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2" r:id="rId2"/>
    <p:sldId id="278" r:id="rId3"/>
    <p:sldId id="259" r:id="rId4"/>
    <p:sldId id="280" r:id="rId5"/>
    <p:sldId id="288" r:id="rId6"/>
    <p:sldId id="289" r:id="rId7"/>
    <p:sldId id="279" r:id="rId8"/>
    <p:sldId id="261" r:id="rId9"/>
    <p:sldId id="263" r:id="rId10"/>
    <p:sldId id="264" r:id="rId11"/>
    <p:sldId id="265" r:id="rId12"/>
    <p:sldId id="260" r:id="rId13"/>
    <p:sldId id="266" r:id="rId14"/>
    <p:sldId id="281" r:id="rId15"/>
    <p:sldId id="267" r:id="rId16"/>
    <p:sldId id="258" r:id="rId17"/>
    <p:sldId id="286" r:id="rId18"/>
    <p:sldId id="268" r:id="rId19"/>
    <p:sldId id="269" r:id="rId20"/>
    <p:sldId id="270" r:id="rId21"/>
    <p:sldId id="271" r:id="rId22"/>
    <p:sldId id="273" r:id="rId23"/>
    <p:sldId id="275" r:id="rId24"/>
    <p:sldId id="285" r:id="rId25"/>
    <p:sldId id="277" r:id="rId26"/>
    <p:sldId id="283" r:id="rId27"/>
    <p:sldId id="282" r:id="rId28"/>
    <p:sldId id="284" r:id="rId29"/>
    <p:sldId id="295" r:id="rId30"/>
    <p:sldId id="296" r:id="rId31"/>
    <p:sldId id="292" r:id="rId32"/>
    <p:sldId id="297" r:id="rId33"/>
    <p:sldId id="298" r:id="rId3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211F-5AF1-45A6-BABE-20BC29B773EB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D3786-5500-4AF4-97E1-C7988FE07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49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D3786-5500-4AF4-97E1-C7988FE07511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806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C63-E69D-4AB3-8316-3C068084E140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1FBC-2123-4CA8-82CA-41141465B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195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C63-E69D-4AB3-8316-3C068084E140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1FBC-2123-4CA8-82CA-41141465B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855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C63-E69D-4AB3-8316-3C068084E140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1FBC-2123-4CA8-82CA-41141465B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95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C63-E69D-4AB3-8316-3C068084E140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1FBC-2123-4CA8-82CA-41141465B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66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C63-E69D-4AB3-8316-3C068084E140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1FBC-2123-4CA8-82CA-41141465B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115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C63-E69D-4AB3-8316-3C068084E140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1FBC-2123-4CA8-82CA-41141465B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4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C63-E69D-4AB3-8316-3C068084E140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1FBC-2123-4CA8-82CA-41141465B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423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C63-E69D-4AB3-8316-3C068084E140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1FBC-2123-4CA8-82CA-41141465B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430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C63-E69D-4AB3-8316-3C068084E140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1FBC-2123-4CA8-82CA-41141465B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5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C63-E69D-4AB3-8316-3C068084E140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1FBC-2123-4CA8-82CA-41141465B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29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C63-E69D-4AB3-8316-3C068084E140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1FBC-2123-4CA8-82CA-41141465B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81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EC63-E69D-4AB3-8316-3C068084E140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1FBC-2123-4CA8-82CA-41141465BF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49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portal.gov.ua/wp-content/uploads/2022/04/Nakaz-MON-294-Programa-NT_2022.pdf?fbclid=IwAR2KjUyXykPqBgfDLSH97IB43Wm27Jmewu7HzKrzu5F-fxTT3c5NRdCpSO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estportal.gov.ua/wp-content/uploads/2024/01/NT_2024-Programa-ist_Ukr.pdf" TargetMode="External"/><Relationship Id="rId4" Type="http://schemas.openxmlformats.org/officeDocument/2006/relationships/hyperlink" Target="https://mon.gov.ua/ua/npa/pro-zatverdzhennya-program-nezalezhnogo-testuvannya-fahovih-znan-ta-vmin-uchiteliv-ukrayinskoyi-movi-i-literaturi-ta-matematiki-zakladiv-zagalnoyi-serednoyi-osvit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" y="-6859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06084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СЕРТИФІКАЦІЯ ВЧИТЕЛІВ: УСЕ, ЩО ТРЕБА ЗНАТИ ПЕДАГОГУ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465313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Антоніна СТЕПАНЮК,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онсультант КУ «ЦПРПП»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8049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4366" y="52729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 «Центр професійного розвитку педагогічних працівників»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Славутської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ради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1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4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18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0527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СЕРТИФІКАЦІЇ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32100" t="47266" r="13575" b="23721"/>
          <a:stretch/>
        </p:blipFill>
        <p:spPr bwMode="auto">
          <a:xfrm>
            <a:off x="827584" y="1874520"/>
            <a:ext cx="7560840" cy="2922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круглений прямокутник 2"/>
          <p:cNvSpPr/>
          <p:nvPr/>
        </p:nvSpPr>
        <p:spPr>
          <a:xfrm>
            <a:off x="1249921" y="5013176"/>
            <a:ext cx="66967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 КОРЖНОГО НАСТУПНОГО ЕТАПУ ДОПУСКАЮТЬ ТИХ УЧАСНИКІВ, ЯКІ УСПІШНО ПРОЙДУТЬ ПОПЕРЕДНІЙ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54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15053" cy="718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83671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СЕРТИФІКАЦІЇ</a:t>
            </a:r>
            <a:endParaRPr lang="uk-U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3034" t="38482" r="15812" b="31912"/>
          <a:stretch/>
        </p:blipFill>
        <p:spPr bwMode="auto">
          <a:xfrm>
            <a:off x="827584" y="1931669"/>
            <a:ext cx="7704855" cy="3071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46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9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t="43739" r="24925" b="23852"/>
          <a:stretch/>
        </p:blipFill>
        <p:spPr bwMode="auto">
          <a:xfrm>
            <a:off x="432654" y="1972168"/>
            <a:ext cx="8233423" cy="304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90872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ПРОЦЕДУРИ СЕРТИФІКАЦІЇ</a:t>
            </a:r>
            <a:endParaRPr lang="uk-U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" y="-6859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83671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РЕЄСТРАЦІЇ УЧАСНИКІВ СЕРТИФІКАЦІЇ</a:t>
            </a:r>
            <a:endParaRPr lang="uk-U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480" y="1468388"/>
            <a:ext cx="82199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на офіційному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УЦОЯО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на офіційну адресу електронної пошти відповідного регіонального центру в електронній формі  наступні документи: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 Оформлену реєстраційну картку-заяву.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-  Копію документа, що посвідчує особу.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-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облікової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Довідку із закладу освіти, яка містить таку інформацію:</a:t>
            </a:r>
          </a:p>
          <a:p>
            <a:pPr algn="just"/>
            <a:r>
              <a:rPr lang="uk-UA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прізвище, ім’я, по батькові (у разі наявності);</a:t>
            </a:r>
          </a:p>
          <a:p>
            <a:pPr algn="just"/>
            <a:r>
              <a:rPr lang="uk-UA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назву посади з уточненням фаху, за яким працює, та зазначенням того, чи є</a:t>
            </a:r>
          </a:p>
          <a:p>
            <a:pPr algn="just"/>
            <a:r>
              <a:rPr lang="uk-UA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відповідна посада його основним місцем роботи;</a:t>
            </a:r>
          </a:p>
          <a:p>
            <a:pPr algn="just"/>
            <a:r>
              <a:rPr lang="uk-UA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загальний стаж педагогічної роботи;</a:t>
            </a:r>
          </a:p>
          <a:p>
            <a:pPr algn="just"/>
            <a:r>
              <a:rPr lang="uk-UA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стаж роботи на займаній посаді;</a:t>
            </a:r>
          </a:p>
          <a:p>
            <a:pPr algn="just"/>
            <a:r>
              <a:rPr lang="uk-UA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спеціальність згідно з дипломом про освіту;</a:t>
            </a:r>
          </a:p>
          <a:p>
            <a:pPr algn="just"/>
            <a:r>
              <a:rPr lang="uk-UA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кваліфікаційну категорію;</a:t>
            </a:r>
          </a:p>
          <a:p>
            <a:pPr algn="just"/>
            <a:r>
              <a:rPr lang="uk-UA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педагогічне звання (за наявності).</a:t>
            </a:r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60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" y="-6859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36269" r="29773" b="23928"/>
          <a:stretch/>
        </p:blipFill>
        <p:spPr bwMode="auto">
          <a:xfrm>
            <a:off x="503964" y="1556792"/>
            <a:ext cx="810630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83671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РЕЄСТРАЦІЯ</a:t>
            </a:r>
            <a:endParaRPr lang="uk-U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1" y="192378"/>
            <a:ext cx="18780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8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784"/>
            <a:ext cx="9361040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4713" y="713383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центрами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795">
            <a:off x="-105975" y="285830"/>
            <a:ext cx="2352675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1790601"/>
            <a:ext cx="4243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 ДЛЯ ВІДМОВИ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14390" y="2227567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неподання документів, що підтверджують достовірність інформації, зазначеної в реєстраційній картці-заяві;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подання недостовірної інформації;</a:t>
            </a:r>
          </a:p>
          <a:p>
            <a:pPr algn="just"/>
            <a:endParaRPr lang="uk-UA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неналежне оформлення документів, необхідних для реєстрації;</a:t>
            </a:r>
          </a:p>
          <a:p>
            <a:pPr algn="just"/>
            <a:endParaRPr lang="uk-UA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подання реєстраційних документів особою, яка відповідно до вимог законодавства не має права на проходження сертифікації;</a:t>
            </a:r>
          </a:p>
          <a:p>
            <a:pPr algn="just"/>
            <a:endParaRPr lang="uk-UA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подання реєстраційних документів після завершення встановленого строку   реєстрації;</a:t>
            </a:r>
          </a:p>
          <a:p>
            <a:pPr algn="just"/>
            <a:endParaRPr lang="uk-UA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наявність у педагогічного працівника чинного сертифіката про успішне проходження сертифікації, виданого протягом останніх двох років</a:t>
            </a:r>
            <a:r>
              <a:rPr lang="uk-UA" b="1" i="0" dirty="0" smtClean="0">
                <a:solidFill>
                  <a:srgbClr val="54545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i="0" dirty="0">
              <a:solidFill>
                <a:srgbClr val="54545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79" y="-37718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36657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ПРОВЕДЕННЯ НЕЗАЛЕЖНОГО ТЕСТУВАННЯ</a:t>
            </a:r>
            <a:endParaRPr lang="uk-U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59531" y="1196752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в регіональних пунктах тестування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пізніше, ніж за тиждень до початку тестування в кабінеті учасника сертифікації розміщується лист-виклик, що містить інформацію про місце, дату та час проведення (його вчитель роздруковує самостійно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Педагогічні працівники мають своєчасно (з 10.15 до 10.50)  прибути до пункту незалежного тестування з вищезазначеним листом та оригіналом документом, що посвідчує особу.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учасник має бути забезпечений зошитом із завданнями тесту та бланком відповідей, який кодують спеціальною наліпкою зі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штрихкодом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присутності учасника сертифікації. 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тесту відведено 180 хвилин. 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оприлюднюються не пізніше  ніж через 18 календарних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днів після його проведення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сертифікації повинні набрати не менше 60% від максимальної кількості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9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005" r="15009" b="42064"/>
          <a:stretch/>
        </p:blipFill>
        <p:spPr bwMode="auto">
          <a:xfrm>
            <a:off x="323528" y="1916832"/>
            <a:ext cx="8206740" cy="26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282"/>
            <a:ext cx="19272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" y="-6859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827584" y="1628800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аказ МОН:</a:t>
            </a:r>
          </a:p>
          <a:p>
            <a:pPr algn="just"/>
            <a:endParaRPr lang="uk-UA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uk-UA" sz="2000" b="0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від 05.04.2022 № 294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для вчителів початкових класів;</a:t>
            </a:r>
          </a:p>
          <a:p>
            <a:pPr algn="just"/>
            <a:endParaRPr lang="uk-UA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uk-UA" sz="2000" b="0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від 27.02.2023 №208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для вчителів математики, української мови та літератури;</a:t>
            </a:r>
          </a:p>
          <a:p>
            <a:pPr algn="just"/>
            <a:endParaRPr lang="uk-UA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uk-UA" sz="2000" b="0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від 09.01.2024 № 16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для вчителів навчальних предметів (інтегрованих курсів) громадянської та історичної освітньої галузі та/або освітньої галузі «Суспільствознавство».</a:t>
            </a:r>
            <a:endParaRPr lang="uk-UA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76470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НЕЗАЛЕЖНОГО ТЕСТУВАННЯ</a:t>
            </a:r>
            <a:endParaRPr lang="uk-U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429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60401" y="1331655"/>
            <a:ext cx="79608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1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«Управління освітнім процесом</a:t>
            </a:r>
            <a:r>
              <a:rPr lang="uk-UA" sz="2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планування освітнього процесу; 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вимоги законодавства до організації освітнього процесу;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оцінювання результатів навчання учнів.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uk-UA" sz="2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2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«Навчання учнів предметів (інтегрованих курсів)»: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комунікація державною мовою з дотриманням норм української літературної мови;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система теоретичних знань з освітніх галузей, визначених Державним стандартом; 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методики навчання освітніх галузей, визначених Державним стандартом; 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створення й підтримка цифрового середовища для ефективного навчання предметів та інтегрованих курсів.</a:t>
            </a:r>
          </a:p>
          <a:p>
            <a:pPr algn="just"/>
            <a:endParaRPr lang="uk-UA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620688"/>
            <a:ext cx="3068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</a:t>
            </a:r>
          </a:p>
          <a:p>
            <a:endParaRPr lang="uk-U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473"/>
            <a:ext cx="9256232" cy="701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9" t="43301" r="29636" b="24094"/>
          <a:stretch/>
        </p:blipFill>
        <p:spPr bwMode="auto">
          <a:xfrm>
            <a:off x="391585" y="2060848"/>
            <a:ext cx="8473062" cy="351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0803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СЕРТИФІКАЦІЯ</a:t>
            </a: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" y="-6859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899592" y="751344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3. «Партнерська взаємодія з учасниками освітнього процесу»: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0" i="0" dirty="0" smtClean="0">
                <a:solidFill>
                  <a:srgbClr val="54545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особливості, самооцінка та особливості   становлення пізнавальних процесів учнів  шкільного віку; 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  розвиток </a:t>
            </a:r>
            <a:r>
              <a:rPr lang="uk-UA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-етичної компетентності вчителя;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  суб’єкт-суб’єктні відносини вчителя з іншими учасниками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освітнього процесу. </a:t>
            </a:r>
          </a:p>
          <a:p>
            <a:pPr algn="just"/>
            <a:endParaRPr lang="uk-UA" sz="2000" b="0" i="0" dirty="0" smtClean="0">
              <a:solidFill>
                <a:srgbClr val="54545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4. «Організація освітнього середовища»:</a:t>
            </a:r>
          </a:p>
          <a:p>
            <a:pPr algn="just"/>
            <a:r>
              <a:rPr lang="uk-UA" sz="2000" b="0" i="0" dirty="0" smtClean="0">
                <a:solidFill>
                  <a:srgbClr val="54545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індивідуального, диференційованого та інклюзивного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навчання; 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організація безпечного освітнього середовища; </a:t>
            </a:r>
          </a:p>
          <a:p>
            <a:pPr algn="just"/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змістове наповнення освітнього середовища.</a:t>
            </a:r>
            <a:endParaRPr lang="uk-UA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33" y="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40698" y="3878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ТЕСТІВ НЕЗАЛЕЖНОГО ТЕСТУВАННЯ  УЧИТЕЛІВ ПОЧАТКОВИХ КЛАСІВ</a:t>
            </a: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1" t="18346" r="15056" b="28521"/>
          <a:stretch/>
        </p:blipFill>
        <p:spPr bwMode="auto">
          <a:xfrm>
            <a:off x="319399" y="1475461"/>
            <a:ext cx="8573081" cy="504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33" y="-3429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 t="23808" r="26368" b="5495"/>
          <a:stretch/>
        </p:blipFill>
        <p:spPr bwMode="auto">
          <a:xfrm>
            <a:off x="1907704" y="370537"/>
            <a:ext cx="4441666" cy="60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4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33" y="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40698" y="3878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ТЕСТІВ НЕЗАЛЕЖНОГО ТЕСТУВАННЯ  УЧИТЕЛІВ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5" t="28392" r="15228" b="19740"/>
          <a:stretch/>
        </p:blipFill>
        <p:spPr bwMode="auto">
          <a:xfrm>
            <a:off x="251520" y="1340768"/>
            <a:ext cx="869248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8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33" y="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99592" y="62068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ТЕСТІВ НЕЗАЛЕЖНОГО ТЕСТУВАННЯ  УЧИТЕЛІВ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УКРАЇНСЬКОЇ МОВИ ТА ЛІТЕРАТУРИ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9" t="31275" r="15372" b="16504"/>
          <a:stretch/>
        </p:blipFill>
        <p:spPr bwMode="auto">
          <a:xfrm>
            <a:off x="251520" y="1844825"/>
            <a:ext cx="8492027" cy="478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9" t="31275" r="15372" b="16504"/>
          <a:stretch/>
        </p:blipFill>
        <p:spPr bwMode="auto">
          <a:xfrm>
            <a:off x="219119" y="1700808"/>
            <a:ext cx="8492027" cy="478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2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33" y="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40698" y="3878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ТЕСТІВ НЕЗАЛЕЖНОГО ТЕСТУВАННЯ  УЧИТЕЛІВ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ТА ГРОМАДСЬКИХ ДИСЦИПЛІН</a:t>
            </a: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5" t="42780" r="15198" b="12068"/>
          <a:stretch/>
        </p:blipFill>
        <p:spPr bwMode="auto">
          <a:xfrm>
            <a:off x="216044" y="1628800"/>
            <a:ext cx="8544986" cy="41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2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33" y="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899592" y="62068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ІІ ЕТАПУ СЕРТИФІКАЦІЇ</a:t>
            </a: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47774" r="30380" b="15862"/>
          <a:stretch/>
        </p:blipFill>
        <p:spPr bwMode="auto">
          <a:xfrm>
            <a:off x="202422" y="1988840"/>
            <a:ext cx="827048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8" y="407318"/>
            <a:ext cx="187166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8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33" y="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424" y="46365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ЕТАП СЕРТИФІКАЦІЇ  -  САМООЦІНЮВАННЯ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50000" r="35850" b="15218"/>
          <a:stretch/>
        </p:blipFill>
        <p:spPr bwMode="auto">
          <a:xfrm>
            <a:off x="229943" y="1276662"/>
            <a:ext cx="8590529" cy="44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3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33" y="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87911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ЗРАЗОК АНКЕТИ САМООЦІНЮВАННЯ</a:t>
            </a:r>
            <a:endParaRPr lang="uk-U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20170" y="99579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1. Здійснюю освітній процес відповідно до вимог нормативно-правового</a:t>
            </a:r>
          </a:p>
          <a:p>
            <a:r>
              <a:rPr lang="uk-UA" dirty="0"/>
              <a:t>забезпечення, зокрема в умовах воєнного стану</a:t>
            </a:r>
          </a:p>
          <a:p>
            <a:r>
              <a:rPr lang="uk-UA" dirty="0" smtClean="0"/>
              <a:t>-постійно                                 -майже </a:t>
            </a:r>
            <a:r>
              <a:rPr lang="uk-UA" dirty="0"/>
              <a:t>завжди</a:t>
            </a:r>
          </a:p>
          <a:p>
            <a:r>
              <a:rPr lang="uk-UA" dirty="0" smtClean="0"/>
              <a:t>-часто                                          іноді</a:t>
            </a:r>
            <a:endParaRPr lang="uk-UA" dirty="0"/>
          </a:p>
          <a:p>
            <a:r>
              <a:rPr lang="uk-UA" dirty="0" smtClean="0"/>
              <a:t>- не здійснюю</a:t>
            </a:r>
            <a:endParaRPr lang="uk-UA" dirty="0"/>
          </a:p>
          <a:p>
            <a:r>
              <a:rPr lang="uk-UA" dirty="0"/>
              <a:t>2. Використовую потенціал мовно-літературної освітньої галузі для</a:t>
            </a:r>
          </a:p>
          <a:p>
            <a:r>
              <a:rPr lang="uk-UA" dirty="0"/>
              <a:t>формування наукового світогляду учнів</a:t>
            </a:r>
          </a:p>
          <a:p>
            <a:r>
              <a:rPr lang="uk-UA" dirty="0" smtClean="0"/>
              <a:t>-повною </a:t>
            </a:r>
            <a:r>
              <a:rPr lang="uk-UA" dirty="0"/>
              <a:t>мірою</a:t>
            </a:r>
          </a:p>
          <a:p>
            <a:r>
              <a:rPr lang="uk-UA" dirty="0" smtClean="0"/>
              <a:t>-у більшості </a:t>
            </a:r>
            <a:r>
              <a:rPr lang="uk-UA" dirty="0"/>
              <a:t>випадків</a:t>
            </a:r>
          </a:p>
          <a:p>
            <a:r>
              <a:rPr lang="uk-UA" dirty="0" smtClean="0"/>
              <a:t>- частково</a:t>
            </a:r>
            <a:endParaRPr lang="uk-UA" dirty="0"/>
          </a:p>
          <a:p>
            <a:r>
              <a:rPr lang="uk-UA" dirty="0" smtClean="0"/>
              <a:t>- дуже </a:t>
            </a:r>
            <a:r>
              <a:rPr lang="uk-UA" dirty="0"/>
              <a:t>обмежено</a:t>
            </a:r>
          </a:p>
          <a:p>
            <a:r>
              <a:rPr lang="uk-UA" dirty="0" smtClean="0"/>
              <a:t>- не </a:t>
            </a:r>
            <a:r>
              <a:rPr lang="uk-UA" dirty="0"/>
              <a:t>використовую</a:t>
            </a:r>
          </a:p>
          <a:p>
            <a:r>
              <a:rPr lang="uk-UA" dirty="0"/>
              <a:t>3. Вільно володію українською мовою з дотриманням Її норм на всіх рівнях,</a:t>
            </a:r>
          </a:p>
          <a:p>
            <a:r>
              <a:rPr lang="uk-UA" dirty="0"/>
              <a:t>оперую професійною лексикою, зокрема лінгвістичною та літературознавчою</a:t>
            </a:r>
          </a:p>
          <a:p>
            <a:r>
              <a:rPr lang="uk-UA" dirty="0"/>
              <a:t>термінологією</a:t>
            </a:r>
          </a:p>
          <a:p>
            <a:r>
              <a:rPr lang="uk-UA" dirty="0"/>
              <a:t>досконало</a:t>
            </a:r>
          </a:p>
          <a:p>
            <a:r>
              <a:rPr lang="uk-UA" dirty="0"/>
              <a:t>достатньо</a:t>
            </a:r>
          </a:p>
          <a:p>
            <a:r>
              <a:rPr lang="uk-UA" dirty="0"/>
              <a:t>частково</a:t>
            </a:r>
          </a:p>
          <a:p>
            <a:r>
              <a:rPr lang="uk-UA" dirty="0"/>
              <a:t>незначною мірою</a:t>
            </a:r>
          </a:p>
          <a:p>
            <a:r>
              <a:rPr lang="uk-UA" dirty="0"/>
              <a:t>не володію / не оперую</a:t>
            </a:r>
          </a:p>
        </p:txBody>
      </p:sp>
    </p:spTree>
    <p:extLst>
      <p:ext uri="{BB962C8B-B14F-4D97-AF65-F5344CB8AC3E}">
        <p14:creationId xmlns:p14="http://schemas.microsoft.com/office/powerpoint/2010/main" val="29159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33" y="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3" t="68290" r="25721"/>
          <a:stretch/>
        </p:blipFill>
        <p:spPr bwMode="auto">
          <a:xfrm>
            <a:off x="251520" y="332656"/>
            <a:ext cx="1885950" cy="136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132856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ПРОВЕДЕНИХ УРОКИ</a:t>
            </a:r>
          </a:p>
          <a:p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САМОАНАЛІЗ ОДНОГО ІЗ УРОКІВ</a:t>
            </a:r>
          </a:p>
          <a:p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САМОПРЕЗЕНТАЦІЯ ВЛАСНОГО ДОСВІДУ</a:t>
            </a:r>
          </a:p>
          <a:p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" y="-3429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6061" r="30129" b="24911"/>
          <a:stretch/>
        </p:blipFill>
        <p:spPr bwMode="auto">
          <a:xfrm>
            <a:off x="539552" y="1686315"/>
            <a:ext cx="7690048" cy="376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50803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СЕРТИФІКАЦІЇ</a:t>
            </a:r>
            <a:endParaRPr lang="uk-U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33" y="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2" t="24181" r="26994" b="28125"/>
          <a:stretch/>
        </p:blipFill>
        <p:spPr bwMode="auto">
          <a:xfrm>
            <a:off x="261696" y="772676"/>
            <a:ext cx="8406873" cy="49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1" y="116632"/>
            <a:ext cx="9102725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5" t="30605" r="28181" b="21704"/>
          <a:stretch/>
        </p:blipFill>
        <p:spPr bwMode="auto">
          <a:xfrm>
            <a:off x="343792" y="858925"/>
            <a:ext cx="8332664" cy="50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7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" y="0"/>
            <a:ext cx="9102725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t="38417" r="28376" b="17187"/>
          <a:stretch/>
        </p:blipFill>
        <p:spPr bwMode="auto">
          <a:xfrm>
            <a:off x="336634" y="836712"/>
            <a:ext cx="828431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1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725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56490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uk-UA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" y="-76632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2" t="28643" r="27979" b="58090"/>
          <a:stretch/>
        </p:blipFill>
        <p:spPr bwMode="auto">
          <a:xfrm>
            <a:off x="731520" y="980728"/>
            <a:ext cx="8013895" cy="13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8910" y="49614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ЗДІЙСНЮЄ  ПРОЦЕДУРУ СЕРТИФІКАЦІЇ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8910" y="23317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ПРОЦЕДУРИ СЕРТИФІКАЦІЇ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76" b="57509"/>
          <a:stretch/>
        </p:blipFill>
        <p:spPr bwMode="auto">
          <a:xfrm>
            <a:off x="731520" y="2809672"/>
            <a:ext cx="7921552" cy="113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1" y="4293096"/>
            <a:ext cx="801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МОЖЕ СТАТИ УЧАСНИКОМ ПРОЦЕДУРИ СЕРТИ ФІКАЦІЇ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t="58350" r="7825" b="10621"/>
          <a:stretch/>
        </p:blipFill>
        <p:spPr bwMode="auto">
          <a:xfrm>
            <a:off x="717937" y="4941168"/>
            <a:ext cx="7827920" cy="88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2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282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16668" r="14565" b="16140"/>
          <a:stretch/>
        </p:blipFill>
        <p:spPr bwMode="auto">
          <a:xfrm>
            <a:off x="383961" y="1124744"/>
            <a:ext cx="847152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3" y="-29478"/>
            <a:ext cx="9096375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5" t="10211" r="23778" b="7248"/>
          <a:stretch/>
        </p:blipFill>
        <p:spPr bwMode="auto">
          <a:xfrm>
            <a:off x="2051447" y="96396"/>
            <a:ext cx="6048671" cy="635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002"/>
            <a:ext cx="18716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" y="-68590"/>
            <a:ext cx="9098733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79664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 ДЛЯ ПЕДАГОГА</a:t>
            </a:r>
            <a:endParaRPr lang="uk-U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45312" y="1195636"/>
            <a:ext cx="806489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від 05.09.2017 №2145-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«Про освіту» (ст.51)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України «Про повну загальну середню освіту» (ст.49)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сертифікацію педагогічних працівників(Постанова КМУ від 27грудня 2018р.№1190)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 стандарт  за професіями «Учитель початкових класів закладу загальної середньої освіти, «Вчитель закладу загальної середньої освіти» «Вчитель з початкової освіти»(з дипломом молодшого спеціаліста).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КМУ від 19.02.2020 «Про встановлення доплати педагогічним працівникам за успішне проходження сертифікації»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 реалізації державної політики у сфері реформування загальної середньої освіти «Нова українська школа» на період до 2029року</a:t>
            </a: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252520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67544" y="119675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едагогічним працівникам, які успішно пройшли сертифікацію, встановлюється щомісячна доплата в розмірі 20 відсотків посадового окладу (ставки заробітної плати)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обсягу педагогічного навантаження, що виконується працівником на цій посаді.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успішне проходження сертифікації здійснюється протягом строку дії сертифіката)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4437112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КМУ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19.02.2020 «Про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доплати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сертифікації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0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53" y="-99392"/>
            <a:ext cx="9383913" cy="710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99592" y="904255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Постанова КМУ від 24.12.2019 №1094 «Про внесення змін до Положення про сертифікацію педагогічних працівників»</a:t>
            </a:r>
            <a:endParaRPr lang="uk-UA" b="1" i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920880" cy="250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610</Words>
  <Application>Microsoft Office PowerPoint</Application>
  <PresentationFormat>Екран (4:3)</PresentationFormat>
  <Paragraphs>134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4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ІМЦ3</dc:creator>
  <cp:lastModifiedBy>ІМЦ3</cp:lastModifiedBy>
  <cp:revision>45</cp:revision>
  <dcterms:created xsi:type="dcterms:W3CDTF">2024-03-15T08:17:19Z</dcterms:created>
  <dcterms:modified xsi:type="dcterms:W3CDTF">2024-04-03T13:15:54Z</dcterms:modified>
</cp:coreProperties>
</file>