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73" r:id="rId9"/>
    <p:sldId id="263" r:id="rId10"/>
    <p:sldId id="264" r:id="rId11"/>
    <p:sldId id="265" r:id="rId12"/>
    <p:sldId id="266" r:id="rId13"/>
    <p:sldId id="272" r:id="rId1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1C8CE-D76D-17AE-D5B6-E3534DA00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BB2263-A62B-350C-5134-33B8AE0C4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B8C26-6F1B-08BF-CD1F-8BA2C0D3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08.11.2023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B7DBE-CBB4-F93D-CFA3-05EAFA96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4D2C15-14F6-B7CA-D4E5-BAAC0217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059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4F57E-BA21-673A-6E0C-DF708586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E64140-A1FD-405D-E1D7-8850B4A44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5DE7DD-B1E3-F981-559E-532ABFD3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08.11.2023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0B473B-A513-01A6-BD20-79557B5F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46066-ACDA-FC0A-8733-39421191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76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EEAC6F-E3D8-380F-CB11-805698DBF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7223A8-2D63-5329-9218-58201AE54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17CF2-8E4D-32A7-D34A-2E27E086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08.11.2023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1CA82F-0BF8-1E2E-2EEB-A2DF5029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9DA7EF-ED43-B0B9-D850-B258E0F7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054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ACF29-4248-9D0E-E0F1-17F46DC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35F7A-B2C0-C59E-3217-4C5F42E04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1F1AD-0D90-A44E-AABA-3C9989B0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08.11.2023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0B595-506A-2256-A164-9DB2DBA4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43100-2AC3-0BC8-7C35-D9AEECEC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8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BCD2E-293D-3CCE-A9A4-ACAC1C1A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A33F4-68DF-D51E-BE0F-9FE58BD57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F8A1C9-D710-3E13-CABB-57E48339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08.11.2023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FEB20-CA57-DB41-3318-715810E1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FD02B-42AE-F26C-3DC6-FEC676EB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4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89B52-1706-C8FC-F4E7-945F08FA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19585-B236-472F-5B33-E96FFE8C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A705CB-381B-A309-7DE6-6D7E180D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2A9381-057E-5D1E-EEBC-CBCF8EBE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08.11.2023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DDB494-04B4-668B-7DDA-6377F252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91A961-2132-B4DB-9690-072B7AC4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318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AC4AE-E0BB-020C-7F95-3513DF6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64B9D3-32F6-5D08-2B6C-0B4CB0CE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F6BA79-EC20-0AB2-2639-DF254D164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D99159-AC20-7C91-04D8-51A9C0677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288C1C-8EDC-42F7-01BB-CA6191A4D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A3B930-CA35-E0C5-7621-B165C85B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08.11.2023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BE7C0-D534-A2CE-A26E-C730F0A7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FD403-0A37-DDB4-6CC4-9119B30D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53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90DCD-1C1F-8F11-029D-1963D1F5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8B067-C349-C7D0-C28D-A6B383FF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08.11.2023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61C046-5D96-7AFC-8693-E7D7CB53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567838-9FE6-CDF1-B492-C4A003A9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52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E1C374-058F-7E14-D2DB-90ACB646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08.11.2023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6464E8-5049-FC52-08F6-1A9656EC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4B61D4-1E36-B55B-CF1F-6D571204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23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AD69-9B7B-C629-8114-D123955A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5EDBF-4284-3DBD-E6D2-31C08FF1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75C053-9D12-67CC-A5A7-9A8C4A0EE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246843-F2B4-EBA2-6E28-82F331FD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08.11.2023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4A5011-18AC-6D16-2FBC-43B3E4EC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1B6CC9-3154-2CF3-083F-9D0F3E91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952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E297-5377-380F-2FE3-DF7D54C6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FF7B5C-EAB2-3B7C-16A3-E876E6276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FFA22A-7A9E-C3EE-D061-725F17407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C3F775-2A89-D6B5-2123-F9E9161C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08.11.2023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44F0A2-EB1B-A332-D273-25F36332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DC11BB-C870-2F7A-B766-D1CFE336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149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F8704-1E2A-4394-2DF2-5E7B3D1A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334884-31E9-18B1-9EDB-ACBFA1468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0B88D-FD28-CC3C-DFCD-F0DAB12B5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53E1-F967-4F1D-A725-B731138D5B1B}" type="datetimeFigureOut">
              <a:rPr lang="ru-UA" smtClean="0"/>
              <a:t>08.11.2023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A77B7-DAD3-EB46-D9AF-73250F671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A50B00-9850-9245-3E93-B4DD4EA1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008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develop.com.u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ilddevelop.com.ua/programs/kindergarten/" TargetMode="External"/><Relationship Id="rId5" Type="http://schemas.openxmlformats.org/officeDocument/2006/relationships/hyperlink" Target="https://tutkatamka.com.ua/nathnennya/simya/top-15-sajtiv-ukra%D1%97nskoyu-movoyu-dlya-rozvitku-ditini/" TargetMode="External"/><Relationship Id="rId4" Type="http://schemas.openxmlformats.org/officeDocument/2006/relationships/hyperlink" Target="https://childdevelop.com.ua/worksheets/tag-detsad-sortpop/-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search?q=%D0%B4%D0%B8%D0%B2%D0%B8%D1%82%D0%B8%D1%81%D1%8C++%D0%BC%D1%83%D0%BB%D1%8C%D1%82%D1%84%D1%96%D0%BB%D1%8C%D0%BC+%C2%AB%D0%90like%C2%BB+-+&amp;sca_esv=574408705&amp;sxsrf=AM9HkKloGKN8WAK8RQnql85K0rlKvM1eBQ%3A1697624608875&amp;source=hp&amp;ei=ILIvZeX9MYqO9u8Pw8yVqAg&amp;iflsig=AO6bgOgAAAAAZS_AMEI-c7744Vw64KMVtE-970WT-GAx&amp;ved=0ahUKEwjljZW-sP-BAxUKh_0HHUNmBYUQ4dUDCBI&amp;oq=%D0%B4%D0%B8%D0%B2%D0%B8%D1%82%D0%B8%D1%81%D1%8C++%D0%BC%D1%83%D0%BB%D1%8C%D1%82%D1%84%D1%96%D0%BB%D1%8C%D0%BC+%C2%AB%D0%90like%C2%BB+-+&amp;gs_lp=Egdnd3Mtd2l6IjTQtNC40LLQuNGC0LjRgdGMICDQvNGD0LvRjNGC0YTRltC70YzQvCDCq9CQbGlrZcK7IC0gSLaBAVDzBligd3ACeACQAQCYAeoBoAHGFqoBBjQuMTcuMrgBDMgBAPgBAfgBAqgCCsICBxAjGOoCGCfCAgQQIxgnwgIHECMYigUYJ8ICBRAAGIAEwgIIEAAYgAQYsQPCAgsQABiABBixAxiDAcICCxAAGIoFGLEDGIMBwgIIEC4YsQMYgATCAg0QABiKBRixAxiDARgKwgILEC4YgAQYsQMYgwHCAgQQABgDwgIIEC4YgAQYsQPCAg4QLhiABBixAxiDARjUAsICBRAuGIAEwgIIEAAYywEYgATCAgkQIRigARgKGCrCAgcQIRigARgKwgIFEAAYogTCAgYQIRgKGCo&amp;sclient=gws-wiz#fpstate=ive&amp;vld=cid:8ade2932,vid:PGpu9LFB5j4,st: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69B24A-BCF2-8AD1-C5F6-A6B23175A2F6}"/>
              </a:ext>
            </a:extLst>
          </p:cNvPr>
          <p:cNvSpPr txBox="1"/>
          <p:nvPr/>
        </p:nvSpPr>
        <p:spPr>
          <a:xfrm rot="20772764">
            <a:off x="2135593" y="2072511"/>
            <a:ext cx="95825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«Від дошкільника</a:t>
            </a:r>
          </a:p>
          <a:p>
            <a:pPr algn="ctr"/>
            <a:r>
              <a:rPr lang="uk-UA" sz="54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школяра»</a:t>
            </a:r>
            <a:endParaRPr lang="ru-UA" sz="5400" b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628A4-E701-264E-9EDA-3C8F919213C9}"/>
              </a:ext>
            </a:extLst>
          </p:cNvPr>
          <p:cNvSpPr txBox="1"/>
          <p:nvPr/>
        </p:nvSpPr>
        <p:spPr>
          <a:xfrm>
            <a:off x="3814563" y="509095"/>
            <a:ext cx="7398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Заняття з елементами тренінгу для батьків майбутніх першокласників</a:t>
            </a:r>
            <a:endParaRPr lang="ru-UA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Мультяшные дети пнг - фото и картинки abrakadabra.fun">
            <a:extLst>
              <a:ext uri="{FF2B5EF4-FFF2-40B4-BE49-F238E27FC236}">
                <a16:creationId xmlns:a16="http://schemas.microsoft.com/office/drawing/2014/main" id="{43DA80EB-CA56-1815-47F7-FE8BE31B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78" y="1178493"/>
            <a:ext cx="9050400" cy="567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Дитина йде до школи – Сумський дошкільний навчальний заклад №23">
            <a:extLst>
              <a:ext uri="{FF2B5EF4-FFF2-40B4-BE49-F238E27FC236}">
                <a16:creationId xmlns:a16="http://schemas.microsoft.com/office/drawing/2014/main" id="{959E7E79-9D46-C3A0-DDA9-86E226CD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38" y="3429000"/>
            <a:ext cx="4546511" cy="340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28B391-FE53-669D-28B0-15585F967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82515"/>
            <a:ext cx="2478112" cy="17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82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EB5C-3B0B-5DB3-9F51-9E7E3F7C21B7}"/>
              </a:ext>
            </a:extLst>
          </p:cNvPr>
          <p:cNvSpPr txBox="1"/>
          <p:nvPr/>
        </p:nvSpPr>
        <p:spPr>
          <a:xfrm>
            <a:off x="471487" y="285232"/>
            <a:ext cx="8205787" cy="3733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</a:pPr>
            <a:r>
              <a:rPr lang="uk-UA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и – учні у школі життя. </a:t>
            </a:r>
          </a:p>
          <a:p>
            <a:pPr indent="180340" algn="just">
              <a:lnSpc>
                <a:spcPct val="150000"/>
              </a:lnSpc>
            </a:pP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Дитина не народжується першокласником, готовність до школи – це комплекс здібностей, що піддаються корекції. Вправи, завдання, ігри, обрані Вами для розвитку дитини, вона легко і весело може  виконувати з мамою, татом, бабусею, старшим братом – усіма, хто має час і бажання навчатися разом з дитиною. Добираючи завдання, зверніть увагу на слабкі місця розвитку дитини.</a:t>
            </a:r>
            <a:endParaRPr lang="ru-UA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0" name="Picture 4" descr="Готовність дитини до школи - Ліцей № 4 міста Житомира">
            <a:extLst>
              <a:ext uri="{FF2B5EF4-FFF2-40B4-BE49-F238E27FC236}">
                <a16:creationId xmlns:a16="http://schemas.microsoft.com/office/drawing/2014/main" id="{743FBD40-5765-BFA4-D79E-54F06903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1239567"/>
            <a:ext cx="3433762" cy="24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4FE700-1FA9-2EEE-335D-777FA4E6A978}"/>
              </a:ext>
            </a:extLst>
          </p:cNvPr>
          <p:cNvSpPr txBox="1"/>
          <p:nvPr/>
        </p:nvSpPr>
        <p:spPr>
          <a:xfrm>
            <a:off x="257175" y="4597552"/>
            <a:ext cx="9420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3"/>
              </a:rPr>
              <a:t>https://childdevelop.com.ua/</a:t>
            </a:r>
            <a:r>
              <a:rPr lang="uk-UA" dirty="0">
                <a:latin typeface="Bookman Old Style" panose="02050604050505020204" pitchFamily="18" charset="0"/>
              </a:rPr>
              <a:t> - розвиток дитини, сайт для розумних батьків</a:t>
            </a:r>
            <a:endParaRPr lang="ru-UA" dirty="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DA1814-9362-6733-DE60-E23A341D93C2}"/>
              </a:ext>
            </a:extLst>
          </p:cNvPr>
          <p:cNvSpPr txBox="1"/>
          <p:nvPr/>
        </p:nvSpPr>
        <p:spPr>
          <a:xfrm>
            <a:off x="257175" y="5018432"/>
            <a:ext cx="1110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4"/>
              </a:rPr>
              <a:t>https://childdevelop.com.ua/worksheets/tag-detsad-sortpop/</a:t>
            </a:r>
            <a:r>
              <a:rPr lang="uk-UA" dirty="0">
                <a:latin typeface="Bookman Old Style" panose="02050604050505020204" pitchFamily="18" charset="0"/>
                <a:hlinkClick r:id="rId4"/>
              </a:rPr>
              <a:t>-</a:t>
            </a:r>
            <a:r>
              <a:rPr lang="uk-UA" dirty="0">
                <a:latin typeface="Bookman Old Style" panose="02050604050505020204" pitchFamily="18" charset="0"/>
              </a:rPr>
              <a:t> завдання для  дошкільників </a:t>
            </a:r>
            <a:endParaRPr lang="ru-UA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28112-8E89-845A-B846-30FAE85F9FEA}"/>
              </a:ext>
            </a:extLst>
          </p:cNvPr>
          <p:cNvSpPr txBox="1"/>
          <p:nvPr/>
        </p:nvSpPr>
        <p:spPr>
          <a:xfrm>
            <a:off x="257175" y="5478277"/>
            <a:ext cx="11106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5"/>
              </a:rPr>
              <a:t>https://tutkatamka.com.ua/nathnennya/simya/top-15-sajtiv-ukra%D1%97nskoyu-movoyu-dlya-rozvitku-ditini/</a:t>
            </a:r>
            <a:r>
              <a:rPr lang="uk-UA" dirty="0">
                <a:latin typeface="Bookman Old Style" panose="02050604050505020204" pitchFamily="18" charset="0"/>
              </a:rPr>
              <a:t> - ТОП-15 сайтів для розвитку дити</a:t>
            </a:r>
            <a:r>
              <a:rPr lang="uk-UA" dirty="0"/>
              <a:t>ни</a:t>
            </a:r>
            <a:endParaRPr lang="ru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1D2F6-DF2D-A0B8-2C2D-42B39C6E37AA}"/>
              </a:ext>
            </a:extLst>
          </p:cNvPr>
          <p:cNvSpPr txBox="1"/>
          <p:nvPr/>
        </p:nvSpPr>
        <p:spPr>
          <a:xfrm>
            <a:off x="381000" y="4176672"/>
            <a:ext cx="1110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6"/>
              </a:rPr>
              <a:t>https://childdevelop.com.ua/programs/kindergarten/</a:t>
            </a:r>
            <a:r>
              <a:rPr lang="uk-UA" dirty="0">
                <a:latin typeface="Bookman Old Style" panose="02050604050505020204" pitchFamily="18" charset="0"/>
              </a:rPr>
              <a:t> - готуємось до школи «Розвиток дитини»</a:t>
            </a:r>
            <a:endParaRPr lang="ru-UA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9495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 для презентации дети – Фоны для детской презентации Powerpoint  (скачать) - club-detstvo.ru - Центр искусcтв и творчества Марьина Роща">
            <a:extLst>
              <a:ext uri="{FF2B5EF4-FFF2-40B4-BE49-F238E27FC236}">
                <a16:creationId xmlns:a16="http://schemas.microsoft.com/office/drawing/2014/main" id="{EF46BFD3-BD87-ED99-4E73-6409879A8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"/>
            <a:ext cx="12192000" cy="68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2961FF-917F-38A4-A7CF-EE606641F0CC}"/>
              </a:ext>
            </a:extLst>
          </p:cNvPr>
          <p:cNvSpPr txBox="1"/>
          <p:nvPr/>
        </p:nvSpPr>
        <p:spPr>
          <a:xfrm>
            <a:off x="109538" y="181956"/>
            <a:ext cx="640496" cy="7020461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indent="180340" algn="just"/>
            <a:r>
              <a:rPr lang="uk-UA" sz="26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ШІСТЬ ХУСТИНОК</a:t>
            </a:r>
            <a:endParaRPr lang="ru-UA" sz="26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51E3D-8DCE-B3E8-FC2F-2CFA6F6FDB1E}"/>
              </a:ext>
            </a:extLst>
          </p:cNvPr>
          <p:cNvSpPr txBox="1"/>
          <p:nvPr/>
        </p:nvSpPr>
        <p:spPr>
          <a:xfrm>
            <a:off x="3319361" y="181956"/>
            <a:ext cx="8667851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/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и моя маленька дитина. Ми поспішаємо з тобою в дитячий садок. А ти дуже енергійна, допитлива, задаєш купу питань.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Мама, а що там таке, подивися! - кажеш ти.</a:t>
            </a:r>
            <a:endParaRPr lang="ru-UA" sz="1700" u="none" strike="noStrike" spc="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Дивись під ноги, впадеш! Що ти крутиш головою!? Перестань витріщатися</a:t>
            </a:r>
            <a:r>
              <a:rPr lang="uk-UA" sz="1700" u="none" strike="noStrike" spc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!                             </a:t>
            </a:r>
            <a:r>
              <a:rPr lang="uk-UA" sz="1700" i="1" u="none" strike="noStrike" spc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(Зав’язую очі хустинкою.)</a:t>
            </a:r>
            <a:endParaRPr lang="ru-UA" sz="1700" u="none" strike="noStrike" spc="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Ми біжимо далі, і я зустрічаю по дорозі свою подругу і швидко обмінююся з неї останніми новинами. Ти уважно слухаєш, а потім кажеш: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  -  Мама, а хто такий дядя Юра?</a:t>
            </a:r>
            <a:endParaRPr lang="ru-UA" sz="1700" u="none" strike="noStrike" spc="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-Ти що втручаєшся в дорослі розмови? І взагалі ти чого вуха розвісила, як не соромно! </a:t>
            </a:r>
            <a:r>
              <a:rPr lang="uk-UA" sz="1700" u="none" strike="noStrike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Закрий</a:t>
            </a: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свої вуха</a:t>
            </a:r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!    </a:t>
            </a:r>
            <a:r>
              <a:rPr lang="uk-UA" sz="1700" i="1" u="none" strike="noStrike" spc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(Зав’язую хусточкою вуха)</a:t>
            </a:r>
            <a:endParaRPr lang="ru-UA" sz="1700" u="none" strike="noStrike" spc="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 прощаюся з подругою, і ми з дитиною біжимо далі.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 Мам, а мене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Машка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чекає в дитячому садку, яка ...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700" u="none" strike="noStrike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Відчепись!Ніколи</a:t>
            </a: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зараз, ми запізнюємося! Можеш ти помовчати!?</a:t>
            </a:r>
          </a:p>
          <a:p>
            <a:pPr lvl="0" algn="just">
              <a:buClr>
                <a:srgbClr val="000000"/>
              </a:buClr>
              <a:buSzPts val="1150"/>
            </a:pPr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                                              </a:t>
            </a: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700" i="1" u="none" strike="noStrike" spc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(Зав’язую хусточкою рот)</a:t>
            </a:r>
            <a:endParaRPr lang="ru-UA" sz="1700" u="none" strike="noStrike" spc="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Дитина вже мовчить, але починає на ходу піднімати якусь гілочку. Я кричу: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Що у тебе за руки, що ти їх весь час кудись сунеш, не можеш без цього! Викинь зараз же! </a:t>
            </a:r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Дай мені </a:t>
            </a: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руку!</a:t>
            </a:r>
            <a:r>
              <a:rPr lang="uk-UA" sz="1700" i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</a:t>
            </a:r>
            <a:r>
              <a:rPr lang="uk-UA" sz="1700" i="1" u="none" strike="noStrike" spc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(Зав’язую руки хустинкою)</a:t>
            </a:r>
            <a:endParaRPr lang="ru-UA" sz="1700" u="none" strike="noStrike" spc="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Але тут дитина починає </a:t>
            </a:r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стрибати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задирати ноги. Я в жаху кричу на неї. 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Ти де цьому навчилася? Це що таке? Перестань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дригатись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! </a:t>
            </a:r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Йди спокійно!</a:t>
            </a:r>
          </a:p>
          <a:p>
            <a:pPr indent="180340" algn="just"/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                                   </a:t>
            </a:r>
            <a:r>
              <a:rPr lang="uk-UA" sz="1700" i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</a:t>
            </a:r>
            <a:r>
              <a:rPr lang="uk-UA" sz="1700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(Зав’язую хусточкою ноги)</a:t>
            </a:r>
            <a:endParaRPr lang="ru-UA" sz="17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Дитина починає хникати. Я кричу на неї: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Чого рюмсаєш, я тебе питаю?  Я</a:t>
            </a:r>
            <a:r>
              <a:rPr lang="uk-UA" sz="16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кому сказала – перестань ревіти, ти чуєш мене?!                                                    </a:t>
            </a:r>
            <a:r>
              <a:rPr lang="uk-UA" sz="1600" i="1" u="none" strike="noStrike" spc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(Зав’язую хусткою серце).</a:t>
            </a:r>
            <a:endParaRPr lang="ru-UA" sz="1600" u="none" strike="noStrike" spc="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46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F7E876-5F96-3A50-A4BF-427165E6B586}"/>
              </a:ext>
            </a:extLst>
          </p:cNvPr>
          <p:cNvSpPr txBox="1"/>
          <p:nvPr/>
        </p:nvSpPr>
        <p:spPr>
          <a:xfrm>
            <a:off x="3057526" y="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tabLst>
                <a:tab pos="1743075" algn="l"/>
              </a:tabLst>
            </a:pPr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Вправа «Ми – батьки»</a:t>
            </a:r>
            <a:endParaRPr lang="ru-UA" sz="32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AA407-6B8A-70FB-9C22-5E4915FA97AC}"/>
              </a:ext>
            </a:extLst>
          </p:cNvPr>
          <p:cNvSpPr txBox="1"/>
          <p:nvPr/>
        </p:nvSpPr>
        <p:spPr>
          <a:xfrm>
            <a:off x="419101" y="673545"/>
            <a:ext cx="11410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743075" algn="l"/>
              </a:tabLst>
            </a:pPr>
            <a:r>
              <a:rPr lang="uk-UA" sz="22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 кожному зі стікерів необхідно продовжити речення (стосовно своєї реальної дитини):</a:t>
            </a:r>
            <a:endParaRPr lang="ru-UA" sz="22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Вплив батьків на професійне самовизначення дитини — Міжнародний Центр  Батьківства">
            <a:extLst>
              <a:ext uri="{FF2B5EF4-FFF2-40B4-BE49-F238E27FC236}">
                <a16:creationId xmlns:a16="http://schemas.microsoft.com/office/drawing/2014/main" id="{A8F1DD1D-78C0-C620-BCF7-F19B9FB39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2" y="4727917"/>
            <a:ext cx="3214819" cy="21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278152-0530-0F60-D9AD-7067270F9116}"/>
              </a:ext>
            </a:extLst>
          </p:cNvPr>
          <p:cNvSpPr txBox="1"/>
          <p:nvPr/>
        </p:nvSpPr>
        <p:spPr>
          <a:xfrm>
            <a:off x="4563084" y="4518898"/>
            <a:ext cx="726696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743075" algn="l"/>
              </a:tabLst>
            </a:pPr>
            <a:endParaRPr lang="uk-UA" sz="18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743075" algn="l"/>
              </a:tabLst>
            </a:pPr>
            <a:r>
              <a:rPr lang="uk-UA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ізьміть за правило, перед сном посидіти біля ліжечка 15 хвилин і поговорити з дитиною. Як пройшов день,  що було доброго в цей день. І потім обійміть дитину і скажіть, що ви його(її) дуже любите і ніколи в образу не дасте. </a:t>
            </a:r>
          </a:p>
          <a:p>
            <a:pPr algn="just">
              <a:tabLst>
                <a:tab pos="1743075" algn="l"/>
              </a:tabLst>
            </a:pPr>
            <a:r>
              <a:rPr lang="uk-UA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uk-UA" sz="2800" b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Повірте</a:t>
            </a:r>
            <a:r>
              <a:rPr lang="uk-UA" sz="28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це важливо!</a:t>
            </a:r>
            <a:endParaRPr lang="ru-UA" sz="2800" b="1" dirty="0">
              <a:solidFill>
                <a:srgbClr val="C00000"/>
              </a:solidFill>
            </a:endParaRPr>
          </a:p>
        </p:txBody>
      </p:sp>
      <p:sp>
        <p:nvSpPr>
          <p:cNvPr id="2" name="Пятиугольник 1">
            <a:extLst>
              <a:ext uri="{FF2B5EF4-FFF2-40B4-BE49-F238E27FC236}">
                <a16:creationId xmlns:a16="http://schemas.microsoft.com/office/drawing/2014/main" id="{687B0A10-22C3-7EC0-4297-E580049D0F62}"/>
              </a:ext>
            </a:extLst>
          </p:cNvPr>
          <p:cNvSpPr/>
          <p:nvPr/>
        </p:nvSpPr>
        <p:spPr>
          <a:xfrm>
            <a:off x="212235" y="1463592"/>
            <a:ext cx="3518981" cy="3183030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Як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мати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/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тато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я хочу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бачити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свою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дитину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…</a:t>
            </a:r>
          </a:p>
        </p:txBody>
      </p:sp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id="{938A8A1D-8609-E25B-9294-23AAB8BC525D}"/>
              </a:ext>
            </a:extLst>
          </p:cNvPr>
          <p:cNvSpPr/>
          <p:nvPr/>
        </p:nvSpPr>
        <p:spPr>
          <a:xfrm>
            <a:off x="4311431" y="1369516"/>
            <a:ext cx="3401742" cy="3343187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Як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мати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/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тато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цього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я роблю…</a:t>
            </a:r>
            <a:endParaRPr lang="ru-UA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id="{4C56DC9C-696F-E8F9-3DBD-3A49AF58E93C}"/>
              </a:ext>
            </a:extLst>
          </p:cNvPr>
          <p:cNvSpPr/>
          <p:nvPr/>
        </p:nvSpPr>
        <p:spPr>
          <a:xfrm>
            <a:off x="8646015" y="1371600"/>
            <a:ext cx="3333750" cy="3343187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Як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мати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/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тато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я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ніколи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…</a:t>
            </a:r>
            <a:endParaRPr lang="ru-UA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29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резентація(портфоліо вчителя української мови та літературиЇ">
            <a:extLst>
              <a:ext uri="{FF2B5EF4-FFF2-40B4-BE49-F238E27FC236}">
                <a16:creationId xmlns:a16="http://schemas.microsoft.com/office/drawing/2014/main" id="{065A1612-5D83-A5A3-8F4A-4FBCF0B5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024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нига Я росту! Я росту: від малюка до школяра. Частина 1 (Укр) Кенгуру  КН1003001У (9786170947321) (309890) | Інтернет-магазин DETMIR.COM.UA">
            <a:extLst>
              <a:ext uri="{FF2B5EF4-FFF2-40B4-BE49-F238E27FC236}">
                <a16:creationId xmlns:a16="http://schemas.microsoft.com/office/drawing/2014/main" id="{61FFB8A9-147E-0205-4A97-3DB967402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4" r="19334"/>
          <a:stretch/>
        </p:blipFill>
        <p:spPr bwMode="auto">
          <a:xfrm>
            <a:off x="161925" y="173981"/>
            <a:ext cx="4610100" cy="32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нига Я росту! Я росту: від малюка до школяра. Частина 1 (Укр) Кенгуру  КН1003001У (9786170947321) (309890) | Інтернет-магазин DETMIR.COM.UA">
            <a:extLst>
              <a:ext uri="{FF2B5EF4-FFF2-40B4-BE49-F238E27FC236}">
                <a16:creationId xmlns:a16="http://schemas.microsoft.com/office/drawing/2014/main" id="{E67E2C50-ED64-A746-0122-CCA2F0FA8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3332" b="55667"/>
          <a:stretch/>
        </p:blipFill>
        <p:spPr bwMode="auto">
          <a:xfrm>
            <a:off x="3695700" y="173981"/>
            <a:ext cx="5524499" cy="20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7802B-D1B3-0A14-C0B3-172D791D91EF}"/>
              </a:ext>
            </a:extLst>
          </p:cNvPr>
          <p:cNvSpPr txBox="1"/>
          <p:nvPr/>
        </p:nvSpPr>
        <p:spPr>
          <a:xfrm>
            <a:off x="485775" y="3777199"/>
            <a:ext cx="107061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tabLst>
                <a:tab pos="180340" algn="l"/>
              </a:tabLst>
            </a:pPr>
            <a:r>
              <a:rPr lang="uk-UA" sz="14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google.com.ua/search?q=%D0%B4%D0%B8%D0%B2%D0%B8%D1%82%D0%B8%D1%81%D1%8C++%D0%BC%D1%83%D0%BB%D1%8C%D1%82%D1%84%D1%96%D0%BB%D1%8C%D0%BC+%C2%AB%D0%90like%C2%BB+-+&amp;sca_esv=574408705&amp;sxsrf=AM9HkKloGKN8WAK8RQnql85K0rlKvM1eBQ%3A1697624608875&amp;source=hp&amp;ei=ILIvZeX9MYqO9u8Pw8yVqAg&amp;iflsig=AO6bgOgAAAAAZS_AMEI-c7744Vw64KMVtE-970WT-GAx&amp;ved=0ahUKEwjljZW-sP-BAxUKh_0HHUNmBYUQ4dUDCBI&amp;oq=%D0%B4%D0%B8%D0%B2%D0%B8%D1%82%D0%B8%D1%81%D1%8C++%D0%BC%D1%83%D0%BB%D1%8C%D1%82%D1%84%D1%96%D0%BB%D1%8C%D0%BC+%C2%AB%D0%90like%C2%BB+-+&amp;gs_lp=Egdnd3Mtd2l6IjTQtNC40LLQuNGC0LjRgdGMICDQvNGD0LvRjNGC0YTRltC70YzQvCDCq9CQbGlrZcK7IC0gSLaBAVDzBligd3ACeACQAQCYAeoBoAHGFqoBBjQuMTcuMrgBDMgBAPgBAfgBAqgCCsICBxAjGOoCGCfCAgQQIxgnwgIHECMYigUYJ8ICBRAAGIAEwgIIEAAYgAQYsQPCAgsQABiABBixAxiDAcICCxAAGIoFGLEDGIMBwgIIEC4YsQMYgATCAg0QABiKBRixAxiDARgKwgILEC4YgAQYsQMYgwHCAgQQABgDwgIIEC4YgAQYsQPCAg4QLhiABBixAxiDARjUAsICBRAuGIAEwgIIEAAYywEYgATCAgkQIRigARgKGCrCAgcQIRigARgKwgIFEAAYogTCAgYQIRgKGCo&amp;sclient=gws-wiz#fpstate=ive&amp;vld=cid:8ade2932,vid:PGpu9LFB5j4,st:0</a:t>
            </a:r>
            <a:r>
              <a:rPr lang="uk-UA" sz="14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027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23CFA-B3C7-E7F0-9E02-6711AA10F499}"/>
              </a:ext>
            </a:extLst>
          </p:cNvPr>
          <p:cNvSpPr txBox="1"/>
          <p:nvPr/>
        </p:nvSpPr>
        <p:spPr>
          <a:xfrm>
            <a:off x="714374" y="298014"/>
            <a:ext cx="1076325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tabLst>
                <a:tab pos="1743075" algn="l"/>
              </a:tabLst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Вправа «Сніжинка»</a:t>
            </a:r>
            <a:endParaRPr lang="ru-UA" sz="36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>
              <a:tabLst>
                <a:tab pos="1743075" algn="l"/>
              </a:tabLst>
            </a:pP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Мета</a:t>
            </a:r>
            <a:r>
              <a:rPr lang="ru-RU" sz="240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:  </a:t>
            </a:r>
            <a:r>
              <a:rPr lang="ru-RU" sz="24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усвідомлення</a:t>
            </a:r>
            <a:r>
              <a:rPr lang="ru-RU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унікальності</a:t>
            </a:r>
            <a:r>
              <a:rPr lang="ru-RU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кожної</a:t>
            </a:r>
            <a:r>
              <a:rPr lang="ru-RU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дитини,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</a:p>
          <a:p>
            <a:pPr indent="180340" algn="just">
              <a:tabLst>
                <a:tab pos="1743075" algn="l"/>
              </a:tabLst>
            </a:pP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кожного учасника в руках серветка: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горніть її навпіл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;</a:t>
            </a:r>
            <a:endParaRPr lang="uk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відірвіть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шматочок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серветки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;</a:t>
            </a:r>
            <a:endParaRPr lang="uk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згорніть її знову навпіл;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відірвіть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ще ш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маточок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знову згорніть навпіл і </a:t>
            </a:r>
            <a:r>
              <a:rPr lang="uk-UA" sz="24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відірвіть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ш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маточок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…</a:t>
            </a:r>
          </a:p>
          <a:p>
            <a:pPr indent="180340"/>
            <a:endParaRPr lang="uk-UA" sz="24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Розгорніть серветки, подивіться, які вони всі гарні, і які всі різні.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Як і ви всі різні, але кожен гарний по-своєму.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4" descr="Тренінгове заняття для батьків “Щаслива дитина – благополучна родина”">
            <a:extLst>
              <a:ext uri="{FF2B5EF4-FFF2-40B4-BE49-F238E27FC236}">
                <a16:creationId xmlns:a16="http://schemas.microsoft.com/office/drawing/2014/main" id="{F782057F-CF61-7525-1C7C-01D98F28A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72" y="3771901"/>
            <a:ext cx="66442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593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 для презентации психолога доу - 47 фото">
            <a:extLst>
              <a:ext uri="{FF2B5EF4-FFF2-40B4-BE49-F238E27FC236}">
                <a16:creationId xmlns:a16="http://schemas.microsoft.com/office/drawing/2014/main" id="{EF6B2CCA-4FD8-DBA0-FEEB-12F472D49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9C9148-B045-6EAD-1446-90691848E211}"/>
              </a:ext>
            </a:extLst>
          </p:cNvPr>
          <p:cNvSpPr txBox="1"/>
          <p:nvPr/>
        </p:nvSpPr>
        <p:spPr>
          <a:xfrm>
            <a:off x="438150" y="779919"/>
            <a:ext cx="10458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Вправа «Автопортрет»</a:t>
            </a:r>
            <a:r>
              <a:rPr lang="uk-UA" sz="320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r>
              <a:rPr lang="uk-UA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Мета:</a:t>
            </a:r>
            <a:r>
              <a:rPr lang="uk-UA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звернути </a:t>
            </a:r>
            <a:r>
              <a:rPr lang="uk-UA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увагу на неповторність</a:t>
            </a:r>
          </a:p>
          <a:p>
            <a:pPr indent="228600"/>
            <a:r>
              <a:rPr lang="uk-UA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кожної особистості 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02B52-DEFA-C4ED-516B-E333CDDC8A20}"/>
              </a:ext>
            </a:extLst>
          </p:cNvPr>
          <p:cNvSpPr txBox="1"/>
          <p:nvPr/>
        </p:nvSpPr>
        <p:spPr>
          <a:xfrm>
            <a:off x="228600" y="5084663"/>
            <a:ext cx="11315700" cy="1337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uk-UA" sz="2400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Обравши один з малюнків,</a:t>
            </a:r>
            <a:r>
              <a:rPr lang="uk-UA" sz="24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к</a:t>
            </a:r>
            <a:r>
              <a:rPr lang="uk-UA" sz="24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ожен має вгадати, чий автопортрет він дістав</a:t>
            </a:r>
            <a:r>
              <a:rPr lang="uk-UA" sz="2400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2400" i="1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висловлюючи </a:t>
            </a:r>
            <a:r>
              <a:rPr lang="uk-UA" sz="2400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припущення про те, хто є їх автором</a:t>
            </a:r>
            <a:r>
              <a:rPr lang="uk-UA" sz="2400" i="1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.                                                  ( Д</a:t>
            </a:r>
            <a:r>
              <a:rPr lang="uk-UA" sz="2400" i="1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ілимося особистими враженнями)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6C945-9ADF-B9EA-B69A-1779C4B7D195}"/>
              </a:ext>
            </a:extLst>
          </p:cNvPr>
          <p:cNvSpPr txBox="1"/>
          <p:nvPr/>
        </p:nvSpPr>
        <p:spPr>
          <a:xfrm>
            <a:off x="285750" y="2472730"/>
            <a:ext cx="11677650" cy="2611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uk-UA" sz="24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Кожен </a:t>
            </a:r>
            <a:r>
              <a:rPr lang="uk-UA" sz="2400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учасник</a:t>
            </a:r>
            <a:r>
              <a:rPr lang="uk-UA" sz="24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малює автопортрет, зазначаючи найяскравіші риси обличчя (форма обличчя, </a:t>
            </a:r>
            <a:r>
              <a:rPr lang="uk-UA" sz="2400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очі</a:t>
            </a:r>
            <a:r>
              <a:rPr lang="uk-UA" sz="24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ніс, губи , зачіска…).</a:t>
            </a:r>
          </a:p>
          <a:p>
            <a:pPr indent="228600">
              <a:lnSpc>
                <a:spcPct val="115000"/>
              </a:lnSpc>
            </a:pPr>
            <a:r>
              <a:rPr lang="uk-UA" sz="24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Малюнок не повинен мати фотографічну точність. На виконання цієї частини завдання дається 5 хвилин</a:t>
            </a:r>
            <a:r>
              <a:rPr lang="uk-UA" sz="18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i="1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  <a:p>
            <a:pPr indent="228600">
              <a:lnSpc>
                <a:spcPct val="115000"/>
              </a:lnSpc>
            </a:pPr>
            <a:r>
              <a:rPr lang="uk-UA" i="1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uk-UA" sz="2400" i="1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Учасники не повинні підглядати один за одним. </a:t>
            </a:r>
          </a:p>
          <a:p>
            <a:pPr indent="228600" algn="ctr">
              <a:lnSpc>
                <a:spcPct val="115000"/>
              </a:lnSpc>
            </a:pPr>
            <a:r>
              <a:rPr lang="uk-UA" sz="2400" i="1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Картини не підписуються. </a:t>
            </a:r>
            <a:endParaRPr lang="ru-UA" sz="2400" i="1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31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91A36F-6419-A7DE-AF7B-81B0AA0CCE42}"/>
              </a:ext>
            </a:extLst>
          </p:cNvPr>
          <p:cNvSpPr txBox="1"/>
          <p:nvPr/>
        </p:nvSpPr>
        <p:spPr>
          <a:xfrm>
            <a:off x="399134" y="3547245"/>
            <a:ext cx="111023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/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270510" algn="just"/>
            <a:r>
              <a:rPr lang="uk-UA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Отже, у житті не варто завжди розраховувати тільки на себе. Інколи допомога близьких людей просто необхідна. Це може бути і вчитель для батьків, і батьки для вчителя, і психолог. Це і є педагогіка партнерства. </a:t>
            </a:r>
            <a:endParaRPr lang="ru-UA" sz="2400" i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270510" algn="just"/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Picture 4" descr="Стокова ілюстрація Допоможіть Мені — Завантажте зображення зараз - Sos,  Ідея, Ілюстрація - iStock">
            <a:extLst>
              <a:ext uri="{FF2B5EF4-FFF2-40B4-BE49-F238E27FC236}">
                <a16:creationId xmlns:a16="http://schemas.microsoft.com/office/drawing/2014/main" id="{F555E270-F23D-3226-2A54-9E4BCE5C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22" y="184666"/>
            <a:ext cx="2313578" cy="372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476963-4EBE-5A9F-03D6-ECD322836C65}"/>
              </a:ext>
            </a:extLst>
          </p:cNvPr>
          <p:cNvSpPr txBox="1"/>
          <p:nvPr/>
        </p:nvSpPr>
        <p:spPr>
          <a:xfrm>
            <a:off x="2003290" y="184666"/>
            <a:ext cx="8245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/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Вправа </a:t>
            </a:r>
            <a:r>
              <a:rPr lang="uk-UA" sz="32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«Педагогіка партнерства»</a:t>
            </a:r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ru-UA" sz="32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3295B-9831-9130-228C-4F02BEF85B72}"/>
              </a:ext>
            </a:extLst>
          </p:cNvPr>
          <p:cNvSpPr txBox="1"/>
          <p:nvPr/>
        </p:nvSpPr>
        <p:spPr>
          <a:xfrm>
            <a:off x="399134" y="814574"/>
            <a:ext cx="91515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/>
            <a:r>
              <a:rPr lang="uk-UA" sz="20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Мета: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усвідомлення важливості педагогіки партнерства.</a:t>
            </a:r>
          </a:p>
          <a:p>
            <a:pPr indent="270510"/>
            <a:endParaRPr lang="ru-UA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270510"/>
            <a:r>
              <a:rPr lang="uk-UA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Необхідно взяти в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руки резинку і одягнути її на зап’ястя.</a:t>
            </a:r>
          </a:p>
          <a:p>
            <a:pPr indent="270510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Ваше завдання – без допомоги інших частин свого тіла та</a:t>
            </a:r>
          </a:p>
          <a:p>
            <a:pPr indent="270510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предметів зняти резинку з руки якомога швидше.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71ED6-5AC2-47E1-6047-5A38AC7D0010}"/>
              </a:ext>
            </a:extLst>
          </p:cNvPr>
          <p:cNvSpPr txBox="1"/>
          <p:nvPr/>
        </p:nvSpPr>
        <p:spPr>
          <a:xfrm>
            <a:off x="327700" y="2690336"/>
            <a:ext cx="9151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Але є</a:t>
            </a:r>
            <a:r>
              <a:rPr lang="uk-UA" sz="20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спосіб: </a:t>
            </a:r>
            <a:r>
              <a:rPr lang="uk-UA" sz="20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«Допоможіть мені будь ласка» 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(під</a:t>
            </a:r>
            <a:r>
              <a:rPr lang="uk-UA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ійти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когось</a:t>
            </a:r>
          </a:p>
          <a:p>
            <a:pPr indent="270510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попросити: «Допоможіть мені будь ласка». Спробуйте і ви</a:t>
            </a:r>
          </a:p>
          <a:p>
            <a:pPr indent="270510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допомогти один одному.</a:t>
            </a:r>
          </a:p>
        </p:txBody>
      </p:sp>
    </p:spTree>
    <p:extLst>
      <p:ext uri="{BB962C8B-B14F-4D97-AF65-F5344CB8AC3E}">
        <p14:creationId xmlns:p14="http://schemas.microsoft.com/office/powerpoint/2010/main" val="1794563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9FD7A4-818F-3B0C-812D-7A53E51B5821}"/>
              </a:ext>
            </a:extLst>
          </p:cNvPr>
          <p:cNvSpPr txBox="1"/>
          <p:nvPr/>
        </p:nvSpPr>
        <p:spPr>
          <a:xfrm>
            <a:off x="542927" y="15537"/>
            <a:ext cx="113918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      Вправа «</a:t>
            </a:r>
            <a:r>
              <a:rPr lang="uk-UA" sz="3200" b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Бінго</a:t>
            </a:r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» </a:t>
            </a:r>
          </a:p>
          <a:p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Мета: 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усвідомлення</a:t>
            </a:r>
            <a:r>
              <a:rPr lang="uk-UA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батьками позитивних сторін своїх дітей </a:t>
            </a:r>
          </a:p>
          <a:p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 окреслити очікування від школи</a:t>
            </a:r>
            <a:endParaRPr lang="ru-UA" sz="2400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 descr="ÐÐ¾ÑÐ¾Ð¶ÐµÐµ Ð¸Ð·Ð¾Ð±ÑÐ°Ð¶ÐµÐ½Ð¸Ðµ">
            <a:extLst>
              <a:ext uri="{FF2B5EF4-FFF2-40B4-BE49-F238E27FC236}">
                <a16:creationId xmlns:a16="http://schemas.microsoft.com/office/drawing/2014/main" id="{2735422D-8604-4D43-E23F-995AF74F2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064" t="11646" r="1941" b="19720"/>
          <a:stretch>
            <a:fillRect/>
          </a:stretch>
        </p:blipFill>
        <p:spPr bwMode="auto">
          <a:xfrm>
            <a:off x="378343" y="2001025"/>
            <a:ext cx="4288907" cy="333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BD5A55-9D2B-935F-BBFB-2CEAE9FF0E68}"/>
              </a:ext>
            </a:extLst>
          </p:cNvPr>
          <p:cNvSpPr txBox="1"/>
          <p:nvPr/>
        </p:nvSpPr>
        <p:spPr>
          <a:xfrm>
            <a:off x="4667250" y="1453337"/>
            <a:ext cx="6981823" cy="515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2">
              <a:lnSpc>
                <a:spcPct val="115000"/>
              </a:lnSpc>
              <a:tabLst>
                <a:tab pos="270510" algn="l"/>
              </a:tabLst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силуеті зазначте:</a:t>
            </a:r>
          </a:p>
          <a:p>
            <a:pPr marL="266700" lvl="2">
              <a:lnSpc>
                <a:spcPct val="115000"/>
              </a:lnSpc>
              <a:tabLst>
                <a:tab pos="270510" algn="l"/>
              </a:tabLst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«душа» - ім'я дитини; </a:t>
            </a:r>
            <a:b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«руки» – що вміє гарно робити;                         «ноги» –  в чому вона є особливою, що вчителеві важливо знати про вашу дитину.</a:t>
            </a:r>
          </a:p>
          <a:p>
            <a:pPr marL="266700" lvl="2">
              <a:lnSpc>
                <a:spcPct val="115000"/>
              </a:lnSpc>
              <a:tabLst>
                <a:tab pos="270510" algn="l"/>
              </a:tabLst>
            </a:pPr>
            <a:endParaRPr lang="uk-UA" sz="24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2">
              <a:lnSpc>
                <a:spcPct val="115000"/>
              </a:lnSpc>
              <a:tabLst>
                <a:tab pos="270510" algn="l"/>
              </a:tabLst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На зворотній стороні запишіть головне очікування від школи («душа»), а також те, що для Вас означає «якісна освіта» (руки та ноги).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15000"/>
              </a:lnSpc>
              <a:spcAft>
                <a:spcPts val="1000"/>
              </a:spcAft>
            </a:pP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33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ія &quot;Психологічна готовність до школи&quot;">
            <a:extLst>
              <a:ext uri="{FF2B5EF4-FFF2-40B4-BE49-F238E27FC236}">
                <a16:creationId xmlns:a16="http://schemas.microsoft.com/office/drawing/2014/main" id="{4B3C5984-8C12-E2A0-E116-1DA033A8D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0"/>
            <a:ext cx="9239250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65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резентація на тему &quot;Готовність дитини до навчання в школі&quot;">
            <a:extLst>
              <a:ext uri="{FF2B5EF4-FFF2-40B4-BE49-F238E27FC236}">
                <a16:creationId xmlns:a16="http://schemas.microsoft.com/office/drawing/2014/main" id="{13C3D7C6-8482-86D8-75DE-28EEA9FA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8100"/>
            <a:ext cx="10725150" cy="804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4981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кий фон для презентации - фото и картинки: 68 штук">
            <a:extLst>
              <a:ext uri="{FF2B5EF4-FFF2-40B4-BE49-F238E27FC236}">
                <a16:creationId xmlns:a16="http://schemas.microsoft.com/office/drawing/2014/main" id="{2502DCD3-8ECF-9EF5-CE1D-985444CF6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ABC40F-0B1F-20D0-24CC-BB8BFBF76C0D}"/>
              </a:ext>
            </a:extLst>
          </p:cNvPr>
          <p:cNvSpPr txBox="1"/>
          <p:nvPr/>
        </p:nvSpPr>
        <p:spPr>
          <a:xfrm>
            <a:off x="-152400" y="483959"/>
            <a:ext cx="11668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/>
            <a:r>
              <a:rPr lang="uk-UA" sz="28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Тест «Чи готова ваша дитина до школи?»</a:t>
            </a:r>
            <a:endParaRPr lang="ru-UA" sz="36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98A75-BD13-92AC-CA3E-A0D6767AC351}"/>
              </a:ext>
            </a:extLst>
          </p:cNvPr>
          <p:cNvSpPr txBox="1"/>
          <p:nvPr/>
        </p:nvSpPr>
        <p:spPr>
          <a:xfrm>
            <a:off x="376237" y="1130290"/>
            <a:ext cx="96631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Кожна позитивна відповідь оцінюється  одним балом. Результати тестування залежать від кількості позитивних відповідей на запитання тесту.  </a:t>
            </a:r>
            <a:endParaRPr lang="ru-UA" sz="24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8087F2-73CA-50EB-7E98-900E7C5250F9}"/>
              </a:ext>
            </a:extLst>
          </p:cNvPr>
          <p:cNvSpPr txBox="1"/>
          <p:nvPr/>
        </p:nvSpPr>
        <p:spPr>
          <a:xfrm>
            <a:off x="273843" y="2399169"/>
            <a:ext cx="98607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Отже, якщо балів: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15 – 18 – дитина готова йти до школи. Ви не дарма з нею працювали, а шкільні труднощі, якщо і виникнуть, можна буде легко подолати;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10 – 14 – 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и на правильному шляху, дитина багато чого навчилася, а запитання, на які Ви відповіли “ні”, підкажуть Вам, над чим іще потрібно попрацювати;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9 і менше – почитайте спеціальну літературу, постарайтеся приділяти більше часу заняттям з дитиною, зверніть увагу на те, чого вона не вміє.  </a:t>
            </a:r>
            <a:endParaRPr lang="ru-UA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71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1257</Words>
  <Application>Microsoft Office PowerPoint</Application>
  <PresentationFormat>Широкоэкранный</PresentationFormat>
  <Paragraphs>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cp:lastPrinted>2023-10-30T11:35:54Z</cp:lastPrinted>
  <dcterms:created xsi:type="dcterms:W3CDTF">2023-10-18T10:59:20Z</dcterms:created>
  <dcterms:modified xsi:type="dcterms:W3CDTF">2023-11-08T08:37:44Z</dcterms:modified>
</cp:coreProperties>
</file>