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9" r:id="rId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CAC19-4AC8-BDD9-A4C9-68E47138B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C0BC0F-D8BB-C6BB-04DB-E2307B616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AA0B98-4F10-016C-C395-DC6A6AB9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EA263C-6DC1-1DB0-3C9C-FA74D152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78B1E-5D1F-3836-D3A6-244C4F1C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693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5D22F-5CB9-44D0-A808-A2829C94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7C309B-F279-ABFD-2325-A2FB5C2E6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75BB9F-FEA9-4977-0D14-C3E2C537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48B184-E5F5-4BEF-3EAF-AF806527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6E084D-EACD-498C-A61B-576D5D00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9463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7BDDEF-3F04-4ADC-900B-3170FE362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7ED8C3-299E-7C3F-3F41-AB8A60F96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6F7382-71EE-5388-F5D1-B6AD459E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37E4C-A9B6-4EEA-35DF-51EA6BBF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AB2DA0-5EDB-7FCF-6F62-4076FECA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539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98991-38FF-EE39-B86C-B3D688A7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77125-7241-58AD-2F16-853CAADB2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637F48-037F-091F-7A88-78F5D123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998D7-178A-4327-0DC5-4557717A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2BFDB1-9496-5D15-9B2D-31EF1BDB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4933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5D55F-7277-7C74-1B7F-68CA364D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805BAF-3547-5C4D-AD49-9E40E930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9C7BCE-5263-EF12-E896-B12104C9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7B60F9-FA51-3B38-F357-6E7DCBAF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F8F1A7-CF3E-2CB7-8D21-C5797F72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952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055B6-8426-FF34-D45F-647668EE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F4852-01BE-14D7-B2CD-2C365BE08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E7B9E6-924B-B698-97C7-041F1923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136D9B-C463-1EEC-A45C-7269E2BD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F00B2E-573D-61B5-A158-BDD26A8D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D9DBF4-9B01-8699-CEF2-C2DE9C6A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768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B1170-DB4E-9737-4B30-EA3F6FDC5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98BDA7-406F-2838-0F1B-F06CB90BE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2F4A81-77AD-4C0C-1414-6300D01C8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F169D7-FC6A-E5E8-0393-DF1277AAA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4E8ABB-CFC7-6FA7-6037-06AD23F18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BC6971-71E9-B7A4-C10D-E1D3FB13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E0F731-8027-FB60-7643-D680BA5A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3C5A7C-BEA4-DC25-C550-6FF0E127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670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CEF7E-FE8C-31A0-2AC5-9072E61A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F6FE13C-5FD4-E311-9358-563974C0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B066FB-F5F9-A484-FF54-A51F5783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F73598-761A-AC59-0A28-B973EF72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5079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A10002-5996-9C3F-D5BA-3403FC9C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942F2D-0B6F-49DC-717D-45132025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6A8499-DEEB-7CD8-197D-3B380261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21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7B6D4-E446-D0D5-E9C8-3B78AC47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61D755-3290-CEB7-FAE2-8709C4188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8EE78A-B4C9-A674-7D4C-E202969D7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F0E3A5-A45A-E5D1-8B70-ABD8A2D4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DC375A-1B79-FDB6-6308-1F4CA380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2A2991-0145-3E07-5D68-2021C136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9286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2145B-141F-E234-8AA4-5086F41D5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2F8E28-9BC3-663C-6D50-A81E05CB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1C8B67-74C4-3FB3-73B5-FDB09E509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3B34F8-7947-1271-1C80-26AE900D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34438B-4FA8-E712-8980-0C8346F5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45B43C-4C72-1075-57C2-8C063863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2291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C8930-E199-13DF-A7ED-D905C6B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7B2237-E85F-5A04-49DE-1BF77E76E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8E796-3568-338F-6F2B-AF2CFEE15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34B5-C24C-470F-A64C-749D693C832D}" type="datetimeFigureOut">
              <a:rPr lang="ru-UA" smtClean="0"/>
              <a:t>18.08.2023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EEEC4-8858-1F95-9017-9E063C96D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6CB5B-4368-8ED9-C558-2179D9A12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049E-F795-418D-9AFC-6CA14454F4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25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D1VJG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3Qq56Tf" TargetMode="External"/><Relationship Id="rId5" Type="http://schemas.openxmlformats.org/officeDocument/2006/relationships/hyperlink" Target="https://mon.gov.ua/storage/app/media/zagalna%20serednya/programy-10-11-klas/2022/08/15/navchalna.programa-2022.fizichna-kultura-10-11-standart.pdf" TargetMode="External"/><Relationship Id="rId4" Type="http://schemas.openxmlformats.org/officeDocument/2006/relationships/hyperlink" Target="http://surl.li/abjw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ZGytJ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D2P0f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ии спорт - фото и картинки abrakadabra.fun">
            <a:extLst>
              <a:ext uri="{FF2B5EF4-FFF2-40B4-BE49-F238E27FC236}">
                <a16:creationId xmlns:a16="http://schemas.microsoft.com/office/drawing/2014/main" id="{811331B9-7FBA-3041-4AEA-F0A2A862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B879BD-CD8F-D4FC-D641-F2D30CE02EBD}"/>
              </a:ext>
            </a:extLst>
          </p:cNvPr>
          <p:cNvSpPr txBox="1"/>
          <p:nvPr/>
        </p:nvSpPr>
        <p:spPr>
          <a:xfrm>
            <a:off x="1767496" y="2213623"/>
            <a:ext cx="1054417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505" marR="283845" indent="2540" algn="ctr">
              <a:spcBef>
                <a:spcPts val="375"/>
              </a:spcBef>
              <a:spcAft>
                <a:spcPts val="0"/>
              </a:spcAft>
            </a:pP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МЕТОДИЧНІ РЕКОМЕНДАЦІЇ ЩОДО ВИКЛАДАННЯ</a:t>
            </a:r>
            <a:r>
              <a:rPr lang="uk-UA" sz="4400" b="1" kern="0" spc="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4400" b="1" kern="0" spc="-8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4400" b="1" kern="0" spc="-8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4400" b="1" kern="0" spc="-7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ЗАКЛАДАХ</a:t>
            </a:r>
            <a:r>
              <a:rPr lang="uk-UA" sz="4400" b="1" kern="0" spc="-9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                            </a:t>
            </a:r>
            <a:r>
              <a:rPr lang="uk-UA" sz="4400" b="1" kern="0" spc="-7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44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2023-2024</a:t>
            </a:r>
            <a:r>
              <a:rPr lang="uk-UA" sz="4400" b="1" kern="0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Н.Р.</a:t>
            </a:r>
            <a:endParaRPr lang="ru-UA" sz="4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8C7A94-74DB-C2EF-0B2A-F3637F9F79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631" y="0"/>
            <a:ext cx="2550879" cy="18436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D644FA-0097-9C3B-69A9-D4B192149F37}"/>
              </a:ext>
            </a:extLst>
          </p:cNvPr>
          <p:cNvSpPr txBox="1"/>
          <p:nvPr/>
        </p:nvSpPr>
        <p:spPr>
          <a:xfrm>
            <a:off x="5989806" y="5987533"/>
            <a:ext cx="6033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Консультант КУ«ЦПРПП» Жанна ПЕРУЦЬКА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2065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17F750B4-84AD-A8A7-E10C-9FD9D82CD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91894F-5355-3971-C704-F8089E3902CB}"/>
              </a:ext>
            </a:extLst>
          </p:cNvPr>
          <p:cNvSpPr txBox="1"/>
          <p:nvPr/>
        </p:nvSpPr>
        <p:spPr>
          <a:xfrm>
            <a:off x="247650" y="335846"/>
            <a:ext cx="115824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3840" indent="457200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освітньому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3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закладах</a:t>
            </a:r>
            <a:r>
              <a:rPr lang="uk-UA" sz="2400" spc="3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uk-UA" sz="2400" spc="3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3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spc="3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2023/2024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н.р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базової,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профільної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(5-11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класи) рекомендовані такі навчальні програми: 5-6 клас – Модельна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«Фізична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5-6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клас»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</a:t>
            </a:r>
            <a:r>
              <a:rPr lang="uk-UA" sz="24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17.08.2022 року №752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800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https://bit.ly/3D1VJGA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6-9 класи - Навчальна програма «Фізична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6-9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клас»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затверджена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03.08.2022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№698 </a:t>
            </a:r>
            <a:r>
              <a:rPr lang="uk-UA" sz="20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http://surl.li/abjwi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10-11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Навчальна програма «Фізична культура. 10-11 клас. Рівень стандарт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для закладів загальної середньої освіти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https://mon.gov.ua/storage/app/media/zagalna%20serednya/programy-10-11-klas/2022/08/15/navchalna.programa-2022.fizichna-kultura-10-11-standart.pdf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затверджена наказом МОН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6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6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03.08.2022</a:t>
            </a:r>
            <a:r>
              <a:rPr lang="uk-UA" sz="2400" spc="6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№698; 10-11</a:t>
            </a:r>
            <a:r>
              <a:rPr lang="uk-UA" sz="2400" spc="6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uk-UA" sz="2400" spc="6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6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Навчальна</a:t>
            </a:r>
            <a:r>
              <a:rPr lang="uk-UA" sz="2400" spc="6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«Фізична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10-11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Профільний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рівень»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03.08.2022 №698 </a:t>
            </a:r>
            <a:r>
              <a:rPr lang="uk-UA" sz="2000" u="sng" dirty="0">
                <a:solidFill>
                  <a:srgbClr val="0462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https://bit.ly/3Qq56Tf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навчальні  </a:t>
            </a:r>
            <a:r>
              <a:rPr lang="uk-UA" sz="24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програми,  </a:t>
            </a:r>
            <a:r>
              <a:rPr lang="uk-UA" sz="24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яким  </a:t>
            </a:r>
            <a:r>
              <a:rPr lang="uk-UA" sz="24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надано  </a:t>
            </a:r>
            <a:r>
              <a:rPr lang="uk-UA" sz="24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гриф «Рекомендовано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Міністерством освіти і науки України» наказом МОН</a:t>
            </a:r>
            <a:r>
              <a:rPr lang="uk-UA" sz="24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03.08.2022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№698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грифа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оновленим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навчальним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програмам».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1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2275514C-5FD3-C651-1BAD-DF0D3E2B7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64AE1A-C694-FFB7-818D-6BA71264DE6C}"/>
              </a:ext>
            </a:extLst>
          </p:cNvPr>
          <p:cNvSpPr txBox="1"/>
          <p:nvPr/>
        </p:nvSpPr>
        <p:spPr>
          <a:xfrm>
            <a:off x="704849" y="399961"/>
            <a:ext cx="1100137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5110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2023/2024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на вивчення предмета «Фізична культура»                          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інваріантній складовій передбачено: 5-6 класи (за програмою НУШ) -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3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год.,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6-9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класи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15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3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год.;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10-11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класи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(Рівень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стандарт)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3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год.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7DE39F-3250-91FA-01CA-4ACF11FE948D}"/>
              </a:ext>
            </a:extLst>
          </p:cNvPr>
          <p:cNvSpPr txBox="1"/>
          <p:nvPr/>
        </p:nvSpPr>
        <p:spPr>
          <a:xfrm>
            <a:off x="523875" y="1613118"/>
            <a:ext cx="10820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4770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Сучасні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 повинні відповідати трьом основним правилам: створення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умов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оптимальної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рухової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активності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учнів;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цікавими учнівській молоді; сприяти педагогічному контакту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учнями.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248285" marR="67310" indent="456565" algn="just">
              <a:spcAft>
                <a:spcPts val="0"/>
              </a:spcAft>
            </a:pPr>
            <a:endParaRPr lang="ru-UA" sz="2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8810A7-9B6D-1A6C-93E9-E5EC8EC393FD}"/>
              </a:ext>
            </a:extLst>
          </p:cNvPr>
          <p:cNvSpPr txBox="1"/>
          <p:nvPr/>
        </p:nvSpPr>
        <p:spPr>
          <a:xfrm>
            <a:off x="847725" y="3078807"/>
            <a:ext cx="113442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Для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добору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варіативних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модулів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ураховується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матеріально-технічної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бази,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регіональні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традиції,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кадрове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забезпечення,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гендерність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безпеки,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3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сезонність,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коли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заняття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проходять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відкритих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майданчиках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спортивних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залах.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23AFC-6611-E86A-2D0B-7DCE9ABC80DD}"/>
              </a:ext>
            </a:extLst>
          </p:cNvPr>
          <p:cNvSpPr txBox="1"/>
          <p:nvPr/>
        </p:nvSpPr>
        <p:spPr>
          <a:xfrm>
            <a:off x="838199" y="4525357"/>
            <a:ext cx="1073467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 </a:t>
            </a:r>
            <a:r>
              <a:rPr lang="uk-UA" sz="22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</a:t>
            </a:r>
            <a:r>
              <a:rPr lang="uk-UA" sz="22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ормативи фізичної підготовленості пішли в минуле</a:t>
            </a:r>
            <a:r>
              <a:rPr lang="uk-UA" sz="2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uk-UA" sz="2200" b="1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Натомість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визнається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унікальна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роль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формуванні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розвиненої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особистості,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володіє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оптимальними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способами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вправ,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життєво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необхідними руховими уміннями та навичками, свідомо ставиться до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активності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веде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активний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спосіб життя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6B9FAF31-D39E-4E6C-990C-38CF7CD7F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01696-103E-FA9C-94E1-7A4E0CC2126B}"/>
              </a:ext>
            </a:extLst>
          </p:cNvPr>
          <p:cNvSpPr txBox="1"/>
          <p:nvPr/>
        </p:nvSpPr>
        <p:spPr>
          <a:xfrm>
            <a:off x="152400" y="1148487"/>
            <a:ext cx="115538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4770" indent="456565" algn="just"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Організовуючи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дистанційне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скористатися</a:t>
            </a:r>
            <a:r>
              <a:rPr lang="uk-UA" sz="2400" spc="-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методичними</a:t>
            </a:r>
            <a:r>
              <a:rPr lang="uk-UA" sz="2400" spc="-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рекомендаціям</a:t>
            </a:r>
            <a:r>
              <a:rPr lang="uk-UA" sz="2400" spc="-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«Організація</a:t>
            </a:r>
            <a:r>
              <a:rPr lang="uk-UA" sz="2400" spc="-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дистанційного</a:t>
            </a:r>
            <a:r>
              <a:rPr lang="uk-UA" sz="2400" spc="-3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2400" spc="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8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школі»</a:t>
            </a:r>
            <a:r>
              <a:rPr lang="uk-UA" sz="2400" spc="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або</a:t>
            </a:r>
            <a:r>
              <a:rPr lang="uk-UA" sz="2400" spc="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перейти</a:t>
            </a:r>
            <a:r>
              <a:rPr lang="uk-UA" sz="2400" spc="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покликанням</a:t>
            </a:r>
            <a:r>
              <a:rPr lang="uk-UA" sz="2400" spc="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семінар-практику «Вдосконалення дистанційних уроків фізичної культури»</a:t>
            </a:r>
            <a:r>
              <a:rPr lang="uk-UA" sz="24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 https://bit.ly/3wZGytJ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</a:p>
          <a:p>
            <a:pPr marL="248285" marR="65405" algn="just"/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  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 час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4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онлайн-уроків</a:t>
            </a:r>
            <a:r>
              <a:rPr lang="uk-UA" sz="24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4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24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рекомендується</a:t>
            </a:r>
            <a:r>
              <a:rPr lang="uk-UA" sz="24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залучати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 і учениць до здорового способу життя, організації на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уроках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фізкультури нових видів спорту (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петанк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фрізбі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workout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чирлідинг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хортинг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та інших), стимулювання учнів до участі у Всеукраїнському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проєкті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Junior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вчителів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«Онлайн-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Junior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учнів/учениць.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Онлайн-</a:t>
            </a:r>
            <a:r>
              <a:rPr lang="uk-UA" sz="24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містять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вправи,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різним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варіативним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модулям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культури.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вчителям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моделювати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процес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максимально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наближено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календарних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планів.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1ADFED04-EA15-287C-10B6-A3BA348D8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F25EA8-2864-C086-1F38-4E5ACAD35E03}"/>
              </a:ext>
            </a:extLst>
          </p:cNvPr>
          <p:cNvSpPr txBox="1"/>
          <p:nvPr/>
        </p:nvSpPr>
        <p:spPr>
          <a:xfrm>
            <a:off x="0" y="487025"/>
            <a:ext cx="1187767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540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видами оцінювання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 навчання учнів, що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проводяться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закладом,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є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формувальне,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поточне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підсумкове: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тематичне,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семестрове,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річне.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Рекомендуємо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2023/2024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рішенням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педагогічної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ради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наказом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директора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ЗЗСО</a:t>
            </a:r>
            <a:r>
              <a:rPr lang="uk-UA" sz="2400" b="1" spc="-36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збільшити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період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адаптації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здобувачів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навантажень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жовтня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поточного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року,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враховуючи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вплив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400" b="1" spc="-360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учнів/учениць умов воєнного стану</a:t>
            </a:r>
            <a:r>
              <a:rPr lang="uk-UA" sz="24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 рішенням педагогічної ради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поточне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час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адаптаційного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періоду,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5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класах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бути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замінене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вербальним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оцінюванням</a:t>
            </a:r>
            <a:r>
              <a:rPr lang="uk-UA" sz="2400" spc="1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(похвалою)</a:t>
            </a:r>
            <a:r>
              <a:rPr lang="uk-UA" sz="2400" spc="1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або</a:t>
            </a:r>
            <a:r>
              <a:rPr lang="uk-UA" sz="2400" spc="1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жестами.</a:t>
            </a:r>
            <a:r>
              <a:rPr lang="uk-UA" sz="2400" spc="1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z="2400" spc="1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першого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триместру/семестру підсумкове оцінювання учнів/учениць 5-х класів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оцінюватись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рівнями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(середній,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достатній,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високий).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</a:p>
          <a:p>
            <a:pPr marL="248285" marR="6540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Семестрове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підсумкове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(річне)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 учнів/ учениць 6-9 та 10-11 класах здійснюють за 12-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бальною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(шкалою),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його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позначають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виставленням підсумкової оцінки числовим значенням                                   (цифрами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 1 до 12).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EF97A966-053F-5E61-A21D-91F823FDB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2DFBF2-3CD1-FC0C-A5B7-21C5A29E05F5}"/>
              </a:ext>
            </a:extLst>
          </p:cNvPr>
          <p:cNvSpPr txBox="1"/>
          <p:nvPr/>
        </p:nvSpPr>
        <p:spPr>
          <a:xfrm>
            <a:off x="428625" y="1243042"/>
            <a:ext cx="113347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Семестровий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бути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комплексним,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проводитись у формі тестування тощо. Оцінка за семестр ставиться за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результатами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поточного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(формувального)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загальних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результатів.</a:t>
            </a:r>
          </a:p>
          <a:p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Річне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підставі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загальної оцінки результатів навчання за І та ІІ семестри (враховуємо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скориговану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оцінку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семестри).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фізичних якостей використовуються орієнтовні навчальні нормативи,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 розроблено для кожного року. Порядок їх проведення визначає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вчитель відповідно до календарно-тематичного планування. Критерії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досягнень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(6-11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класів)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із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фізичної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культури затверджені наказом МОН України від 05.05.2008 №371 </a:t>
            </a:r>
            <a:r>
              <a:rPr lang="uk-UA" sz="24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https://bit.ly/3D2P0ft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3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FFB2AC53-5045-4C76-10DC-D9626AF0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CCBCC9-5DCA-9C98-55D9-535BBB485930}"/>
              </a:ext>
            </a:extLst>
          </p:cNvPr>
          <p:cNvSpPr txBox="1"/>
          <p:nvPr/>
        </p:nvSpPr>
        <p:spPr>
          <a:xfrm>
            <a:off x="742949" y="1676401"/>
            <a:ext cx="110013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 навчальних досягнень учнів з особливими освітніми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потребами</a:t>
            </a:r>
            <a:r>
              <a:rPr lang="uk-UA" sz="2400" b="1" spc="5" dirty="0">
                <a:solidFill>
                  <a:schemeClr val="accent6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здійснюють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індивідуальної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розвитку,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зазначено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труднощі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функціонування,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обмеження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життєдіяльності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здоров’я,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впливати</a:t>
            </a:r>
            <a:r>
              <a:rPr lang="uk-UA" sz="2400" spc="3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ефективність застосування певних форм оцінювання. Добір форм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 навчальних досягнень учнів з особливими освітніми</a:t>
            </a:r>
            <a:r>
              <a:rPr lang="uk-UA" sz="24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потребами здійснюють індивідуально з обов’язковим урахуванням</a:t>
            </a:r>
            <a:r>
              <a:rPr lang="uk-UA" sz="24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їх</a:t>
            </a:r>
            <a:r>
              <a:rPr lang="uk-UA" sz="24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uk-UA" sz="24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функціонування,</a:t>
            </a:r>
            <a:r>
              <a:rPr lang="uk-UA" sz="24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життєдіяльності</a:t>
            </a:r>
            <a:r>
              <a:rPr lang="uk-UA" sz="24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здоров’я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9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портивный фон для объявления - 84 фото">
            <a:extLst>
              <a:ext uri="{FF2B5EF4-FFF2-40B4-BE49-F238E27FC236}">
                <a16:creationId xmlns:a16="http://schemas.microsoft.com/office/drawing/2014/main" id="{AA48FC3C-5B1F-1151-227A-A056400EF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430E87-B82A-0560-396C-4606E760B07F}"/>
              </a:ext>
            </a:extLst>
          </p:cNvPr>
          <p:cNvSpPr txBox="1"/>
          <p:nvPr/>
        </p:nvSpPr>
        <p:spPr>
          <a:xfrm>
            <a:off x="1114425" y="2158484"/>
            <a:ext cx="1045844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8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Дякую за увагу!</a:t>
            </a:r>
            <a:endParaRPr lang="ru-UA" sz="8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46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862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2023-08-15T11:23:36Z</dcterms:created>
  <dcterms:modified xsi:type="dcterms:W3CDTF">2023-08-18T08:24:05Z</dcterms:modified>
</cp:coreProperties>
</file>