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77" r:id="rId5"/>
    <p:sldId id="264" r:id="rId6"/>
    <p:sldId id="269" r:id="rId7"/>
    <p:sldId id="270" r:id="rId8"/>
    <p:sldId id="257" r:id="rId9"/>
    <p:sldId id="282" r:id="rId10"/>
    <p:sldId id="271" r:id="rId11"/>
    <p:sldId id="272" r:id="rId12"/>
    <p:sldId id="278" r:id="rId13"/>
    <p:sldId id="274" r:id="rId14"/>
    <p:sldId id="279" r:id="rId15"/>
    <p:sldId id="280" r:id="rId16"/>
    <p:sldId id="281" r:id="rId17"/>
    <p:sldId id="283" r:id="rId18"/>
    <p:sldId id="284" r:id="rId19"/>
    <p:sldId id="285" r:id="rId20"/>
    <p:sldId id="276" r:id="rId21"/>
    <p:sldId id="286" r:id="rId22"/>
    <p:sldId id="301" r:id="rId23"/>
    <p:sldId id="297" r:id="rId24"/>
    <p:sldId id="299" r:id="rId25"/>
    <p:sldId id="289" r:id="rId26"/>
    <p:sldId id="303" r:id="rId27"/>
    <p:sldId id="304" r:id="rId28"/>
    <p:sldId id="311" r:id="rId29"/>
    <p:sldId id="305" r:id="rId30"/>
    <p:sldId id="306" r:id="rId31"/>
    <p:sldId id="307" r:id="rId32"/>
    <p:sldId id="308" r:id="rId33"/>
    <p:sldId id="265" r:id="rId34"/>
    <p:sldId id="312" r:id="rId35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25C"/>
    <a:srgbClr val="9966FF"/>
    <a:srgbClr val="9999FF"/>
    <a:srgbClr val="B6BAFF"/>
    <a:srgbClr val="645BCA"/>
    <a:srgbClr val="EEEDFE"/>
    <a:srgbClr val="3366FF"/>
    <a:srgbClr val="EFD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76" autoAdjust="0"/>
  </p:normalViewPr>
  <p:slideViewPr>
    <p:cSldViewPr snapToGrid="0">
      <p:cViewPr>
        <p:scale>
          <a:sx n="100" d="100"/>
          <a:sy n="100" d="100"/>
        </p:scale>
        <p:origin x="-1002" y="-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36SqAnv" TargetMode="External"/><Relationship Id="rId1" Type="http://schemas.openxmlformats.org/officeDocument/2006/relationships/hyperlink" Target="https://bit.ly/36PjEHR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36SqAnv" TargetMode="External"/><Relationship Id="rId1" Type="http://schemas.openxmlformats.org/officeDocument/2006/relationships/hyperlink" Target="https://bit.ly/36PjEH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C8F490-09E2-4E7F-B082-D1DE4C2A68A2}" type="doc">
      <dgm:prSet loTypeId="urn:microsoft.com/office/officeart/2005/8/layout/vList6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uk-UA"/>
        </a:p>
      </dgm:t>
    </dgm:pt>
    <dgm:pt modelId="{5D6BC187-EDD5-4E5F-AC40-536A684AE6E9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Формування </a:t>
          </a:r>
          <a:r>
            <a:rPr lang="uk-UA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медіаграмотності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8C76E2-0716-475E-BF41-8E831DAF48DA}" type="parTrans" cxnId="{287D50CF-22EF-416C-96E9-A56D0FF05C72}">
      <dgm:prSet/>
      <dgm:spPr/>
      <dgm:t>
        <a:bodyPr/>
        <a:lstStyle/>
        <a:p>
          <a:endParaRPr lang="uk-UA"/>
        </a:p>
      </dgm:t>
    </dgm:pt>
    <dgm:pt modelId="{9CC74BFC-60D1-41ED-AE9B-F14B3A8FC001}" type="sibTrans" cxnId="{287D50CF-22EF-416C-96E9-A56D0FF05C72}">
      <dgm:prSet/>
      <dgm:spPr/>
      <dgm:t>
        <a:bodyPr/>
        <a:lstStyle/>
        <a:p>
          <a:endParaRPr lang="uk-UA"/>
        </a:p>
      </dgm:t>
    </dgm:pt>
    <dgm:pt modelId="{983617A5-ABCE-4596-A115-5BCBACFD76A1}">
      <dgm:prSet phldrT="[Текст]"/>
      <dgm:spPr/>
      <dgm:t>
        <a:bodyPr/>
        <a:lstStyle/>
        <a:p>
          <a:pPr algn="ctr"/>
          <a:r>
            <a:rPr lang="uk-UA" dirty="0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сібник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«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Медіаграмотність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            на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заняттях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з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хімії»              авт. Григорович О.В.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46683353-AAFF-4032-9023-602E742225E3}" type="parTrans" cxnId="{CB0150FB-2688-4529-94DD-8144BEBAC534}">
      <dgm:prSet/>
      <dgm:spPr/>
      <dgm:t>
        <a:bodyPr/>
        <a:lstStyle/>
        <a:p>
          <a:endParaRPr lang="uk-UA"/>
        </a:p>
      </dgm:t>
    </dgm:pt>
    <dgm:pt modelId="{528F3D77-FABF-4AA8-AD42-4D7F3601BE5C}" type="sibTrans" cxnId="{CB0150FB-2688-4529-94DD-8144BEBAC534}">
      <dgm:prSet/>
      <dgm:spPr/>
      <dgm:t>
        <a:bodyPr/>
        <a:lstStyle/>
        <a:p>
          <a:endParaRPr lang="uk-UA"/>
        </a:p>
      </dgm:t>
    </dgm:pt>
    <dgm:pt modelId="{032896C6-D51A-4818-921D-3085AA5EB636}">
      <dgm:prSet phldrT="[Текст]"/>
      <dgm:spPr/>
      <dgm:t>
        <a:bodyPr/>
        <a:lstStyle/>
        <a:p>
          <a:pPr algn="ctr"/>
          <a:r>
            <a:rPr lang="en-US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https://bit.ly/36PjEHR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B21D1016-3277-4188-A964-1FE3456C2877}" type="parTrans" cxnId="{45E827F8-D260-404D-9868-25B398FC6753}">
      <dgm:prSet/>
      <dgm:spPr/>
      <dgm:t>
        <a:bodyPr/>
        <a:lstStyle/>
        <a:p>
          <a:endParaRPr lang="uk-UA"/>
        </a:p>
      </dgm:t>
    </dgm:pt>
    <dgm:pt modelId="{B8D722D9-DAB3-4634-8FA1-AA5709B4366C}" type="sibTrans" cxnId="{45E827F8-D260-404D-9868-25B398FC6753}">
      <dgm:prSet/>
      <dgm:spPr/>
      <dgm:t>
        <a:bodyPr/>
        <a:lstStyle/>
        <a:p>
          <a:endParaRPr lang="uk-UA"/>
        </a:p>
      </dgm:t>
    </dgm:pt>
    <dgm:pt modelId="{2345E513-492C-4702-A469-93F2F490EC6C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Впровадження</a:t>
          </a:r>
        </a:p>
        <a:p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STEM</a:t>
          </a:r>
          <a:r>
            <a:rPr lang="uk-UA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-освіти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849187-7625-4AF7-BBED-C001814E9FD7}" type="parTrans" cxnId="{26984076-E5E2-4B74-9682-5E396525C1A1}">
      <dgm:prSet/>
      <dgm:spPr/>
      <dgm:t>
        <a:bodyPr/>
        <a:lstStyle/>
        <a:p>
          <a:endParaRPr lang="uk-UA"/>
        </a:p>
      </dgm:t>
    </dgm:pt>
    <dgm:pt modelId="{4CDD9397-6C07-49C8-9DAE-0ECB2880DE3A}" type="sibTrans" cxnId="{26984076-E5E2-4B74-9682-5E396525C1A1}">
      <dgm:prSet/>
      <dgm:spPr/>
      <dgm:t>
        <a:bodyPr/>
        <a:lstStyle/>
        <a:p>
          <a:endParaRPr lang="uk-UA"/>
        </a:p>
      </dgm:t>
    </dgm:pt>
    <dgm:pt modelId="{D0A99AD9-B173-4084-9E79-79CB4BF1F6E8}">
      <dgm:prSet phldrT="[Текст]"/>
      <dgm:spPr/>
      <dgm:t>
        <a:bodyPr/>
        <a:lstStyle/>
        <a:p>
          <a:pPr algn="ctr"/>
          <a:r>
            <a:rPr lang="uk-UA" dirty="0" smtClean="0">
              <a:latin typeface="Times New Roman" pitchFamily="18" charset="0"/>
              <a:cs typeface="Times New Roman" pitchFamily="18" charset="0"/>
            </a:rPr>
            <a:t>Концепція розвитку природничо-математичної освіти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CBCEFF0F-4C8E-4B79-B442-B079BC351D4A}" type="parTrans" cxnId="{0C3E8FE6-96A1-46CC-868A-5A9DB3EC83D9}">
      <dgm:prSet/>
      <dgm:spPr/>
      <dgm:t>
        <a:bodyPr/>
        <a:lstStyle/>
        <a:p>
          <a:endParaRPr lang="uk-UA"/>
        </a:p>
      </dgm:t>
    </dgm:pt>
    <dgm:pt modelId="{23087E57-E6DE-41EE-8A38-A6FD13A51485}" type="sibTrans" cxnId="{0C3E8FE6-96A1-46CC-868A-5A9DB3EC83D9}">
      <dgm:prSet/>
      <dgm:spPr/>
      <dgm:t>
        <a:bodyPr/>
        <a:lstStyle/>
        <a:p>
          <a:endParaRPr lang="uk-UA"/>
        </a:p>
      </dgm:t>
    </dgm:pt>
    <dgm:pt modelId="{53FEC039-D00D-4257-9595-6825D7E9D789}">
      <dgm:prSet phldrT="[Текст]"/>
      <dgm:spPr/>
      <dgm:t>
        <a:bodyPr/>
        <a:lstStyle/>
        <a:p>
          <a:pPr algn="ctr"/>
          <a:r>
            <a:rPr lang="en-US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/>
            </a:rPr>
            <a:t>https://bit.ly/36SqAnv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91D28075-6996-464C-B3FB-79E50E2FB7E6}" type="parTrans" cxnId="{1A659F75-9DCE-4837-8DA3-DEF6B22E2018}">
      <dgm:prSet/>
      <dgm:spPr/>
      <dgm:t>
        <a:bodyPr/>
        <a:lstStyle/>
        <a:p>
          <a:endParaRPr lang="uk-UA"/>
        </a:p>
      </dgm:t>
    </dgm:pt>
    <dgm:pt modelId="{1ECF7BE6-F46A-4175-95E1-19F6C1772B03}" type="sibTrans" cxnId="{1A659F75-9DCE-4837-8DA3-DEF6B22E2018}">
      <dgm:prSet/>
      <dgm:spPr/>
      <dgm:t>
        <a:bodyPr/>
        <a:lstStyle/>
        <a:p>
          <a:endParaRPr lang="uk-UA"/>
        </a:p>
      </dgm:t>
    </dgm:pt>
    <dgm:pt modelId="{F5A63FD0-674C-456D-9B7C-20B27A1CFCA6}" type="pres">
      <dgm:prSet presAssocID="{25C8F490-09E2-4E7F-B082-D1DE4C2A68A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FB1B99A9-E838-4518-B93C-F8BEF0A30FA0}" type="pres">
      <dgm:prSet presAssocID="{5D6BC187-EDD5-4E5F-AC40-536A684AE6E9}" presName="linNode" presStyleCnt="0"/>
      <dgm:spPr/>
    </dgm:pt>
    <dgm:pt modelId="{5BCB609C-4227-4BEC-B265-12B58123BC95}" type="pres">
      <dgm:prSet presAssocID="{5D6BC187-EDD5-4E5F-AC40-536A684AE6E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20D16E-AE33-4A6C-97C5-249146DDEFC8}" type="pres">
      <dgm:prSet presAssocID="{5D6BC187-EDD5-4E5F-AC40-536A684AE6E9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F7AE06-1795-4548-B3F9-A56B9478C2B2}" type="pres">
      <dgm:prSet presAssocID="{9CC74BFC-60D1-41ED-AE9B-F14B3A8FC001}" presName="spacing" presStyleCnt="0"/>
      <dgm:spPr/>
    </dgm:pt>
    <dgm:pt modelId="{01C10972-6F9F-4A99-909B-9E711C440387}" type="pres">
      <dgm:prSet presAssocID="{2345E513-492C-4702-A469-93F2F490EC6C}" presName="linNode" presStyleCnt="0"/>
      <dgm:spPr/>
    </dgm:pt>
    <dgm:pt modelId="{4DE794B8-AC2E-4C5D-A05C-346660092649}" type="pres">
      <dgm:prSet presAssocID="{2345E513-492C-4702-A469-93F2F490EC6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E8CF80-5A60-45AB-8D82-F094E78E43B3}" type="pres">
      <dgm:prSet presAssocID="{2345E513-492C-4702-A469-93F2F490EC6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1C791DC-16FD-4265-8C76-69C32A07F076}" type="presOf" srcId="{983617A5-ABCE-4596-A115-5BCBACFD76A1}" destId="{7A20D16E-AE33-4A6C-97C5-249146DDEFC8}" srcOrd="0" destOrd="0" presId="urn:microsoft.com/office/officeart/2005/8/layout/vList6"/>
    <dgm:cxn modelId="{0C3E8FE6-96A1-46CC-868A-5A9DB3EC83D9}" srcId="{2345E513-492C-4702-A469-93F2F490EC6C}" destId="{D0A99AD9-B173-4084-9E79-79CB4BF1F6E8}" srcOrd="0" destOrd="0" parTransId="{CBCEFF0F-4C8E-4B79-B442-B079BC351D4A}" sibTransId="{23087E57-E6DE-41EE-8A38-A6FD13A51485}"/>
    <dgm:cxn modelId="{287D50CF-22EF-416C-96E9-A56D0FF05C72}" srcId="{25C8F490-09E2-4E7F-B082-D1DE4C2A68A2}" destId="{5D6BC187-EDD5-4E5F-AC40-536A684AE6E9}" srcOrd="0" destOrd="0" parTransId="{B38C76E2-0716-475E-BF41-8E831DAF48DA}" sibTransId="{9CC74BFC-60D1-41ED-AE9B-F14B3A8FC001}"/>
    <dgm:cxn modelId="{CB0150FB-2688-4529-94DD-8144BEBAC534}" srcId="{5D6BC187-EDD5-4E5F-AC40-536A684AE6E9}" destId="{983617A5-ABCE-4596-A115-5BCBACFD76A1}" srcOrd="0" destOrd="0" parTransId="{46683353-AAFF-4032-9023-602E742225E3}" sibTransId="{528F3D77-FABF-4AA8-AD42-4D7F3601BE5C}"/>
    <dgm:cxn modelId="{120D80F0-9908-4217-9A95-5F90F60E7C36}" type="presOf" srcId="{53FEC039-D00D-4257-9595-6825D7E9D789}" destId="{B4E8CF80-5A60-45AB-8D82-F094E78E43B3}" srcOrd="0" destOrd="1" presId="urn:microsoft.com/office/officeart/2005/8/layout/vList6"/>
    <dgm:cxn modelId="{45E827F8-D260-404D-9868-25B398FC6753}" srcId="{5D6BC187-EDD5-4E5F-AC40-536A684AE6E9}" destId="{032896C6-D51A-4818-921D-3085AA5EB636}" srcOrd="1" destOrd="0" parTransId="{B21D1016-3277-4188-A964-1FE3456C2877}" sibTransId="{B8D722D9-DAB3-4634-8FA1-AA5709B4366C}"/>
    <dgm:cxn modelId="{DE3C9568-EF61-4504-B047-18778E8F5080}" type="presOf" srcId="{032896C6-D51A-4818-921D-3085AA5EB636}" destId="{7A20D16E-AE33-4A6C-97C5-249146DDEFC8}" srcOrd="0" destOrd="1" presId="urn:microsoft.com/office/officeart/2005/8/layout/vList6"/>
    <dgm:cxn modelId="{197CE46D-2E69-4291-A58C-65CBFF94FED4}" type="presOf" srcId="{2345E513-492C-4702-A469-93F2F490EC6C}" destId="{4DE794B8-AC2E-4C5D-A05C-346660092649}" srcOrd="0" destOrd="0" presId="urn:microsoft.com/office/officeart/2005/8/layout/vList6"/>
    <dgm:cxn modelId="{003ECE71-B5BC-40B5-BD4F-6320EECE3CE7}" type="presOf" srcId="{25C8F490-09E2-4E7F-B082-D1DE4C2A68A2}" destId="{F5A63FD0-674C-456D-9B7C-20B27A1CFCA6}" srcOrd="0" destOrd="0" presId="urn:microsoft.com/office/officeart/2005/8/layout/vList6"/>
    <dgm:cxn modelId="{26984076-E5E2-4B74-9682-5E396525C1A1}" srcId="{25C8F490-09E2-4E7F-B082-D1DE4C2A68A2}" destId="{2345E513-492C-4702-A469-93F2F490EC6C}" srcOrd="1" destOrd="0" parTransId="{43849187-7625-4AF7-BBED-C001814E9FD7}" sibTransId="{4CDD9397-6C07-49C8-9DAE-0ECB2880DE3A}"/>
    <dgm:cxn modelId="{C4B77AAB-DAAF-46D1-9E55-ECDD2FBFB579}" type="presOf" srcId="{5D6BC187-EDD5-4E5F-AC40-536A684AE6E9}" destId="{5BCB609C-4227-4BEC-B265-12B58123BC95}" srcOrd="0" destOrd="0" presId="urn:microsoft.com/office/officeart/2005/8/layout/vList6"/>
    <dgm:cxn modelId="{1A659F75-9DCE-4837-8DA3-DEF6B22E2018}" srcId="{2345E513-492C-4702-A469-93F2F490EC6C}" destId="{53FEC039-D00D-4257-9595-6825D7E9D789}" srcOrd="1" destOrd="0" parTransId="{91D28075-6996-464C-B3FB-79E50E2FB7E6}" sibTransId="{1ECF7BE6-F46A-4175-95E1-19F6C1772B03}"/>
    <dgm:cxn modelId="{8552241E-8429-46A7-B544-1D98D219B102}" type="presOf" srcId="{D0A99AD9-B173-4084-9E79-79CB4BF1F6E8}" destId="{B4E8CF80-5A60-45AB-8D82-F094E78E43B3}" srcOrd="0" destOrd="0" presId="urn:microsoft.com/office/officeart/2005/8/layout/vList6"/>
    <dgm:cxn modelId="{90F2D1AA-CC73-4A32-994A-533B853A7466}" type="presParOf" srcId="{F5A63FD0-674C-456D-9B7C-20B27A1CFCA6}" destId="{FB1B99A9-E838-4518-B93C-F8BEF0A30FA0}" srcOrd="0" destOrd="0" presId="urn:microsoft.com/office/officeart/2005/8/layout/vList6"/>
    <dgm:cxn modelId="{A18BDE4E-E327-4C30-8924-BC2D20AC63FB}" type="presParOf" srcId="{FB1B99A9-E838-4518-B93C-F8BEF0A30FA0}" destId="{5BCB609C-4227-4BEC-B265-12B58123BC95}" srcOrd="0" destOrd="0" presId="urn:microsoft.com/office/officeart/2005/8/layout/vList6"/>
    <dgm:cxn modelId="{55A65F07-BC96-4831-8033-A02E23BF8708}" type="presParOf" srcId="{FB1B99A9-E838-4518-B93C-F8BEF0A30FA0}" destId="{7A20D16E-AE33-4A6C-97C5-249146DDEFC8}" srcOrd="1" destOrd="0" presId="urn:microsoft.com/office/officeart/2005/8/layout/vList6"/>
    <dgm:cxn modelId="{745970BC-7E1C-43E1-B761-346A7E87FBA4}" type="presParOf" srcId="{F5A63FD0-674C-456D-9B7C-20B27A1CFCA6}" destId="{81F7AE06-1795-4548-B3F9-A56B9478C2B2}" srcOrd="1" destOrd="0" presId="urn:microsoft.com/office/officeart/2005/8/layout/vList6"/>
    <dgm:cxn modelId="{A57156A1-1FF7-418F-A351-40893EDB1A9B}" type="presParOf" srcId="{F5A63FD0-674C-456D-9B7C-20B27A1CFCA6}" destId="{01C10972-6F9F-4A99-909B-9E711C440387}" srcOrd="2" destOrd="0" presId="urn:microsoft.com/office/officeart/2005/8/layout/vList6"/>
    <dgm:cxn modelId="{126A3716-4A3C-4FC2-A6DA-B171B0CC8D52}" type="presParOf" srcId="{01C10972-6F9F-4A99-909B-9E711C440387}" destId="{4DE794B8-AC2E-4C5D-A05C-346660092649}" srcOrd="0" destOrd="0" presId="urn:microsoft.com/office/officeart/2005/8/layout/vList6"/>
    <dgm:cxn modelId="{0934FA56-510A-4C9C-80B5-E89A88645346}" type="presParOf" srcId="{01C10972-6F9F-4A99-909B-9E711C440387}" destId="{B4E8CF80-5A60-45AB-8D82-F094E78E43B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0D16E-AE33-4A6C-97C5-249146DDEFC8}">
      <dsp:nvSpPr>
        <dsp:cNvPr id="0" name=""/>
        <dsp:cNvSpPr/>
      </dsp:nvSpPr>
      <dsp:spPr>
        <a:xfrm>
          <a:off x="1592580" y="253"/>
          <a:ext cx="2388870" cy="9885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сібник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«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Медіаграмотність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            на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заняттях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з </a:t>
          </a:r>
          <a:r>
            <a:rPr lang="uk-UA" sz="1200" kern="1200" dirty="0" smtClean="0">
              <a:latin typeface="Times New Roman" pitchFamily="18" charset="0"/>
              <a:cs typeface="Times New Roman" pitchFamily="18" charset="0"/>
            </a:rPr>
            <a:t>хімії»              авт. Григорович О.В.</a:t>
          </a:r>
          <a:endParaRPr lang="uk-UA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https://bit.ly/36PjEHR</a:t>
          </a:r>
          <a:r>
            <a:rPr lang="uk-UA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2580" y="123821"/>
        <a:ext cx="2018166" cy="741408"/>
      </dsp:txXfrm>
    </dsp:sp>
    <dsp:sp modelId="{5BCB609C-4227-4BEC-B265-12B58123BC95}">
      <dsp:nvSpPr>
        <dsp:cNvPr id="0" name=""/>
        <dsp:cNvSpPr/>
      </dsp:nvSpPr>
      <dsp:spPr>
        <a:xfrm>
          <a:off x="0" y="253"/>
          <a:ext cx="1592580" cy="98854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Формування </a:t>
          </a:r>
          <a:r>
            <a:rPr lang="uk-UA" sz="13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медіаграмотності</a:t>
          </a:r>
          <a:endParaRPr lang="uk-UA" sz="13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257" y="48510"/>
        <a:ext cx="1496066" cy="892030"/>
      </dsp:txXfrm>
    </dsp:sp>
    <dsp:sp modelId="{B4E8CF80-5A60-45AB-8D82-F094E78E43B3}">
      <dsp:nvSpPr>
        <dsp:cNvPr id="0" name=""/>
        <dsp:cNvSpPr/>
      </dsp:nvSpPr>
      <dsp:spPr>
        <a:xfrm>
          <a:off x="1592580" y="1087652"/>
          <a:ext cx="2388870" cy="9885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>
              <a:latin typeface="Times New Roman" pitchFamily="18" charset="0"/>
              <a:cs typeface="Times New Roman" pitchFamily="18" charset="0"/>
            </a:rPr>
            <a:t>Концепція розвитку природничо-математичної освіти</a:t>
          </a:r>
          <a:endParaRPr lang="uk-UA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/>
            </a:rPr>
            <a:t>https://bit.ly/36SqAnv</a:t>
          </a:r>
          <a:r>
            <a:rPr lang="uk-UA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2580" y="1211220"/>
        <a:ext cx="2018166" cy="741408"/>
      </dsp:txXfrm>
    </dsp:sp>
    <dsp:sp modelId="{4DE794B8-AC2E-4C5D-A05C-346660092649}">
      <dsp:nvSpPr>
        <dsp:cNvPr id="0" name=""/>
        <dsp:cNvSpPr/>
      </dsp:nvSpPr>
      <dsp:spPr>
        <a:xfrm>
          <a:off x="0" y="1087652"/>
          <a:ext cx="1592580" cy="98854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519592"/>
                <a:satOff val="-22257"/>
                <a:lumOff val="30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519592"/>
                <a:satOff val="-22257"/>
                <a:lumOff val="30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519592"/>
                <a:satOff val="-22257"/>
                <a:lumOff val="30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Впровадження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STEM</a:t>
          </a:r>
          <a:r>
            <a:rPr lang="uk-UA" sz="13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-освіти</a:t>
          </a:r>
          <a:endParaRPr lang="uk-UA" sz="13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257" y="1135909"/>
        <a:ext cx="1496066" cy="892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EE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7A1CA7-43CE-407E-8117-43288F4A0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9047" y="843866"/>
            <a:ext cx="4175185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B71993-1C20-4357-99DA-46BEFA636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9047" y="2703622"/>
            <a:ext cx="4175185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575AF9-3E45-48D7-877B-FD8C3C08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EFCD83-DC75-476E-8C81-1794890A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4A8D3A-3FC6-44D4-BAAB-AD50526A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xmlns="" id="{8245E139-38E5-402E-9452-18D1FECBF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500" y="275545"/>
            <a:ext cx="568322" cy="5683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A55B15C-3950-483F-A370-1A8651F23F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5" y="843867"/>
            <a:ext cx="4286250" cy="30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D94A64-3D7C-4EFB-92EA-E2FE9B45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9B1C907-EDB2-486F-8FE0-80D2DD844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1336154-7DF3-4502-A142-DD7B72064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BD3A058-D2ED-4321-AFFF-3C19BD80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5CCD262-916D-446A-80A3-D0B22020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4BCA8A-1E46-4B4A-89EB-F1BBB59B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4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31122C-9E0E-4EB9-88FC-DD54B9D1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0A54CBB-4657-4C65-819D-ACC181B09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B12ABE-A94F-4304-90F6-593672AA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741B7E-A4E6-4A3D-8186-77C78CE1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1DC345-EA23-46FB-B69A-D7DED834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163D29F-6BB2-4DE4-8993-B698AE0CF5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18C7E70-61B9-47E7-A2FC-49F82FC1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7D548C-F705-4E35-81B6-18D36F23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E2C2CF-D134-4C50-8811-1518BF8C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C8BAC43-07B2-447C-BAD2-6589551E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9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EE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8EE1F5-47D9-4FEA-A096-7BAB9940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732849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629350-145E-4986-B4CB-5A900F6A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6732849" cy="326350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39BDFB-7864-4C7C-9DF8-77798FFC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8F6969-1FA5-4824-B8DC-2F72C242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3014C4-7FEF-4215-A550-E51E8D9E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248061-9BE7-4ED7-9C75-FA66CD69E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326" y="3760100"/>
            <a:ext cx="631675" cy="8726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A3F720-F3B1-4C3D-AF4C-FBAE9A916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76" y="2761719"/>
            <a:ext cx="1227956" cy="9983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6C3314D-528F-4D6B-85C7-AE8A1F34C7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114" y="4302775"/>
            <a:ext cx="955670" cy="9289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A865DBD-D454-43DF-94A7-BF57D4C56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6680">
            <a:off x="7250393" y="406492"/>
            <a:ext cx="710079" cy="9022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A7CD27B-9566-4417-9ACF-95EC6DE668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54" y="-99166"/>
            <a:ext cx="998381" cy="11024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4E04172-D0A0-4CB9-8EB8-7FCFCA8656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35" y="1545999"/>
            <a:ext cx="806180" cy="10250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2C76236-6662-43A4-B9B6-87935B92683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16" y="1691020"/>
            <a:ext cx="604868" cy="88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rgbClr val="EE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9911B-C686-4CEE-A90F-E761A2F7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240" y="273844"/>
            <a:ext cx="394335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DF04B42-C2E9-4984-AC79-EAB633BC22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19663" y="1423987"/>
            <a:ext cx="3943350" cy="344566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DBBD0563-BDB1-44B2-B5A7-787933ED0A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3621" y="273843"/>
            <a:ext cx="4572000" cy="223062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xmlns="" id="{86F07766-06EB-4489-9D56-8FC26E571A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3621" y="2639029"/>
            <a:ext cx="4572000" cy="223062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7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51CBE6-BBA9-47F4-A8F3-3EBBC0AC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CEDEC27-23DD-46E9-8F0E-BC759D6FF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F2A0F04-1EAA-4D2B-B461-F13DB0DD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91B4D8-A2BA-44D7-A372-3AFB4DD4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4E469E-CC65-4E8B-9106-7DDFE325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9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06377-773C-4CF7-B4A9-E43D31B8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1BFA34-6174-4E2B-8AD0-2AFD2C458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C4C3E8E-E458-40FA-90F8-84A445F93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A4EA8F-F797-436B-AE4A-6095A290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AFB8B3F-1FA2-461D-96E3-93CF7AA2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0DDB47A-FB74-4FF5-9F36-B3A7A3C8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5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0088C4-9B25-4D13-A6BE-C463C884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C24BCA-FD19-4634-A4F0-BAF1A7D3A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29BCE93-6B18-4FA0-BB08-6BB5D2206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250535A-C505-4710-929E-D27A89007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754F3D0-271F-41F5-ADA9-122A3E5C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6D62A60-CBBF-4348-BC1C-52D1C396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3FF103F-178D-4A29-9F53-88784E51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C47AC93-E4FA-4E50-914C-BF8B5EEB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4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11C87D-81F7-43B6-8A2F-DCD7BC68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1A69D81-F775-4067-BCAB-789FE168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91241B6-EC57-4E34-8246-38AE26D1C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F7612A-FC53-469C-9B30-EBEF3188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EE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FF64DFC-1176-4852-91A7-BAC4EEA5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FD3DFA4-FC2E-4226-9D30-3F626AB6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C0F42C0-198B-4CFB-A411-0DF220FA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61B6AC-AE41-4E7A-AA3A-0790A278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B6CD6F-3C92-44FF-A2B0-F32A682BA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BFFBC0A-8BF4-4592-9824-47E2F28FF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24552EA-510F-4724-97C5-C201FBCE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139CE9A-3092-4205-A84A-CB09E841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B8D6EB9-437F-4ECA-BA67-E6A55B00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8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419286-651D-4DB9-A62E-764CB20E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7CA16FD-62E4-42EE-A46D-DF7805A2D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145A84-48D4-4556-A97B-6AF10230A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40E45-6212-41C1-AF31-200AB6D21A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101BC5-A32C-4ACD-B093-B2A1047B2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1A38BD-8751-4FE2-A875-EE6562191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CE3DD-0825-4DB6-93A0-78846904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0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znayshov.com/News/Details/metodychni_rekomendatsii_mon_ukrainy_dlia_pilotnykh_zakladiv_zahalnoi_serednoi_osvity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imzo.gov.ua/model-ni-navchal-ni-prohramy/pryrodnycha-osvitnia-haluz/" TargetMode="Externa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jasu2023.com/innovation-category-list.php" TargetMode="Externa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KvtrXIkVRA&amp;ab_channel=%D0%9D%D0%B0%D0%A3%D1%80%D0%BE%D0%BA" TargetMode="External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microsoft.com/office/2007/relationships/hdphoto" Target="../media/hdphoto9.wdp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svitlanakmytyuk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20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tE8Phf4P9BbO5bfaKBmdMlchhR3Lgo55/edit?usp=sharing&amp;ouid=115869744977459228285&amp;rtpof=true&amp;sd=true" TargetMode="External"/><Relationship Id="rId3" Type="http://schemas.openxmlformats.org/officeDocument/2006/relationships/hyperlink" Target="https://docs.google.com/document/d/12b376WhA0JMqr9iPqUNgbiWYAFogB9Ta/edit?usp=share_link&amp;ouid=115869744977459228285&amp;rtpof=true&amp;sd=true" TargetMode="External"/><Relationship Id="rId7" Type="http://schemas.openxmlformats.org/officeDocument/2006/relationships/hyperlink" Target="https://docs.google.com/document/d/1303eZRw_b7XGA5Roee574zK5ZzbIehyn/edit?usp=sharing&amp;ouid=115869744977459228285&amp;rtpof=true&amp;sd=true" TargetMode="External"/><Relationship Id="rId2" Type="http://schemas.openxmlformats.org/officeDocument/2006/relationships/hyperlink" Target="https://docs.google.com/document/d/1_wiwEK4ooa--voO6kJCB7Q3xzh45mpfj/edit?usp=share_link&amp;ouid=115869744977459228285&amp;rtpof=true&amp;sd=tr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document/d/102-HDKOOuFNCDfaBsBDNBDGubv7DJ56C/edit?usp=sharing&amp;ouid=115869744977459228285&amp;rtpof=true&amp;sd=true" TargetMode="External"/><Relationship Id="rId5" Type="http://schemas.openxmlformats.org/officeDocument/2006/relationships/hyperlink" Target="https://docs.google.com/document/d/1-Fzy_rglYaXpQyDI7EFD0XXgzz5PzkXr/edit?usp=sharing&amp;ouid=115869744977459228285&amp;rtpof=true&amp;sd=true" TargetMode="External"/><Relationship Id="rId4" Type="http://schemas.openxmlformats.org/officeDocument/2006/relationships/hyperlink" Target="https://docs.google.com/document/d/1jy-C2edhOE67bcBSZ5ITFggx-3jMwf2f/edit?usp=share_link&amp;ouid=115869744977459228285&amp;rtpof=true&amp;sd=tru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9C8DDC-CC57-4053-AA64-DBE1B111F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9089" y="1338685"/>
            <a:ext cx="5133974" cy="1313244"/>
          </a:xfrm>
        </p:spPr>
        <p:txBody>
          <a:bodyPr>
            <a:noAutofit/>
          </a:bodyPr>
          <a:lstStyle/>
          <a:p>
            <a:r>
              <a:rPr lang="uk-UA" sz="3200" b="1" dirty="0">
                <a:ln w="0"/>
                <a:solidFill>
                  <a:srgbClr val="7030A0"/>
                </a:solidFill>
                <a:latin typeface="Monotype Corsiva" pitchFamily="66" charset="0"/>
              </a:rPr>
              <a:t>Особливості викладання </a:t>
            </a:r>
            <a:r>
              <a:rPr lang="uk-UA" sz="3200" b="1" dirty="0" smtClean="0">
                <a:ln w="0"/>
                <a:solidFill>
                  <a:srgbClr val="7030A0"/>
                </a:solidFill>
                <a:latin typeface="Monotype Corsiva" pitchFamily="66" charset="0"/>
              </a:rPr>
              <a:t>«Природничої» освітньої галузі </a:t>
            </a:r>
            <a:br>
              <a:rPr lang="uk-UA" sz="3200" b="1" dirty="0" smtClean="0">
                <a:ln w="0"/>
                <a:solidFill>
                  <a:srgbClr val="7030A0"/>
                </a:solidFill>
                <a:latin typeface="Monotype Corsiva" pitchFamily="66" charset="0"/>
              </a:rPr>
            </a:br>
            <a:r>
              <a:rPr lang="uk-UA" sz="3200" b="1" dirty="0" smtClean="0">
                <a:ln w="0"/>
                <a:solidFill>
                  <a:srgbClr val="7030A0"/>
                </a:solidFill>
                <a:latin typeface="Monotype Corsiva" pitchFamily="66" charset="0"/>
              </a:rPr>
              <a:t>в </a:t>
            </a:r>
            <a:r>
              <a:rPr lang="uk-UA" sz="3200" b="1" dirty="0">
                <a:ln w="0"/>
                <a:solidFill>
                  <a:srgbClr val="7030A0"/>
                </a:solidFill>
                <a:latin typeface="Monotype Corsiva" pitchFamily="66" charset="0"/>
              </a:rPr>
              <a:t>контексті НУШ</a:t>
            </a:r>
            <a:endParaRPr lang="en-US" sz="3200" b="1" dirty="0">
              <a:ln w="0"/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7D9C33-A898-482D-9801-E00E65353EA2}"/>
              </a:ext>
            </a:extLst>
          </p:cNvPr>
          <p:cNvSpPr txBox="1"/>
          <p:nvPr/>
        </p:nvSpPr>
        <p:spPr>
          <a:xfrm>
            <a:off x="5032938" y="3061780"/>
            <a:ext cx="3750197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uk-UA" b="1" dirty="0" smtClean="0">
                <a:solidFill>
                  <a:srgbClr val="645BCA"/>
                </a:solidFill>
                <a:latin typeface="Cambria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Консультант КУ «ЦПРПП»</a:t>
            </a:r>
          </a:p>
          <a:p>
            <a:pPr algn="r"/>
            <a:r>
              <a:rPr lang="uk-UA" b="1" dirty="0" smtClean="0">
                <a:solidFill>
                  <a:srgbClr val="645BCA"/>
                </a:solidFill>
                <a:latin typeface="Cambria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Світлана КМИТЮК</a:t>
            </a:r>
            <a:endParaRPr lang="id-ID" b="1" dirty="0">
              <a:solidFill>
                <a:srgbClr val="645BCA"/>
              </a:solidFill>
              <a:latin typeface="Cambria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11044B97-21ED-450B-8A20-013C24B9D708}"/>
              </a:ext>
            </a:extLst>
          </p:cNvPr>
          <p:cNvSpPr/>
          <p:nvPr/>
        </p:nvSpPr>
        <p:spPr>
          <a:xfrm>
            <a:off x="5087074" y="3672069"/>
            <a:ext cx="928868" cy="928868"/>
          </a:xfrm>
          <a:prstGeom prst="ellipse">
            <a:avLst/>
          </a:prstGeom>
          <a:solidFill>
            <a:srgbClr val="645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769F9FB-D399-4FA9-9FE2-6725ED8CE205}"/>
              </a:ext>
            </a:extLst>
          </p:cNvPr>
          <p:cNvSpPr/>
          <p:nvPr/>
        </p:nvSpPr>
        <p:spPr>
          <a:xfrm>
            <a:off x="6244543" y="3672068"/>
            <a:ext cx="928868" cy="928868"/>
          </a:xfrm>
          <a:prstGeom prst="ellipse">
            <a:avLst/>
          </a:prstGeom>
          <a:solidFill>
            <a:srgbClr val="645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455E9F5A-AF97-4287-8C74-785F9C289073}"/>
              </a:ext>
            </a:extLst>
          </p:cNvPr>
          <p:cNvSpPr/>
          <p:nvPr/>
        </p:nvSpPr>
        <p:spPr>
          <a:xfrm>
            <a:off x="7402011" y="3672068"/>
            <a:ext cx="928868" cy="928868"/>
          </a:xfrm>
          <a:prstGeom prst="ellipse">
            <a:avLst/>
          </a:prstGeom>
          <a:solidFill>
            <a:srgbClr val="645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Пипетка контур">
            <a:extLst>
              <a:ext uri="{FF2B5EF4-FFF2-40B4-BE49-F238E27FC236}">
                <a16:creationId xmlns:a16="http://schemas.microsoft.com/office/drawing/2014/main" xmlns="" id="{B5A0D7C6-2621-4AF3-B172-F1588251F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94139" y="3793601"/>
            <a:ext cx="685800" cy="685800"/>
          </a:xfrm>
          <a:prstGeom prst="rect">
            <a:avLst/>
          </a:prstGeom>
        </p:spPr>
      </p:pic>
      <p:pic>
        <p:nvPicPr>
          <p:cNvPr id="12" name="Рисунок 11" descr="Мензурка контур">
            <a:extLst>
              <a:ext uri="{FF2B5EF4-FFF2-40B4-BE49-F238E27FC236}">
                <a16:creationId xmlns:a16="http://schemas.microsoft.com/office/drawing/2014/main" xmlns="" id="{9AC41E35-5D2D-4AD3-93AF-712DC41CA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66076" y="3721983"/>
            <a:ext cx="685800" cy="685800"/>
          </a:xfrm>
          <a:prstGeom prst="rect">
            <a:avLst/>
          </a:prstGeom>
        </p:spPr>
      </p:pic>
      <p:pic>
        <p:nvPicPr>
          <p:cNvPr id="14" name="Рисунок 13" descr="Пробирки контур">
            <a:extLst>
              <a:ext uri="{FF2B5EF4-FFF2-40B4-BE49-F238E27FC236}">
                <a16:creationId xmlns:a16="http://schemas.microsoft.com/office/drawing/2014/main" xmlns="" id="{DAA25176-0470-4F30-BD46-8E4A8188D3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23544" y="3793601"/>
            <a:ext cx="685800" cy="685800"/>
          </a:xfrm>
          <a:prstGeom prst="rect">
            <a:avLst/>
          </a:prstGeom>
        </p:spPr>
      </p:pic>
      <p:pic>
        <p:nvPicPr>
          <p:cNvPr id="11" name="Picture 2" descr="\\SERVER2\Users\Public\Documents\КУ ЦПРПП\КМИТЮК С.Л\цпрпп без КУ2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096" y="0"/>
            <a:ext cx="1878496" cy="12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6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0"/>
            <a:ext cx="6732849" cy="994172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645BCA"/>
                </a:solidFill>
                <a:latin typeface="Arial Black" pitchFamily="34" charset="0"/>
              </a:rPr>
              <a:t>Формувальне оцінювання</a:t>
            </a:r>
            <a:endParaRPr lang="uk-UA" sz="3200" dirty="0">
              <a:solidFill>
                <a:srgbClr val="645BCA"/>
              </a:solidFill>
              <a:latin typeface="Arial Black" pitchFamily="34" charset="0"/>
            </a:endParaRPr>
          </a:p>
        </p:txBody>
      </p:sp>
      <p:pic>
        <p:nvPicPr>
          <p:cNvPr id="6146" name="Picture 2" descr="Logic GIFs - Get the best gif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771897"/>
            <a:ext cx="1238249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9"/>
          <a:stretch/>
        </p:blipFill>
        <p:spPr bwMode="auto">
          <a:xfrm>
            <a:off x="727418" y="1371600"/>
            <a:ext cx="6458852" cy="2229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10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5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11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3\Users\Public\Documents\КУ ЦПРПП\КМИТЮК С.Л\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/>
        </p:blipFill>
        <p:spPr bwMode="auto">
          <a:xfrm>
            <a:off x="161925" y="123825"/>
            <a:ext cx="82105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714370"/>
              </p:ext>
            </p:extLst>
          </p:nvPr>
        </p:nvGraphicFramePr>
        <p:xfrm>
          <a:off x="133203" y="571787"/>
          <a:ext cx="9010797" cy="4542757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2810022"/>
                <a:gridCol w="6200775"/>
              </a:tblGrid>
              <a:tr h="182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Раніше вживалося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Правильні приклади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Положення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елемента у ПСХЕ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Розміщення/місце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елемента у ПСХЕ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20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Елемент </a:t>
                      </a: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знаходиться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 періоді/групі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Елемент </a:t>
                      </a: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розміщений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 </a:t>
                      </a:r>
                      <a:r>
                        <a:rPr lang="uk-UA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періоді/групі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20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Знаходження, розповсюдження 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природі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Поширення</a:t>
                      </a:r>
                      <a:r>
                        <a:rPr lang="uk-UA" sz="1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природі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20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Хід/перебіг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роботи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Порядок/послідовність виконання 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роботи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20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Проводити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досліди/експерименти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Виконувати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досліди/експерименти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Проведіть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перетворення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Здійснити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перетворення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Реакція </a:t>
                      </a: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протікає/проходить</a:t>
                      </a:r>
                      <a:endParaRPr lang="uk-UA" sz="11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Реакція </a:t>
                      </a: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відбувається</a:t>
                      </a:r>
                      <a:endParaRPr lang="uk-UA" sz="11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20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Речовини </a:t>
                      </a: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вступають 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реакцію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Речовини </a:t>
                      </a: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взаємодіють/реагують, беруть 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участь у реакції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Входить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 складу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Міститься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 складі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Входить до числа</a:t>
                      </a:r>
                      <a:endParaRPr lang="uk-UA" sz="11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Належить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 числа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Підбирати </a:t>
                      </a:r>
                      <a:r>
                        <a:rPr lang="uk-UA" sz="1100" b="0" i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коефіцієнти</a:t>
                      </a:r>
                      <a:endParaRPr lang="uk-UA" sz="11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Добирати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коефіцієнти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Занесіть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 таблицю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Запишіть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 таблицю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Перетворіть у</a:t>
                      </a:r>
                      <a:endParaRPr lang="uk-UA" sz="11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Перетворюються на</a:t>
                      </a:r>
                      <a:endParaRPr lang="uk-UA" sz="11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Рідкоземельні</a:t>
                      </a:r>
                      <a:endParaRPr lang="uk-UA" sz="11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Рідкісноземельні</a:t>
                      </a:r>
                      <a:endParaRPr lang="uk-UA" sz="11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Витискувальний</a:t>
                      </a: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ряд металів</a:t>
                      </a:r>
                      <a:endParaRPr lang="uk-UA" sz="11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Ряд активності металів</a:t>
                      </a:r>
                      <a:endParaRPr lang="uk-UA" sz="11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20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Збільшується/зменшується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неметалічність</a:t>
                      </a:r>
                      <a:r>
                        <a:rPr lang="uk-UA" sz="11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Посилюється/послаблюється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неметалічність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і т.п.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20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Збільшення/зменшення</a:t>
                      </a:r>
                      <a:r>
                        <a:rPr lang="uk-UA" sz="11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тиску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температури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Підвищення/зниження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тиску, температури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240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Добувати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речовини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Одержувати, отримувати, синтезувати 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речовини (</a:t>
                      </a:r>
                      <a:r>
                        <a:rPr lang="uk-UA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добувати 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 надр/глибин, промислове добування)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Розбавлені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кислоти/розчини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Розведені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кислоти/розчини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Вихідні речовини</a:t>
                      </a:r>
                      <a:endParaRPr lang="uk-UA" sz="11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Початкові речовини, реагенти</a:t>
                      </a:r>
                      <a:endParaRPr lang="uk-UA" sz="11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ртуті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Випари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ртуті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  <a:tr h="18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Кисле</a:t>
                      </a:r>
                      <a:r>
                        <a:rPr lang="uk-UA" sz="11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середовище</a:t>
                      </a:r>
                      <a:endParaRPr lang="uk-UA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Кислотне</a:t>
                      </a:r>
                      <a:r>
                        <a:rPr lang="uk-UA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середовище</a:t>
                      </a:r>
                      <a:endParaRPr lang="uk-UA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542" marR="33542" marT="0" marB="0">
                    <a:solidFill>
                      <a:srgbClr val="B6BA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66877"/>
            <a:ext cx="88770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645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Виклад матеріалу на уроках хімії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645B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Забава Л. Особливості писемної наукової мови. – К.: НУКМА.</a:t>
            </a: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13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24" y="111919"/>
            <a:ext cx="7743825" cy="994172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  <a:t>Інтегрований курс </a:t>
            </a:r>
            <a:b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</a:br>
            <a: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  <a:t>«Пізнаємо природу» 5-6 класи</a:t>
            </a:r>
            <a:endParaRPr lang="uk-UA" dirty="0">
              <a:solidFill>
                <a:srgbClr val="645BCA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7755" t="35180" r="50786" b="14682"/>
          <a:stretch/>
        </p:blipFill>
        <p:spPr bwMode="auto">
          <a:xfrm>
            <a:off x="4593779" y="1212750"/>
            <a:ext cx="3454400" cy="315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Календарно-тематичне планування з пізнаємо природу у 6-му класі Дарія Біда,  Тетяна Гільберг, Ярина Колісник | КТП. Пізнаємо природ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9" y="1140470"/>
            <a:ext cx="4572001" cy="33020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999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rot="12509852">
            <a:off x="2050828" y="3790076"/>
            <a:ext cx="2884483" cy="592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7169" y="4355385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Рекомендовано – 2 години на тиждень</a:t>
            </a:r>
            <a:endParaRPr lang="uk-UA" sz="1800" b="1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4482" y="4627235"/>
            <a:ext cx="9063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>
                <a:latin typeface="Monotype Corsiva" pitchFamily="66" charset="0"/>
              </a:rPr>
              <a:t>Звертається особлива увага вчителів біології</a:t>
            </a:r>
            <a:r>
              <a:rPr lang="uk-UA" sz="1600" i="1" dirty="0">
                <a:latin typeface="Monotype Corsiva" pitchFamily="66" charset="0"/>
              </a:rPr>
              <a:t>, що у </a:t>
            </a:r>
            <a:r>
              <a:rPr lang="uk-UA" sz="1600" i="1" dirty="0" smtClean="0">
                <a:latin typeface="Monotype Corsiva" pitchFamily="66" charset="0"/>
              </a:rPr>
              <a:t>2023/2024н.р. </a:t>
            </a:r>
            <a:r>
              <a:rPr lang="uk-UA" sz="1600" i="1" dirty="0">
                <a:latin typeface="Monotype Corsiva" pitchFamily="66" charset="0"/>
              </a:rPr>
              <a:t>(і в наступних роках) предмет «Біологія» у 6 класі не</a:t>
            </a:r>
            <a:r>
              <a:rPr lang="uk-UA" sz="1600" dirty="0">
                <a:latin typeface="Monotype Corsiva" pitchFamily="66" charset="0"/>
              </a:rPr>
              <a:t> </a:t>
            </a:r>
            <a:r>
              <a:rPr lang="uk-UA" sz="1600" i="1" dirty="0" smtClean="0">
                <a:latin typeface="Monotype Corsiva" pitchFamily="66" charset="0"/>
              </a:rPr>
              <a:t>вивчається!!!</a:t>
            </a:r>
            <a:endParaRPr lang="uk-UA" sz="1600" dirty="0"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14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11" name="Picture 2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999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rot="12509852">
            <a:off x="2050828" y="3790075"/>
            <a:ext cx="2884483" cy="5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9" y="113879"/>
            <a:ext cx="888114" cy="88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75701" y="113879"/>
            <a:ext cx="6734175" cy="1047668"/>
          </a:xfrm>
        </p:spPr>
        <p:txBody>
          <a:bodyPr>
            <a:noAutofit/>
          </a:bodyPr>
          <a:lstStyle/>
          <a:p>
            <a:pPr algn="just"/>
            <a:r>
              <a:rPr lang="ru-RU" sz="2800" dirty="0" err="1" smtClean="0">
                <a:solidFill>
                  <a:srgbClr val="645BCA"/>
                </a:solidFill>
                <a:latin typeface="Monotype Corsiva" pitchFamily="66" charset="0"/>
              </a:rPr>
              <a:t>Оцінювання</a:t>
            </a:r>
            <a:r>
              <a:rPr lang="ru-RU" sz="28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rgbClr val="645BCA"/>
                </a:solidFill>
                <a:latin typeface="Monotype Corsiva" pitchFamily="66" charset="0"/>
              </a:rPr>
              <a:t>навчальних</a:t>
            </a:r>
            <a:r>
              <a:rPr lang="ru-RU" sz="28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645BCA"/>
                </a:solidFill>
                <a:latin typeface="Monotype Corsiva" pitchFamily="66" charset="0"/>
              </a:rPr>
              <a:t>досягнень</a:t>
            </a:r>
            <a:r>
              <a:rPr lang="ru-RU" sz="2800" dirty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учнів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5-6 </a:t>
            </a:r>
            <a:r>
              <a:rPr lang="ru-RU" sz="2400" dirty="0" err="1">
                <a:solidFill>
                  <a:srgbClr val="645BCA"/>
                </a:solidFill>
                <a:latin typeface="Monotype Corsiva" pitchFamily="66" charset="0"/>
              </a:rPr>
              <a:t>класів</a:t>
            </a:r>
            <a:r>
              <a:rPr lang="ru-RU" sz="2400" dirty="0">
                <a:solidFill>
                  <a:srgbClr val="645BCA"/>
                </a:solidFill>
                <a:latin typeface="Monotype Corsiva" pitchFamily="66" charset="0"/>
              </a:rPr>
              <a:t>, </a:t>
            </a:r>
            <a:r>
              <a:rPr lang="ru-RU" sz="2400" dirty="0" err="1">
                <a:solidFill>
                  <a:srgbClr val="645BCA"/>
                </a:solidFill>
                <a:latin typeface="Monotype Corsiva" pitchFamily="66" charset="0"/>
              </a:rPr>
              <a:t>які</a:t>
            </a:r>
            <a:r>
              <a:rPr lang="ru-RU" sz="2400" dirty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здобувають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освіту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відбувається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відповідно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b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до нового Державного стандарту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базової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645BCA"/>
                </a:solidFill>
                <a:latin typeface="Monotype Corsiva" pitchFamily="66" charset="0"/>
              </a:rPr>
              <a:t>середньої</a:t>
            </a:r>
            <a:r>
              <a:rPr lang="ru-RU" sz="2400" dirty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645BCA"/>
                </a:solidFill>
                <a:latin typeface="Monotype Corsiva" pitchFamily="66" charset="0"/>
              </a:rPr>
              <a:t>освіти</a:t>
            </a:r>
            <a:endParaRPr lang="ru-RU" sz="2400" dirty="0">
              <a:solidFill>
                <a:srgbClr val="645BCA"/>
              </a:solidFill>
              <a:latin typeface="Monotype Corsiva" pitchFamily="66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4444" y="1255715"/>
            <a:ext cx="8422356" cy="1152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Загальні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критерії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оцінювання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результатів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навчання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учнів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5-6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класів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, </a:t>
            </a:r>
            <a:endParaRPr lang="ru-RU" sz="2400" dirty="0">
              <a:solidFill>
                <a:srgbClr val="645BCA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75701" y="2526209"/>
            <a:ext cx="6263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  <a:latin typeface="Monotype Corsiva" pitchFamily="66" charset="0"/>
              </a:rPr>
              <a:t>Характеристика результатів навчальної діяльності</a:t>
            </a:r>
          </a:p>
        </p:txBody>
      </p:sp>
      <p:graphicFrame>
        <p:nvGraphicFramePr>
          <p:cNvPr id="1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101193"/>
              </p:ext>
            </p:extLst>
          </p:nvPr>
        </p:nvGraphicFramePr>
        <p:xfrm>
          <a:off x="664494" y="2987874"/>
          <a:ext cx="7776865" cy="16530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6504"/>
                <a:gridCol w="1224136"/>
                <a:gridCol w="1152128"/>
                <a:gridCol w="864097"/>
              </a:tblGrid>
              <a:tr h="128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r>
                        <a:rPr lang="uk-UA" sz="1400" dirty="0" smtClean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Критерії</a:t>
                      </a:r>
                      <a:r>
                        <a:rPr lang="uk-UA" sz="1400" baseline="0" dirty="0" smtClean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 оцінювання учасника </a:t>
                      </a:r>
                      <a:endParaRPr lang="uk-UA" sz="1400" dirty="0" smtClean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 семестр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 семестр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Річна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27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Проводить дослідження природи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18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Опрацьовує та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використовує інформацію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89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Усвідомлює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закономірності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природи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71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Загальна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оцінка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результатів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навчання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63"/>
          <a:stretch>
            <a:fillRect/>
          </a:stretch>
        </p:blipFill>
        <p:spPr>
          <a:xfrm rot="5117273">
            <a:off x="-226918" y="1162537"/>
            <a:ext cx="1733928" cy="11170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15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/>
          <a:stretch/>
        </p:blipFill>
        <p:spPr bwMode="auto">
          <a:xfrm>
            <a:off x="323849" y="362817"/>
            <a:ext cx="7178461" cy="4218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09" y="362816"/>
            <a:ext cx="3467101" cy="5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16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4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42875" y="129600"/>
            <a:ext cx="91725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645BCA"/>
                </a:solidFill>
                <a:latin typeface="Arial Black" pitchFamily="34" charset="0"/>
              </a:rPr>
              <a:t>Особливості</a:t>
            </a:r>
            <a:r>
              <a:rPr lang="ru-RU" sz="2000" b="1" dirty="0" smtClean="0">
                <a:solidFill>
                  <a:srgbClr val="645BCA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організації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</a:t>
            </a:r>
            <a:r>
              <a:rPr lang="ru-RU" sz="2000" b="1" dirty="0" err="1" smtClean="0">
                <a:solidFill>
                  <a:srgbClr val="645BCA"/>
                </a:solidFill>
                <a:latin typeface="Arial Black" pitchFamily="34" charset="0"/>
              </a:rPr>
              <a:t>освітнього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</a:t>
            </a:r>
            <a:r>
              <a:rPr lang="ru-RU" sz="2000" b="1" dirty="0" err="1" smtClean="0">
                <a:solidFill>
                  <a:srgbClr val="645BCA"/>
                </a:solidFill>
                <a:latin typeface="Arial Black" pitchFamily="34" charset="0"/>
              </a:rPr>
              <a:t>процесу</a:t>
            </a:r>
            <a:r>
              <a:rPr lang="ru-RU" sz="2000" b="1" dirty="0" smtClean="0">
                <a:solidFill>
                  <a:srgbClr val="645BCA"/>
                </a:solidFill>
                <a:latin typeface="Arial Black" pitchFamily="34" charset="0"/>
              </a:rPr>
              <a:t> у 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7-9 х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класах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</a:t>
            </a:r>
            <a:endParaRPr lang="ru-RU" sz="2000" b="1" dirty="0" smtClean="0">
              <a:solidFill>
                <a:srgbClr val="645BCA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645BCA"/>
                </a:solidFill>
                <a:latin typeface="Arial Black" pitchFamily="34" charset="0"/>
              </a:rPr>
              <a:t>в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умовах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реалізації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концепції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«Нова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українська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школа»</a:t>
            </a:r>
            <a:b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</a:b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для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закладів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загальної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середньої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srgbClr val="645BCA"/>
                </a:solidFill>
                <a:latin typeface="Arial Black" pitchFamily="34" charset="0"/>
              </a:rPr>
              <a:t>освіти</a:t>
            </a:r>
            <a: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  <a:t/>
            </a:r>
            <a:br>
              <a:rPr lang="ru-RU" sz="2000" b="1" dirty="0">
                <a:solidFill>
                  <a:srgbClr val="645BCA"/>
                </a:solidFill>
                <a:latin typeface="Arial Black" pitchFamily="34" charset="0"/>
              </a:rPr>
            </a:br>
            <a:endParaRPr lang="uk-UA" sz="2000" b="1" dirty="0">
              <a:solidFill>
                <a:srgbClr val="645BCA"/>
              </a:solidFill>
              <a:latin typeface="Arial Black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8018" y="1108163"/>
            <a:ext cx="3361755" cy="1063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8805844">
            <a:off x="1152599" y="1354153"/>
            <a:ext cx="1413009" cy="75242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2913921">
            <a:off x="5909917" y="1361086"/>
            <a:ext cx="1413009" cy="75242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7385" y="2141154"/>
            <a:ext cx="2793798" cy="142477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57825" y="2127852"/>
            <a:ext cx="3048184" cy="10849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4150" y="1343025"/>
            <a:ext cx="273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Arial Black" pitchFamily="34" charset="0"/>
              </a:rPr>
              <a:t>Природнича освітня галузь</a:t>
            </a:r>
            <a:endParaRPr lang="uk-UA" sz="1600" b="1" dirty="0"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3666" y="2299313"/>
            <a:ext cx="2061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 Black" pitchFamily="34" charset="0"/>
              </a:rPr>
              <a:t>окремі предмети – біологія, географія, фізика, </a:t>
            </a:r>
            <a:endParaRPr lang="uk-UA" dirty="0" smtClean="0">
              <a:latin typeface="Arial Black" pitchFamily="34" charset="0"/>
            </a:endParaRPr>
          </a:p>
          <a:p>
            <a:r>
              <a:rPr lang="uk-UA" dirty="0" smtClean="0">
                <a:latin typeface="Arial Black" pitchFamily="34" charset="0"/>
              </a:rPr>
              <a:t>хімія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3030" y="2360869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Arial Black" pitchFamily="34" charset="0"/>
              </a:rPr>
              <a:t>інтегрований курс </a:t>
            </a:r>
            <a:endParaRPr lang="uk-UA" dirty="0" smtClean="0">
              <a:latin typeface="Arial Black" pitchFamily="34" charset="0"/>
            </a:endParaRPr>
          </a:p>
          <a:p>
            <a:r>
              <a:rPr lang="uk-UA" dirty="0" smtClean="0">
                <a:latin typeface="Arial Black" pitchFamily="34" charset="0"/>
              </a:rPr>
              <a:t>«</a:t>
            </a:r>
            <a:r>
              <a:rPr lang="uk-UA" dirty="0">
                <a:latin typeface="Arial Black" pitchFamily="34" charset="0"/>
              </a:rPr>
              <a:t>Природничі науки»</a:t>
            </a:r>
          </a:p>
        </p:txBody>
      </p:sp>
      <p:graphicFrame>
        <p:nvGraphicFramePr>
          <p:cNvPr id="1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195120"/>
              </p:ext>
            </p:extLst>
          </p:nvPr>
        </p:nvGraphicFramePr>
        <p:xfrm>
          <a:off x="2059893" y="2960639"/>
          <a:ext cx="4252117" cy="154022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80280"/>
                <a:gridCol w="1121967"/>
                <a:gridCol w="1057275"/>
                <a:gridCol w="1092595"/>
              </a:tblGrid>
              <a:tr h="273335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 клас</a:t>
                      </a:r>
                      <a:endParaRPr lang="uk-UA" dirty="0"/>
                    </a:p>
                  </a:txBody>
                  <a:tcPr/>
                </a:tc>
              </a:tr>
              <a:tr h="321021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Біологія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2,5</a:t>
                      </a:r>
                      <a:r>
                        <a:rPr lang="uk-UA" baseline="0" dirty="0" smtClean="0"/>
                        <a:t>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2,5</a:t>
                      </a:r>
                      <a:r>
                        <a:rPr lang="uk-UA" baseline="0" dirty="0" smtClean="0"/>
                        <a:t> години</a:t>
                      </a:r>
                      <a:endParaRPr lang="uk-U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2,5</a:t>
                      </a:r>
                      <a:r>
                        <a:rPr lang="uk-UA" baseline="0" dirty="0" smtClean="0"/>
                        <a:t> години</a:t>
                      </a:r>
                      <a:endParaRPr lang="uk-UA" dirty="0" smtClean="0"/>
                    </a:p>
                  </a:txBody>
                  <a:tcPr/>
                </a:tc>
              </a:tr>
              <a:tr h="273335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Географія 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1,5 години</a:t>
                      </a:r>
                      <a:endParaRPr lang="uk-UA" dirty="0"/>
                    </a:p>
                  </a:txBody>
                  <a:tcPr/>
                </a:tc>
              </a:tr>
              <a:tr h="273335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Фізика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 години</a:t>
                      </a:r>
                      <a:endParaRPr lang="uk-UA" dirty="0"/>
                    </a:p>
                  </a:txBody>
                  <a:tcPr/>
                </a:tc>
              </a:tr>
              <a:tr h="273335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Хімія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 година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2,5 години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0" y="467367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ист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МОН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України №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1/11938-23 від 11.08.2023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року </a:t>
            </a: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znayshov.com/News/Details/metodychni_rekomendatsii_mon_ukrainy_dlia_pilotnykh_zakladiv_zahalnoi_serednoi_osvity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17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71450"/>
            <a:ext cx="78390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2438400"/>
            <a:ext cx="7839075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3743325"/>
            <a:ext cx="7839073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7" y="4743450"/>
            <a:ext cx="776287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4705350"/>
            <a:ext cx="7689057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18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379">
            <a:off x="5367803" y="3578520"/>
            <a:ext cx="1561655" cy="14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25" y="1039416"/>
            <a:ext cx="6732849" cy="994172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9999FF"/>
                </a:solidFill>
                <a:latin typeface="Arial Black" pitchFamily="34" charset="0"/>
              </a:rPr>
              <a:t>Модельні освітні програми</a:t>
            </a:r>
            <a:endParaRPr lang="uk-UA" sz="3200" dirty="0">
              <a:solidFill>
                <a:srgbClr val="9999FF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363"/>
            <a:ext cx="78962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F9E37"/>
              </a:clrFrom>
              <a:clrTo>
                <a:srgbClr val="CF9E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5250"/>
            <a:ext cx="7048501" cy="89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19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845307"/>
            <a:ext cx="8562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5"/>
              </a:rPr>
              <a:t>https://imzo.gov.ua/model-ni-navchal-ni-prohramy/pryrodnycha-osvitnia-haluz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38"/>
            <a:ext cx="80200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9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8470"/>
          <a:stretch/>
        </p:blipFill>
        <p:spPr bwMode="auto">
          <a:xfrm>
            <a:off x="6098893" y="3101005"/>
            <a:ext cx="1737972" cy="102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-31749" y="107140"/>
            <a:ext cx="8515350" cy="76080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dirty="0" err="1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Н</a:t>
            </a:r>
            <a:r>
              <a:rPr lang="ru-RU" sz="3200" b="1" dirty="0" err="1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ормативне</a:t>
            </a:r>
            <a:r>
              <a:rPr lang="ru-RU" sz="3200" b="1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забезпечення</a:t>
            </a:r>
            <a:r>
              <a:rPr lang="ru-RU" sz="3200" b="1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:</a:t>
            </a:r>
            <a:br>
              <a:rPr lang="ru-RU" sz="3200" b="1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</a:br>
            <a:endParaRPr lang="uk-UA" sz="3200" dirty="0" smtClean="0">
              <a:solidFill>
                <a:srgbClr val="645BCA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Google Shape;492;p46"/>
          <p:cNvSpPr>
            <a:spLocks noChangeArrowheads="1"/>
          </p:cNvSpPr>
          <p:nvPr/>
        </p:nvSpPr>
        <p:spPr bwMode="auto">
          <a:xfrm>
            <a:off x="198437" y="622063"/>
            <a:ext cx="1460500" cy="959088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України </a:t>
            </a:r>
          </a:p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освіту» </a:t>
            </a: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(2017 рік)</a:t>
            </a:r>
          </a:p>
        </p:txBody>
      </p:sp>
      <p:sp>
        <p:nvSpPr>
          <p:cNvPr id="5" name="Google Shape;493;p46"/>
          <p:cNvSpPr>
            <a:spLocks noChangeArrowheads="1"/>
          </p:cNvSpPr>
          <p:nvPr/>
        </p:nvSpPr>
        <p:spPr bwMode="auto">
          <a:xfrm>
            <a:off x="2590800" y="525662"/>
            <a:ext cx="1462088" cy="1113234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Концепція Нової Української Школи </a:t>
            </a:r>
            <a:endParaRPr lang="uk-UA" b="1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algn="ctr" eaLnBrk="0" hangingPunct="0"/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</a:t>
            </a: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2016 рік)</a:t>
            </a:r>
          </a:p>
        </p:txBody>
      </p:sp>
      <p:sp>
        <p:nvSpPr>
          <p:cNvPr id="6" name="Google Shape;494;p46"/>
          <p:cNvSpPr>
            <a:spLocks noChangeArrowheads="1"/>
          </p:cNvSpPr>
          <p:nvPr/>
        </p:nvSpPr>
        <p:spPr bwMode="auto">
          <a:xfrm>
            <a:off x="5381625" y="567296"/>
            <a:ext cx="1924050" cy="997743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України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</a:p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повну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загальну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середню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освіту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» </a:t>
            </a:r>
          </a:p>
          <a:p>
            <a:pPr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(2020 </a:t>
            </a:r>
            <a:r>
              <a:rPr lang="ru-RU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рік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)</a:t>
            </a:r>
          </a:p>
        </p:txBody>
      </p:sp>
      <p:sp>
        <p:nvSpPr>
          <p:cNvPr id="9" name="Google Shape;165;p18"/>
          <p:cNvSpPr>
            <a:spLocks noChangeArrowheads="1"/>
          </p:cNvSpPr>
          <p:nvPr/>
        </p:nvSpPr>
        <p:spPr bwMode="auto">
          <a:xfrm>
            <a:off x="155573" y="1740084"/>
            <a:ext cx="2239963" cy="1073386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автономія, академічна свобода, право на різні форми здобуття освіти, вільний вибір закладу освіти,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безперервний </a:t>
            </a:r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професійний розвиток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431131" y="1510829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11" name="Google Shape;166;p18"/>
          <p:cNvSpPr>
            <a:spLocks noChangeArrowheads="1"/>
          </p:cNvSpPr>
          <p:nvPr/>
        </p:nvSpPr>
        <p:spPr bwMode="auto">
          <a:xfrm>
            <a:off x="2590800" y="1743618"/>
            <a:ext cx="2589212" cy="1272200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децентралізація,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сучасне освітнє середовище, новий зміст освіти орієнтований на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педагогіка партнерства, орієнтація на потреби учня,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професійне зростання</a:t>
            </a:r>
            <a:r>
              <a:rPr lang="uk-UA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3" name="Google Shape;167;p18"/>
          <p:cNvSpPr>
            <a:spLocks noChangeArrowheads="1"/>
          </p:cNvSpPr>
          <p:nvPr/>
        </p:nvSpPr>
        <p:spPr bwMode="auto">
          <a:xfrm>
            <a:off x="5284165" y="1730829"/>
            <a:ext cx="2552700" cy="1297778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безпечне освітнє середовище, якість освітньої діяльності,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різні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види оцінювання,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постійне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підвищення педагогічної майстерності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4" name="Google Shape;491;p46"/>
          <p:cNvSpPr>
            <a:spLocks noChangeArrowheads="1"/>
          </p:cNvSpPr>
          <p:nvPr/>
        </p:nvSpPr>
        <p:spPr bwMode="auto">
          <a:xfrm>
            <a:off x="165099" y="3005137"/>
            <a:ext cx="2154237" cy="854869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Державний стандарт базової середньої освіти</a:t>
            </a:r>
          </a:p>
          <a:p>
            <a:pPr algn="ctr" eaLnBrk="0" hangingPunct="0"/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(2020 рік)</a:t>
            </a:r>
            <a:endParaRPr lang="uk-UA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5" name="Google Shape;491;p46"/>
          <p:cNvSpPr>
            <a:spLocks noChangeArrowheads="1"/>
          </p:cNvSpPr>
          <p:nvPr/>
        </p:nvSpPr>
        <p:spPr bwMode="auto">
          <a:xfrm>
            <a:off x="3588545" y="3141464"/>
            <a:ext cx="1998662" cy="948929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Типова освітня програма для </a:t>
            </a:r>
          </a:p>
          <a:p>
            <a:pPr algn="ctr" eaLnBrk="0" hangingPunct="0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5-9 класів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ЗЗСО 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(2021 рік)</a:t>
            </a:r>
            <a:endParaRPr lang="uk-UA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6" name="Google Shape;165;p18"/>
          <p:cNvSpPr>
            <a:spLocks noChangeArrowheads="1"/>
          </p:cNvSpPr>
          <p:nvPr/>
        </p:nvSpPr>
        <p:spPr bwMode="auto">
          <a:xfrm>
            <a:off x="171449" y="3941565"/>
            <a:ext cx="2519364" cy="1148655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рівний доступ до освіти,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компетентнісний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підхід, формування цінностей, академічна доброчесність, пріоритет інтересів учня, атмосфера довіри, конструктивна взаємодія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7" name="Google Shape;166;p18"/>
          <p:cNvSpPr>
            <a:spLocks noChangeArrowheads="1"/>
          </p:cNvSpPr>
          <p:nvPr/>
        </p:nvSpPr>
        <p:spPr bwMode="auto">
          <a:xfrm>
            <a:off x="3588545" y="4171914"/>
            <a:ext cx="2830512" cy="713483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освітня програма,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модельна програма,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навчальні програми предметів, </a:t>
            </a:r>
          </a:p>
          <a:p>
            <a:pPr algn="ctr" eaLnBrk="0" hangingPunct="0"/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інтегровані курси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3774279" y="1544496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3" name="Стрелка вниз 22"/>
          <p:cNvSpPr/>
          <p:nvPr/>
        </p:nvSpPr>
        <p:spPr>
          <a:xfrm>
            <a:off x="5311150" y="3985581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4" name="Стрелка вниз 23"/>
          <p:cNvSpPr/>
          <p:nvPr/>
        </p:nvSpPr>
        <p:spPr>
          <a:xfrm>
            <a:off x="2065335" y="3723682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5" name="Стрелка вниз 24"/>
          <p:cNvSpPr/>
          <p:nvPr/>
        </p:nvSpPr>
        <p:spPr>
          <a:xfrm>
            <a:off x="7013916" y="1491183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" y="597694"/>
            <a:ext cx="9169399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  <a:t>Всеукраїнський </a:t>
            </a:r>
            <a:b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</a:br>
            <a: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  <a:t>конкурс-захист </a:t>
            </a:r>
            <a:b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</a:br>
            <a: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  <a:t>науково-дослідницьких робіт </a:t>
            </a:r>
            <a:b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</a:br>
            <a: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  <a:t>учнів-членів Малої академії наук України </a:t>
            </a:r>
            <a:br>
              <a:rPr lang="uk-UA" dirty="0" smtClean="0">
                <a:solidFill>
                  <a:srgbClr val="645BCA"/>
                </a:solidFill>
                <a:latin typeface="Arial Black" pitchFamily="34" charset="0"/>
              </a:rPr>
            </a:br>
            <a:endParaRPr lang="uk-UA" dirty="0">
              <a:solidFill>
                <a:srgbClr val="645BCA"/>
              </a:solidFill>
              <a:latin typeface="Arial Black" pitchFamily="34" charset="0"/>
            </a:endParaRPr>
          </a:p>
        </p:txBody>
      </p:sp>
      <p:pic>
        <p:nvPicPr>
          <p:cNvPr id="7172" name="Picture 4" descr="Офіційний сайт Управління освіти Голосіївського району м.Києв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48" y="3933824"/>
            <a:ext cx="45148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899" y="1746229"/>
            <a:ext cx="5638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ПЕРЕЛІК НАУКОВИХ ВІДДІЛЕНЬ, У ЯКИХ </a:t>
            </a:r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Проводився </a:t>
            </a: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ЕТАП ВСЕУКРАЇНСЬКОГО КОНКУРСУ-ЗАХИСТУ </a:t>
            </a:r>
            <a:endParaRPr lang="uk-UA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НАУКОВО-ДОСЛІДНИЦЬКИХ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РОБІТ </a:t>
            </a:r>
            <a:endParaRPr lang="uk-UA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УЧНІВ–ЧЛЕНІВ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МАЛОЇ АКАДЕМІЇ НАУК УКРАЇНИ У 2023 РОЦІ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97936" y="2853035"/>
            <a:ext cx="2938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hlinkClick r:id="rId3"/>
              </a:rPr>
              <a:t>JASU 2023 — </a:t>
            </a:r>
            <a:r>
              <a:rPr lang="uk-UA" u="sng" dirty="0" err="1">
                <a:hlinkClick r:id="rId3"/>
              </a:rPr>
              <a:t>Powered</a:t>
            </a:r>
            <a:r>
              <a:rPr lang="uk-UA" u="sng" dirty="0">
                <a:hlinkClick r:id="rId3"/>
              </a:rPr>
              <a:t> </a:t>
            </a:r>
            <a:r>
              <a:rPr lang="uk-UA" u="sng" dirty="0" err="1">
                <a:hlinkClick r:id="rId3"/>
              </a:rPr>
              <a:t>by</a:t>
            </a:r>
            <a:r>
              <a:rPr lang="uk-UA" u="sng" dirty="0">
                <a:hlinkClick r:id="rId3"/>
              </a:rPr>
              <a:t> E-NNOVATE</a:t>
            </a:r>
            <a:endParaRPr lang="uk-UA" dirty="0"/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6257925" y="2409825"/>
            <a:ext cx="247650" cy="597098"/>
          </a:xfrm>
          <a:prstGeom prst="curvedLeftArrow">
            <a:avLst/>
          </a:prstGeom>
          <a:solidFill>
            <a:srgbClr val="B6B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20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3074" name="Picture 2" descr="Биология гифки, анимированные GIF изображения биология - скачать гиф  картинки на GIFER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700336"/>
            <a:ext cx="19050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96A65CDE-FB88-4BD2-A17D-CB05C96A9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02" b="19964"/>
          <a:stretch/>
        </p:blipFill>
        <p:spPr>
          <a:xfrm>
            <a:off x="3419108" y="1216914"/>
            <a:ext cx="5562967" cy="332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81025" y="55229"/>
            <a:ext cx="673284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Підвищення кваліфікації педагогічних працівників</a:t>
            </a:r>
            <a:endParaRPr lang="uk-UA" dirty="0">
              <a:solidFill>
                <a:srgbClr val="645BCA"/>
              </a:solidFill>
              <a:latin typeface="Arial Black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390AF6-F44C-48BD-9C6E-ABBEFC9D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4" b="18466"/>
          <a:stretch/>
        </p:blipFill>
        <p:spPr>
          <a:xfrm>
            <a:off x="276226" y="1049401"/>
            <a:ext cx="330561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21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1F63AF-50C6-4BEC-929E-FB360B73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30BA844-5654-49BA-A562-55172EE75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5894" r="-143" b="23511"/>
          <a:stretch/>
        </p:blipFill>
        <p:spPr>
          <a:xfrm>
            <a:off x="1" y="66675"/>
            <a:ext cx="9092566" cy="4983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272" y="3397054"/>
            <a:ext cx="174021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Інклюзивна</a:t>
            </a:r>
          </a:p>
          <a:p>
            <a:pPr algn="ctr"/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освіта</a:t>
            </a:r>
            <a:endParaRPr lang="uk-UA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2595" y="3983392"/>
            <a:ext cx="49757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10%</a:t>
            </a:r>
            <a:endParaRPr lang="uk-UA" sz="18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390" y="4019395"/>
            <a:ext cx="59436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10%</a:t>
            </a:r>
            <a:endParaRPr lang="uk-UA" sz="1800" b="1" dirty="0"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27981" r="28987" b="31154"/>
          <a:stretch/>
        </p:blipFill>
        <p:spPr bwMode="auto">
          <a:xfrm>
            <a:off x="5186363" y="2161191"/>
            <a:ext cx="3906203" cy="247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ілка вправо 6"/>
          <p:cNvSpPr/>
          <p:nvPr/>
        </p:nvSpPr>
        <p:spPr>
          <a:xfrm>
            <a:off x="4349115" y="3609023"/>
            <a:ext cx="677228" cy="248602"/>
          </a:xfrm>
          <a:prstGeom prst="rightArrow">
            <a:avLst/>
          </a:prstGeom>
          <a:solidFill>
            <a:srgbClr val="9966FF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3179" r="14291" b="48505"/>
          <a:stretch>
            <a:fillRect/>
          </a:stretch>
        </p:blipFill>
        <p:spPr bwMode="auto">
          <a:xfrm>
            <a:off x="1122364" y="139303"/>
            <a:ext cx="7037387" cy="15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6311901" y="1304925"/>
            <a:ext cx="2136775" cy="171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17799" r="22694" b="11819"/>
          <a:stretch>
            <a:fillRect/>
          </a:stretch>
        </p:blipFill>
        <p:spPr bwMode="auto">
          <a:xfrm>
            <a:off x="1122364" y="1781176"/>
            <a:ext cx="7037387" cy="328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64238" y="4025504"/>
            <a:ext cx="2195512" cy="10358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735013" y="3353991"/>
            <a:ext cx="1709737" cy="529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35013" y="3696891"/>
            <a:ext cx="1709737" cy="186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23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uk-UA" smtClean="0"/>
              <a:t>14.6.21</a:t>
            </a:r>
            <a:endParaRPr lang="uk-UA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1298" b="4025"/>
          <a:stretch>
            <a:fillRect/>
          </a:stretch>
        </p:blipFill>
        <p:spPr bwMode="auto">
          <a:xfrm>
            <a:off x="107950" y="86916"/>
            <a:ext cx="857885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395289" y="4677966"/>
            <a:ext cx="3024187" cy="27027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cxnSp>
        <p:nvCxnSpPr>
          <p:cNvPr id="34823" name="Прямая со стрелкой 6"/>
          <p:cNvCxnSpPr>
            <a:cxnSpLocks noChangeShapeType="1"/>
          </p:cNvCxnSpPr>
          <p:nvPr/>
        </p:nvCxnSpPr>
        <p:spPr bwMode="auto">
          <a:xfrm flipH="1">
            <a:off x="3203575" y="4192191"/>
            <a:ext cx="1081088" cy="377428"/>
          </a:xfrm>
          <a:prstGeom prst="straightConnector1">
            <a:avLst/>
          </a:prstGeom>
          <a:ln>
            <a:solidFill>
              <a:srgbClr val="FF0000"/>
            </a:solidFill>
            <a:headEnd/>
            <a:tailEnd type="arrow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24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90A082-E298-4E93-A84B-52F73D36A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9654"/>
          <a:stretch/>
        </p:blipFill>
        <p:spPr>
          <a:xfrm>
            <a:off x="148503" y="276226"/>
            <a:ext cx="4893666" cy="258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25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r="29263" b="12228"/>
          <a:stretch>
            <a:fillRect/>
          </a:stretch>
        </p:blipFill>
        <p:spPr bwMode="auto">
          <a:xfrm>
            <a:off x="3832225" y="1233488"/>
            <a:ext cx="4964113" cy="293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13860" r="21320" b="12772"/>
          <a:stretch>
            <a:fillRect/>
          </a:stretch>
        </p:blipFill>
        <p:spPr bwMode="auto">
          <a:xfrm>
            <a:off x="495300" y="2182169"/>
            <a:ext cx="5532657" cy="2893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7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19138" r="14384" b="20251"/>
          <a:stretch/>
        </p:blipFill>
        <p:spPr bwMode="auto">
          <a:xfrm>
            <a:off x="251518" y="0"/>
            <a:ext cx="744728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21169" r="26747" b="57530"/>
          <a:stretch/>
        </p:blipFill>
        <p:spPr bwMode="auto">
          <a:xfrm>
            <a:off x="251519" y="2679762"/>
            <a:ext cx="7397055" cy="143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 сполучна лінія 3"/>
          <p:cNvCxnSpPr/>
          <p:nvPr/>
        </p:nvCxnSpPr>
        <p:spPr>
          <a:xfrm>
            <a:off x="3419872" y="2841780"/>
            <a:ext cx="2520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94" y="3003799"/>
            <a:ext cx="2524125" cy="2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11811"/>
            <a:ext cx="2524125" cy="2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26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7" y="3273923"/>
            <a:ext cx="2524125" cy="2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3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23539" r="27720" b="20516"/>
          <a:stretch/>
        </p:blipFill>
        <p:spPr bwMode="auto">
          <a:xfrm>
            <a:off x="121162" y="0"/>
            <a:ext cx="5870063" cy="3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27497" r="28835" b="52865"/>
          <a:stretch/>
        </p:blipFill>
        <p:spPr bwMode="auto">
          <a:xfrm>
            <a:off x="-3" y="3217015"/>
            <a:ext cx="5991225" cy="110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63200" r="28835" b="23081"/>
          <a:stretch/>
        </p:blipFill>
        <p:spPr bwMode="auto">
          <a:xfrm>
            <a:off x="-3" y="4323133"/>
            <a:ext cx="5951795" cy="7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24497" r="29683" b="44832"/>
          <a:stretch/>
        </p:blipFill>
        <p:spPr bwMode="auto">
          <a:xfrm>
            <a:off x="3448050" y="2633034"/>
            <a:ext cx="5559935" cy="246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229350" y="3609975"/>
            <a:ext cx="21907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27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3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7474"/>
            <a:ext cx="8933688" cy="324036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uk-UA" sz="1800" b="1" dirty="0" smtClean="0">
                <a:solidFill>
                  <a:srgbClr val="9966FF"/>
                </a:solidFill>
                <a:latin typeface="Arial Black" pitchFamily="34" charset="0"/>
                <a:cs typeface="Times New Roman" pitchFamily="18" charset="0"/>
              </a:rPr>
              <a:t>ПАМ</a:t>
            </a:r>
            <a:r>
              <a:rPr lang="en-US" sz="1800" b="1" dirty="0" smtClean="0">
                <a:solidFill>
                  <a:srgbClr val="9966FF"/>
                </a:solidFill>
                <a:latin typeface="Arial Black" pitchFamily="34" charset="0"/>
                <a:cs typeface="Times New Roman" pitchFamily="18" charset="0"/>
              </a:rPr>
              <a:t>’</a:t>
            </a:r>
            <a:r>
              <a:rPr lang="uk-UA" sz="1800" b="1" dirty="0" smtClean="0">
                <a:solidFill>
                  <a:srgbClr val="9966FF"/>
                </a:solidFill>
                <a:latin typeface="Arial Black" pitchFamily="34" charset="0"/>
                <a:cs typeface="Times New Roman" pitchFamily="18" charset="0"/>
              </a:rPr>
              <a:t>ЯТКА щодо верифікації суб'єктів підвищення кваліфікації</a:t>
            </a:r>
            <a:endParaRPr lang="ru-RU" sz="1800" b="1" dirty="0">
              <a:solidFill>
                <a:srgbClr val="9966FF"/>
              </a:solidFill>
              <a:latin typeface="Arial Black" pitchFamily="34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392734"/>
              </p:ext>
            </p:extLst>
          </p:nvPr>
        </p:nvGraphicFramePr>
        <p:xfrm>
          <a:off x="329074" y="525810"/>
          <a:ext cx="8414876" cy="4172476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328151"/>
                <a:gridCol w="8086725"/>
              </a:tblGrid>
              <a:tr h="10077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Переконайтеся, що стейкхолдер  здійснює освітню діяльність у сфері підвищення  кваліфікації.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Безкоштовний запит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вебсайті Міністерства юстиції України дасть можливість з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ясувати  наявність  коду виду економічної  діяльності  -85.59.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</a:tr>
              <a:tr h="467281"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Програма  ПК оприлюднена  на   вебсайті суб’єкта  ПК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</a:tr>
              <a:tr h="868680"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Програма затверджена суб'єктом ПК та містить інформацію:</a:t>
                      </a:r>
                    </a:p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 її розробника, 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найменування, </a:t>
                      </a:r>
                    </a:p>
                    <a:p>
                      <a:pPr algn="l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мету,                          напрям,</a:t>
                      </a:r>
                    </a:p>
                    <a:p>
                      <a:pPr algn="l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зміст,                          обсяг, </a:t>
                      </a:r>
                    </a:p>
                    <a:p>
                      <a:pPr algn="l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перелік компетентностей, що вдосконалюватимуться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Документ про ПК містить інформацію:</a:t>
                      </a:r>
                    </a:p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повне найменування суб'єкта ПК;</a:t>
                      </a:r>
                    </a:p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прізвище, ім'я та по батькові особи, яка ПК;</a:t>
                      </a:r>
                    </a:p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форму, вид, тему ПК та його обсяг;</a:t>
                      </a:r>
                    </a:p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опис досягнутих результатів навчання;</a:t>
                      </a:r>
                    </a:p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видачі та обліковий запис документа;</a:t>
                      </a:r>
                    </a:p>
                    <a:p>
                      <a:pPr algn="l"/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найменування посади, яка підписала документ від імені суб'єкта ПК та її підпис.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28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3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5" y="70842"/>
            <a:ext cx="6732849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9966FF"/>
                </a:solidFill>
                <a:latin typeface="Arial Black" pitchFamily="34" charset="0"/>
              </a:rPr>
              <a:t>Атестація </a:t>
            </a:r>
            <a:br>
              <a:rPr lang="uk-UA" dirty="0" smtClean="0">
                <a:solidFill>
                  <a:srgbClr val="9966FF"/>
                </a:solidFill>
                <a:latin typeface="Arial Black" pitchFamily="34" charset="0"/>
              </a:rPr>
            </a:br>
            <a:r>
              <a:rPr lang="uk-UA" dirty="0" smtClean="0">
                <a:solidFill>
                  <a:srgbClr val="9966FF"/>
                </a:solidFill>
                <a:latin typeface="Arial Black" pitchFamily="34" charset="0"/>
              </a:rPr>
              <a:t>педагогічних працівників ЗЗСО</a:t>
            </a:r>
            <a:endParaRPr lang="uk-UA" dirty="0">
              <a:solidFill>
                <a:srgbClr val="9966FF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User\Desktop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200150"/>
            <a:ext cx="7572375" cy="39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847" y="1200150"/>
            <a:ext cx="1695452" cy="839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29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oippo.edu.ua/images/%D0%9D%D0%BE%D0%B2%D0%B8%D0%BD%D0%B8/2022/08/23/novuna3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34175" y="4914900"/>
            <a:ext cx="2276475" cy="228600"/>
          </a:xfrm>
          <a:prstGeom prst="rect">
            <a:avLst/>
          </a:prstGeom>
          <a:solidFill>
            <a:srgbClr val="EEED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latin typeface="Monotype Corsiva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051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29194"/>
            <a:ext cx="8194677" cy="491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24" y="331589"/>
            <a:ext cx="1857375" cy="839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30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90499"/>
            <a:ext cx="7848600" cy="482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31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24" y="331589"/>
            <a:ext cx="1857375" cy="839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38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29778"/>
            <a:ext cx="8574617" cy="482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24" y="331589"/>
            <a:ext cx="1857375" cy="839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xmlns="" id="{DB26D2C8-F4BF-4A88-9E21-49D38340B2F1}"/>
              </a:ext>
            </a:extLst>
          </p:cNvPr>
          <p:cNvSpPr/>
          <p:nvPr/>
        </p:nvSpPr>
        <p:spPr>
          <a:xfrm>
            <a:off x="370539" y="320040"/>
            <a:ext cx="1281186" cy="631032"/>
          </a:xfrm>
          <a:prstGeom prst="homePlate">
            <a:avLst/>
          </a:prstGeom>
          <a:solidFill>
            <a:srgbClr val="645BC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xmlns="" id="{73EEA1BC-8E49-4B73-BE04-18C30D420392}"/>
              </a:ext>
            </a:extLst>
          </p:cNvPr>
          <p:cNvSpPr/>
          <p:nvPr/>
        </p:nvSpPr>
        <p:spPr>
          <a:xfrm>
            <a:off x="370539" y="1225629"/>
            <a:ext cx="1281186" cy="631032"/>
          </a:xfrm>
          <a:prstGeom prst="homePlate">
            <a:avLst/>
          </a:prstGeom>
          <a:solidFill>
            <a:srgbClr val="EFD2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xmlns="" id="{2572B80E-F584-4F5F-B7C4-48F6C3A1A7EE}"/>
              </a:ext>
            </a:extLst>
          </p:cNvPr>
          <p:cNvSpPr/>
          <p:nvPr/>
        </p:nvSpPr>
        <p:spPr>
          <a:xfrm>
            <a:off x="370539" y="2155722"/>
            <a:ext cx="1281186" cy="631032"/>
          </a:xfrm>
          <a:prstGeom prst="homePlate">
            <a:avLst/>
          </a:prstGeom>
          <a:solidFill>
            <a:srgbClr val="EA625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14307E-F7DF-4C09-B2A5-09ADF8AE99DC}"/>
              </a:ext>
            </a:extLst>
          </p:cNvPr>
          <p:cNvSpPr txBox="1"/>
          <p:nvPr/>
        </p:nvSpPr>
        <p:spPr>
          <a:xfrm>
            <a:off x="504825" y="416265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0F2AAB-CD6F-4A21-8E1E-58F592413F60}"/>
              </a:ext>
            </a:extLst>
          </p:cNvPr>
          <p:cNvSpPr txBox="1"/>
          <p:nvPr/>
        </p:nvSpPr>
        <p:spPr>
          <a:xfrm>
            <a:off x="496782" y="1321854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972D83-6BD5-415B-B61A-224611005443}"/>
              </a:ext>
            </a:extLst>
          </p:cNvPr>
          <p:cNvSpPr txBox="1"/>
          <p:nvPr/>
        </p:nvSpPr>
        <p:spPr>
          <a:xfrm>
            <a:off x="504825" y="2251947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65611"/>
            <a:ext cx="7258050" cy="404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858379"/>
            <a:ext cx="7258050" cy="411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541144"/>
            <a:ext cx="7258050" cy="360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33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868" y="3935431"/>
            <a:ext cx="1561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u="sng" dirty="0">
                <a:latin typeface="Times New Roman" pitchFamily="18" charset="0"/>
                <a:cs typeface="Times New Roman" pitchFamily="18" charset="0"/>
                <a:hlinkClick r:id="rId8"/>
              </a:rPr>
              <a:t>https://www.youtube.com/watch?v=jKvtrXIkVRA&amp;ab_channel=%</a:t>
            </a:r>
            <a:r>
              <a:rPr lang="uk-UA" sz="12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D0%9D%D0%B0%D0%A3%D1%80%D0%BE%D0%BA</a:t>
            </a:r>
            <a:r>
              <a:rPr lang="uk-UA" sz="1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7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/>
          </p:cNvSpPr>
          <p:nvPr/>
        </p:nvSpPr>
        <p:spPr>
          <a:xfrm>
            <a:off x="0" y="897731"/>
            <a:ext cx="8372475" cy="9620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Бажаю </a:t>
            </a: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перемоги, добра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, здоров’я, </a:t>
            </a:r>
            <a:endParaRPr lang="uk-UA" altLang="ru-RU" sz="3300" b="1" dirty="0" smtClean="0">
              <a:solidFill>
                <a:srgbClr val="99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успіхів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 благородній справі </a:t>
            </a: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– </a:t>
            </a:r>
          </a:p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ниві освіти!</a:t>
            </a: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262063" y="4279107"/>
            <a:ext cx="64500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hangingPunct="1"/>
            <a:r>
              <a:rPr lang="en-US" sz="2800" dirty="0">
                <a:latin typeface="Times New Roman" pitchFamily="16" charset="0"/>
                <a:cs typeface="Times New Roman" pitchFamily="16" charset="0"/>
                <a:hlinkClick r:id="rId2"/>
              </a:rPr>
              <a:t>svitlanakmytyuk@gmail.com</a:t>
            </a:r>
            <a:endParaRPr lang="en-US" sz="2800" dirty="0">
              <a:latin typeface="Times New Roman" pitchFamily="16" charset="0"/>
              <a:cs typeface="Times New Roman" pitchFamily="16" charset="0"/>
            </a:endParaRPr>
          </a:p>
          <a:p>
            <a:pPr algn="ctr" hangingPunct="1"/>
            <a:r>
              <a:rPr lang="en-US" sz="2800" b="1" dirty="0">
                <a:solidFill>
                  <a:srgbClr val="EA625C"/>
                </a:solidFill>
                <a:latin typeface="Times New Roman" pitchFamily="16" charset="0"/>
                <a:cs typeface="Times New Roman" pitchFamily="16" charset="0"/>
              </a:rPr>
              <a:t>096 677 78 72</a:t>
            </a:r>
            <a:endParaRPr lang="uk-UA" sz="2800" b="1" dirty="0">
              <a:solidFill>
                <a:srgbClr val="EA625C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0850" y="2061368"/>
            <a:ext cx="792162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 </a:t>
            </a:r>
            <a:r>
              <a:rPr lang="uk-UA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Дякую за увагу!</a:t>
            </a:r>
            <a:endParaRPr lang="uk-UA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34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4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SERVER3\Users\Public\Documents\КУ ЦПРПП\КМИТЮК С.Л\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8"/>
          <a:stretch/>
        </p:blipFill>
        <p:spPr bwMode="auto">
          <a:xfrm>
            <a:off x="38100" y="0"/>
            <a:ext cx="8191500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3\Users\Public\Documents\КУ ЦПРПП\КМИТЮК С.Л\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 bwMode="auto">
          <a:xfrm>
            <a:off x="933450" y="800100"/>
            <a:ext cx="82105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SERVER3\Users\Public\Documents\КУ ЦПРПП\КМИТЮК С.Л\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7"/>
          <a:stretch/>
        </p:blipFill>
        <p:spPr bwMode="auto">
          <a:xfrm>
            <a:off x="2400301" y="1038226"/>
            <a:ext cx="6743700" cy="410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latin typeface="Monotype Corsiva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292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D505BBBD-55F0-452A-9DA2-0C4020C9B743}"/>
              </a:ext>
            </a:extLst>
          </p:cNvPr>
          <p:cNvCxnSpPr>
            <a:cxnSpLocks/>
          </p:cNvCxnSpPr>
          <p:nvPr/>
        </p:nvCxnSpPr>
        <p:spPr>
          <a:xfrm flipV="1">
            <a:off x="1305771" y="2713894"/>
            <a:ext cx="4301444" cy="1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8A01CA-CCD9-4B82-A179-DF576443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" y="407194"/>
            <a:ext cx="8471535" cy="669131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Організація</a:t>
            </a:r>
            <a:r>
              <a:rPr lang="ru-RU" sz="36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ефективного</a:t>
            </a:r>
            <a:r>
              <a:rPr lang="ru-RU" sz="36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навчання</a:t>
            </a:r>
            <a:r>
              <a:rPr lang="ru-RU" sz="36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  <a:t>:</a:t>
            </a:r>
            <a:br>
              <a:rPr lang="ru-RU" sz="36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  <a:sym typeface="Times New Roman" pitchFamily="18" charset="0"/>
              </a:rPr>
            </a:br>
            <a:endParaRPr lang="ru-RU" dirty="0">
              <a:solidFill>
                <a:srgbClr val="645BCA"/>
              </a:solidFill>
              <a:latin typeface="Arial Black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AAB1630-2467-4BD9-A500-3E4939B88CFD}"/>
              </a:ext>
            </a:extLst>
          </p:cNvPr>
          <p:cNvSpPr/>
          <p:nvPr/>
        </p:nvSpPr>
        <p:spPr>
          <a:xfrm>
            <a:off x="767547" y="2175672"/>
            <a:ext cx="1076446" cy="1076446"/>
          </a:xfrm>
          <a:prstGeom prst="ellipse">
            <a:avLst/>
          </a:prstGeom>
          <a:solidFill>
            <a:srgbClr val="645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C717BC05-3353-4B87-9F2B-E69D495854AB}"/>
              </a:ext>
            </a:extLst>
          </p:cNvPr>
          <p:cNvSpPr/>
          <p:nvPr/>
        </p:nvSpPr>
        <p:spPr>
          <a:xfrm>
            <a:off x="2201363" y="2175673"/>
            <a:ext cx="1076446" cy="10764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637DEC3E-2EF3-4054-8553-FA69FF84773D}"/>
              </a:ext>
            </a:extLst>
          </p:cNvPr>
          <p:cNvSpPr/>
          <p:nvPr/>
        </p:nvSpPr>
        <p:spPr>
          <a:xfrm>
            <a:off x="3635178" y="2175672"/>
            <a:ext cx="1076446" cy="10764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C8E7A5D7-7BBD-4529-A589-14AB5D4F5EFA}"/>
              </a:ext>
            </a:extLst>
          </p:cNvPr>
          <p:cNvSpPr/>
          <p:nvPr/>
        </p:nvSpPr>
        <p:spPr>
          <a:xfrm>
            <a:off x="5068992" y="2175672"/>
            <a:ext cx="1076446" cy="10764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xmlns="" id="{E26C6BA5-677A-4B40-8FB6-F3FE492D87CA}"/>
              </a:ext>
            </a:extLst>
          </p:cNvPr>
          <p:cNvSpPr/>
          <p:nvPr/>
        </p:nvSpPr>
        <p:spPr>
          <a:xfrm>
            <a:off x="631872" y="2036775"/>
            <a:ext cx="1354238" cy="1354238"/>
          </a:xfrm>
          <a:prstGeom prst="arc">
            <a:avLst>
              <a:gd name="adj1" fmla="val 10740510"/>
              <a:gd name="adj2" fmla="val 38904"/>
            </a:avLst>
          </a:prstGeom>
          <a:ln w="38100">
            <a:solidFill>
              <a:srgbClr val="645B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xmlns="" id="{87195BC3-981C-442A-9D58-1EB13ECD3D10}"/>
              </a:ext>
            </a:extLst>
          </p:cNvPr>
          <p:cNvSpPr/>
          <p:nvPr/>
        </p:nvSpPr>
        <p:spPr>
          <a:xfrm>
            <a:off x="2048648" y="2024203"/>
            <a:ext cx="1354238" cy="1354238"/>
          </a:xfrm>
          <a:prstGeom prst="arc">
            <a:avLst>
              <a:gd name="adj1" fmla="val 10740510"/>
              <a:gd name="adj2" fmla="val 38904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xmlns="" id="{61CE4458-38D6-420D-88FD-AAD667941B4E}"/>
              </a:ext>
            </a:extLst>
          </p:cNvPr>
          <p:cNvSpPr/>
          <p:nvPr/>
        </p:nvSpPr>
        <p:spPr>
          <a:xfrm>
            <a:off x="3496281" y="2024203"/>
            <a:ext cx="1354238" cy="1354238"/>
          </a:xfrm>
          <a:prstGeom prst="arc">
            <a:avLst>
              <a:gd name="adj1" fmla="val 10740510"/>
              <a:gd name="adj2" fmla="val 38904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xmlns="" id="{AE7D1589-580C-4A5D-BC4F-1AC28D04425F}"/>
              </a:ext>
            </a:extLst>
          </p:cNvPr>
          <p:cNvSpPr/>
          <p:nvPr/>
        </p:nvSpPr>
        <p:spPr>
          <a:xfrm>
            <a:off x="4943914" y="2024203"/>
            <a:ext cx="1354238" cy="1354238"/>
          </a:xfrm>
          <a:prstGeom prst="arc">
            <a:avLst>
              <a:gd name="adj1" fmla="val 10740510"/>
              <a:gd name="adj2" fmla="val 38904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076DC37-C3CD-4595-9E75-D9AB236BB86C}"/>
              </a:ext>
            </a:extLst>
          </p:cNvPr>
          <p:cNvSpPr txBox="1"/>
          <p:nvPr/>
        </p:nvSpPr>
        <p:spPr>
          <a:xfrm>
            <a:off x="723611" y="3305696"/>
            <a:ext cx="1164317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b="1" dirty="0" smtClean="0">
                <a:solidFill>
                  <a:srgbClr val="645BCA"/>
                </a:solidFill>
              </a:rPr>
              <a:t>платформа</a:t>
            </a:r>
            <a:endParaRPr lang="ru-RU" b="1" dirty="0">
              <a:solidFill>
                <a:srgbClr val="645BCA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A14D4D6-EFA0-418F-A734-497B45C5F7CC}"/>
              </a:ext>
            </a:extLst>
          </p:cNvPr>
          <p:cNvSpPr txBox="1"/>
          <p:nvPr/>
        </p:nvSpPr>
        <p:spPr>
          <a:xfrm>
            <a:off x="628650" y="3559079"/>
            <a:ext cx="1354238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sz="1100" dirty="0" smtClean="0"/>
              <a:t> </a:t>
            </a:r>
            <a:r>
              <a:rPr lang="uk-UA" sz="1200" dirty="0" err="1"/>
              <a:t>Google</a:t>
            </a:r>
            <a:r>
              <a:rPr lang="uk-UA" sz="1200" dirty="0"/>
              <a:t> клас</a:t>
            </a:r>
            <a:endParaRPr lang="ru-RU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ABBE92D-C857-43D5-8C34-8458CCFFA3C7}"/>
              </a:ext>
            </a:extLst>
          </p:cNvPr>
          <p:cNvSpPr txBox="1"/>
          <p:nvPr/>
        </p:nvSpPr>
        <p:spPr>
          <a:xfrm>
            <a:off x="4960907" y="3274386"/>
            <a:ext cx="1337245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b="1" dirty="0" err="1">
                <a:solidFill>
                  <a:srgbClr val="645BCA"/>
                </a:solidFill>
              </a:rPr>
              <a:t>онлайн-дошки</a:t>
            </a:r>
            <a:r>
              <a:rPr lang="uk-UA" b="1" dirty="0">
                <a:solidFill>
                  <a:srgbClr val="645BCA"/>
                </a:solidFill>
              </a:rPr>
              <a:t> </a:t>
            </a:r>
            <a:endParaRPr lang="ru-RU" b="1" dirty="0">
              <a:solidFill>
                <a:srgbClr val="645BCA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07706FD-6171-41FE-B009-25333DA530F8}"/>
              </a:ext>
            </a:extLst>
          </p:cNvPr>
          <p:cNvSpPr txBox="1"/>
          <p:nvPr/>
        </p:nvSpPr>
        <p:spPr>
          <a:xfrm>
            <a:off x="4960907" y="3559079"/>
            <a:ext cx="13542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sz="1200" dirty="0" err="1"/>
              <a:t>Jamboard</a:t>
            </a:r>
            <a:r>
              <a:rPr lang="uk-UA" sz="1200" dirty="0"/>
              <a:t>, </a:t>
            </a:r>
            <a:endParaRPr lang="uk-UA" sz="1200" dirty="0" smtClean="0"/>
          </a:p>
          <a:p>
            <a:pPr algn="ctr"/>
            <a:r>
              <a:rPr lang="uk-UA" sz="1200" dirty="0" err="1" smtClean="0"/>
              <a:t>Padlet</a:t>
            </a:r>
            <a:r>
              <a:rPr lang="uk-UA" sz="1200" dirty="0" smtClean="0"/>
              <a:t>,</a:t>
            </a:r>
          </a:p>
          <a:p>
            <a:pPr algn="ctr"/>
            <a:r>
              <a:rPr lang="en-US" sz="1200" dirty="0" err="1" smtClean="0"/>
              <a:t>Linoit</a:t>
            </a:r>
            <a:endParaRPr lang="ru-RU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BE37A1F-D856-44A5-BA01-D2A300264949}"/>
              </a:ext>
            </a:extLst>
          </p:cNvPr>
          <p:cNvSpPr txBox="1"/>
          <p:nvPr/>
        </p:nvSpPr>
        <p:spPr>
          <a:xfrm>
            <a:off x="3402886" y="3305696"/>
            <a:ext cx="1666105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b="1" dirty="0">
                <a:solidFill>
                  <a:srgbClr val="645BCA"/>
                </a:solidFill>
              </a:rPr>
              <a:t>освітні платформи </a:t>
            </a:r>
            <a:endParaRPr lang="ru-RU" b="1" dirty="0">
              <a:solidFill>
                <a:srgbClr val="645BCA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F266912-6614-4A78-9DE2-06306C1B0BE0}"/>
              </a:ext>
            </a:extLst>
          </p:cNvPr>
          <p:cNvSpPr txBox="1"/>
          <p:nvPr/>
        </p:nvSpPr>
        <p:spPr>
          <a:xfrm>
            <a:off x="3490816" y="3559079"/>
            <a:ext cx="1354238" cy="40780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sz="1100" dirty="0"/>
              <a:t>«На урок»,</a:t>
            </a:r>
            <a:br>
              <a:rPr lang="uk-UA" sz="1100" dirty="0"/>
            </a:br>
            <a:r>
              <a:rPr lang="uk-UA" sz="1100" dirty="0"/>
              <a:t>«</a:t>
            </a:r>
            <a:r>
              <a:rPr lang="uk-UA" sz="1100" dirty="0" err="1"/>
              <a:t>Всеосвіта</a:t>
            </a:r>
            <a:r>
              <a:rPr lang="uk-UA" sz="1100" dirty="0"/>
              <a:t>» </a:t>
            </a:r>
            <a:endParaRPr lang="ru-RU" sz="11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7C5B217-EDCE-4820-ACC0-D09B6AE20766}"/>
              </a:ext>
            </a:extLst>
          </p:cNvPr>
          <p:cNvSpPr txBox="1"/>
          <p:nvPr/>
        </p:nvSpPr>
        <p:spPr>
          <a:xfrm>
            <a:off x="2081070" y="3298763"/>
            <a:ext cx="128939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b="1" dirty="0" smtClean="0">
                <a:solidFill>
                  <a:srgbClr val="645BCA"/>
                </a:solidFill>
              </a:rPr>
              <a:t>сервіси інтерактивних вправ</a:t>
            </a:r>
            <a:endParaRPr lang="ru-RU" b="1" dirty="0">
              <a:solidFill>
                <a:srgbClr val="645BCA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2124F7B-6929-4633-8BDB-14EF2640CD49}"/>
              </a:ext>
            </a:extLst>
          </p:cNvPr>
          <p:cNvSpPr txBox="1"/>
          <p:nvPr/>
        </p:nvSpPr>
        <p:spPr>
          <a:xfrm>
            <a:off x="2062467" y="3978429"/>
            <a:ext cx="1354238" cy="40780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sz="1100" dirty="0" err="1"/>
              <a:t>Wordwall</a:t>
            </a:r>
            <a:r>
              <a:rPr lang="uk-UA" sz="1100" dirty="0"/>
              <a:t>,</a:t>
            </a:r>
            <a:br>
              <a:rPr lang="uk-UA" sz="1100" dirty="0"/>
            </a:br>
            <a:r>
              <a:rPr lang="uk-UA" sz="1100" dirty="0" err="1"/>
              <a:t>LearningApps</a:t>
            </a:r>
            <a:endParaRPr lang="ru-RU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02E401D-4967-493A-858A-35C51E0A9A3B}"/>
              </a:ext>
            </a:extLst>
          </p:cNvPr>
          <p:cNvSpPr txBox="1"/>
          <p:nvPr/>
        </p:nvSpPr>
        <p:spPr>
          <a:xfrm>
            <a:off x="2739586" y="1524356"/>
            <a:ext cx="2013440" cy="3154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uk-UA" sz="1600" b="1" dirty="0" smtClean="0">
                <a:solidFill>
                  <a:srgbClr val="645BCA"/>
                </a:solidFill>
                <a:cs typeface="Times New Roman" pitchFamily="18" charset="0"/>
              </a:rPr>
              <a:t>Зворотній зв’язок: </a:t>
            </a:r>
            <a:endParaRPr lang="ru-RU" sz="1600" b="1" dirty="0">
              <a:solidFill>
                <a:srgbClr val="645BCA"/>
              </a:solidFill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0693EAB-D614-44E5-8751-9019298F5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9219" y="2369508"/>
            <a:ext cx="663627" cy="6636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10F81B3-D44B-499D-A690-1BD8B3A3A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41586" y="2366472"/>
            <a:ext cx="663627" cy="6636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AB5C6ED-B1BF-4338-AC9E-30E2E31DE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06160" y="2309642"/>
            <a:ext cx="663627" cy="6636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D738041-5092-4F31-9E22-B20DA95685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21939" y="2339423"/>
            <a:ext cx="663627" cy="6636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7C5B217-EDCE-4820-ACC0-D09B6AE20766}"/>
              </a:ext>
            </a:extLst>
          </p:cNvPr>
          <p:cNvSpPr txBox="1"/>
          <p:nvPr/>
        </p:nvSpPr>
        <p:spPr>
          <a:xfrm>
            <a:off x="712785" y="3870703"/>
            <a:ext cx="1164317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b="1" dirty="0" smtClean="0">
                <a:solidFill>
                  <a:srgbClr val="645BCA"/>
                </a:solidFill>
              </a:rPr>
              <a:t>сайт</a:t>
            </a:r>
            <a:r>
              <a:rPr lang="en-US" b="1" dirty="0" smtClean="0">
                <a:solidFill>
                  <a:srgbClr val="645BCA"/>
                </a:solidFill>
              </a:rPr>
              <a:t> </a:t>
            </a:r>
            <a:endParaRPr lang="ru-RU" b="1" dirty="0">
              <a:solidFill>
                <a:srgbClr val="645BCA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2124F7B-6929-4633-8BDB-14EF2640CD49}"/>
              </a:ext>
            </a:extLst>
          </p:cNvPr>
          <p:cNvSpPr txBox="1"/>
          <p:nvPr/>
        </p:nvSpPr>
        <p:spPr>
          <a:xfrm>
            <a:off x="631872" y="4037091"/>
            <a:ext cx="1354238" cy="40780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uk-UA" sz="1100" dirty="0" smtClean="0"/>
              <a:t>Всеукраїнська школа </a:t>
            </a:r>
            <a:r>
              <a:rPr lang="uk-UA" sz="1100" dirty="0" err="1" smtClean="0"/>
              <a:t>онлайн</a:t>
            </a:r>
            <a:endParaRPr lang="ru-RU" sz="1100" dirty="0"/>
          </a:p>
        </p:txBody>
      </p:sp>
      <p:sp>
        <p:nvSpPr>
          <p:cNvPr id="34" name="TextBox 3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latin typeface="Monotype Corsiva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79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160338"/>
            <a:ext cx="9001124" cy="994172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Безпека життєдіяльності </a:t>
            </a:r>
            <a:r>
              <a:rPr lang="uk-UA" sz="24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під </a:t>
            </a:r>
            <a:r>
              <a:rPr lang="uk-UA" sz="24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час проведення занять </a:t>
            </a:r>
            <a:r>
              <a:rPr lang="uk-UA" sz="24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в </a:t>
            </a:r>
            <a:r>
              <a:rPr lang="uk-UA" sz="24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кабінеті </a:t>
            </a:r>
            <a:r>
              <a:rPr lang="uk-UA" sz="24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хімії/біології, інтегрованого курсу «Пізнаємо природу» </a:t>
            </a:r>
            <a:r>
              <a:rPr lang="uk-UA" sz="24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uk-UA" sz="24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</a:br>
            <a:endParaRPr lang="uk-UA" sz="2400" dirty="0">
              <a:solidFill>
                <a:srgbClr val="645BCA"/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438790"/>
              </p:ext>
            </p:extLst>
          </p:nvPr>
        </p:nvGraphicFramePr>
        <p:xfrm>
          <a:off x="232150" y="1189580"/>
          <a:ext cx="5501899" cy="3011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525">
                  <a:extLst>
                    <a:ext uri="{9D8B030D-6E8A-4147-A177-3AD203B41FA5}">
                      <a16:colId xmlns="" xmlns:a16="http://schemas.microsoft.com/office/drawing/2014/main" val="3086159343"/>
                    </a:ext>
                  </a:extLst>
                </a:gridCol>
                <a:gridCol w="2456061">
                  <a:extLst>
                    <a:ext uri="{9D8B030D-6E8A-4147-A177-3AD203B41FA5}">
                      <a16:colId xmlns="" xmlns:a16="http://schemas.microsoft.com/office/drawing/2014/main" val="2379797084"/>
                    </a:ext>
                  </a:extLst>
                </a:gridCol>
                <a:gridCol w="2068313">
                  <a:extLst>
                    <a:ext uri="{9D8B030D-6E8A-4147-A177-3AD203B41FA5}">
                      <a16:colId xmlns="" xmlns:a16="http://schemas.microsoft.com/office/drawing/2014/main" val="3483539609"/>
                    </a:ext>
                  </a:extLst>
                </a:gridCol>
              </a:tblGrid>
              <a:tr h="183360"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 проведення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Запис про проведення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74491643"/>
                  </a:ext>
                </a:extLst>
              </a:tr>
              <a:tr h="327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Вступний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початку навчального року (проводить класний керівник)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класному журналі на спеціальній сторінці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73557118"/>
                  </a:ext>
                </a:extLst>
              </a:tr>
              <a:tr h="55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Первинний інструктаж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першому </a:t>
                      </a:r>
                      <a:r>
                        <a:rPr lang="uk-UA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уроці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навчального року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журналі реєстрації інструктажів із безпеки життєдіяльності </a:t>
                      </a:r>
                      <a:endParaRPr lang="uk-UA" sz="10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журнал зберігається в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кабінеті)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30213417"/>
                  </a:ext>
                </a:extLst>
              </a:tr>
              <a:tr h="664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Первинний інструктаж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uk-UA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уроці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перед початком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практичної та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лабораторної</a:t>
                      </a:r>
                      <a:r>
                        <a:rPr lang="uk-UA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роботи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88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класному журналі на сторінці предмета в графі «Зміст уроку».</a:t>
                      </a:r>
                    </a:p>
                    <a:p>
                      <a:pPr indent="-88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запису: «Проведено інструктаж з БЖД» 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15355192"/>
                  </a:ext>
                </a:extLst>
              </a:tr>
              <a:tr h="6773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Позаплановий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разі порушення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учнями</a:t>
                      </a:r>
                      <a:r>
                        <a:rPr lang="uk-UA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вимог 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нормативно-правових актів із охорони праці, що може призвести чи призвело до травм, аварій, пожеж тощо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88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журналі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реєстрації</a:t>
                      </a:r>
                      <a:r>
                        <a:rPr lang="uk-UA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інструктажів 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із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безпеки</a:t>
                      </a:r>
                      <a:r>
                        <a:rPr lang="uk-UA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життєдіяльності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21520713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Цільовий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разі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організації</a:t>
                      </a:r>
                      <a:r>
                        <a:rPr lang="uk-UA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позанавчальних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заходів</a:t>
                      </a: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(олімпіади, екскурсії)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463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журналі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реєстрації</a:t>
                      </a:r>
                      <a:r>
                        <a:rPr lang="uk-UA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інструктажів 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із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безпеки</a:t>
                      </a:r>
                      <a:r>
                        <a:rPr lang="uk-UA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життєдіяльності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28705056"/>
                  </a:ext>
                </a:extLst>
              </a:tr>
            </a:tbl>
          </a:graphicData>
        </a:graphic>
      </p:graphicFrame>
      <p:pic>
        <p:nvPicPr>
          <p:cNvPr id="3076" name="Picture 4" descr="Журнал реєстрації інструктажів з безпеки життєдіяльності у закладі  загальної середньої освіти | Інтернет-магазин DETMIR.COM.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319">
            <a:off x="5856285" y="1794363"/>
            <a:ext cx="1477963" cy="194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Інструкція з техніки безпеки та охорони праці (для кабінету хімії) - купить  в Украине, заказать Інструкція з техніки безпеки та охорони праці (для  кабінету хімії) и детский самокат с доставкой по Украи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80" name="Picture 8" descr="Інструкція з техніки безпеки та охорони праці (для кабінету хімії) - 221436  - Магазин Видавництво Ранок книги Київ купити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16" y="3136861"/>
            <a:ext cx="1327343" cy="19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4733925"/>
            <a:ext cx="5153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Оновлення інструктажів 1 раз на 5 років!!!</a:t>
            </a:r>
            <a:endParaRPr lang="uk-UA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latin typeface="Monotype Corsiva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4010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em Curiosamente GIF - Stem Curiosamente Science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2400"/>
            <a:ext cx="66675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ІМІ склав рейтинг 10 загальнонаціональних сайтів з якісною інформаціє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139224"/>
            <a:ext cx="2800350" cy="141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68200461"/>
              </p:ext>
            </p:extLst>
          </p:nvPr>
        </p:nvGraphicFramePr>
        <p:xfrm>
          <a:off x="3324225" y="2929674"/>
          <a:ext cx="3981450" cy="2076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latin typeface="Monotype Corsiva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995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A20EFC-F39E-4707-AB31-46889B98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77275" cy="6953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Оцінювання результатів </a:t>
            </a:r>
            <a:r>
              <a:rPr lang="uk-UA" sz="3200" dirty="0" smtClean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навчання </a:t>
            </a:r>
            <a:r>
              <a:rPr lang="uk-UA" sz="3200" dirty="0">
                <a:solidFill>
                  <a:srgbClr val="645BCA"/>
                </a:solidFill>
                <a:latin typeface="Arial Black" pitchFamily="34" charset="0"/>
                <a:cs typeface="Times New Roman" pitchFamily="18" charset="0"/>
              </a:rPr>
              <a:t>учнів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899">
            <a:off x="252411" y="805433"/>
            <a:ext cx="3686175" cy="265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915">
            <a:off x="4670287" y="1110077"/>
            <a:ext cx="3910013" cy="280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93" y="2514601"/>
            <a:ext cx="3634042" cy="262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latin typeface="Monotype Corsiva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0389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4" y="0"/>
            <a:ext cx="8220075" cy="994172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rgbClr val="645BCA"/>
                </a:solidFill>
                <a:latin typeface="Arial Black" pitchFamily="34" charset="0"/>
              </a:rPr>
              <a:t>Діагностичні та тренувальні вправи за матеріалами </a:t>
            </a:r>
            <a:br>
              <a:rPr lang="uk-UA" sz="2000" dirty="0" smtClean="0">
                <a:solidFill>
                  <a:srgbClr val="645BCA"/>
                </a:solidFill>
                <a:latin typeface="Arial Black" pitchFamily="34" charset="0"/>
              </a:rPr>
            </a:br>
            <a:r>
              <a:rPr lang="uk-UA" sz="2000" dirty="0" smtClean="0">
                <a:solidFill>
                  <a:srgbClr val="645BCA"/>
                </a:solidFill>
                <a:latin typeface="Arial Black" pitchFamily="34" charset="0"/>
              </a:rPr>
              <a:t>Всеукраїнської школи </a:t>
            </a:r>
            <a:r>
              <a:rPr lang="uk-UA" sz="2000" dirty="0" err="1" smtClean="0">
                <a:solidFill>
                  <a:srgbClr val="645BCA"/>
                </a:solidFill>
                <a:latin typeface="Arial Black" pitchFamily="34" charset="0"/>
              </a:rPr>
              <a:t>онлайн</a:t>
            </a:r>
            <a:endParaRPr lang="uk-UA" sz="2000" dirty="0">
              <a:solidFill>
                <a:srgbClr val="645BCA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latin typeface="Monotype Corsiva" pitchFamily="66" charset="0"/>
              </a:rPr>
              <a:t>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673" y="787896"/>
            <a:ext cx="8753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природознавства 5 клас,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2"/>
              </a:rPr>
              <a:t>://docs.google.com/document/d/1_wiwEK4ooa--voO6kJCB7Q3xzh45mpfj/edit?usp=share_link&amp;ouid=115869744977459228285&amp;rtpof=true&amp;sd=true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723" y="1323201"/>
            <a:ext cx="86772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біології 6-7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класи,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3"/>
              </a:rPr>
              <a:t>://docs.google.com/document/d/12b376WhA0JMqr9iPqUNgbiWYAFogB9Ta/edit?usp=share_link&amp;ouid=115869744977459228285&amp;rtpof=true&amp;sd=true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773" y="2061865"/>
            <a:ext cx="8639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хімії 7 клас, 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4"/>
              </a:rPr>
              <a:t>://docs.google.com/document/d/1jy-C2edhOE67bcBSZ5ITFggx-3jMwf2f/edit?usp=share_link&amp;ouid=115869744977459228285&amp;rtpof=true&amp;sd=true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773" y="2611815"/>
            <a:ext cx="8401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Тести з біології  8 клас,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https://docs.google.com/document/d/1-Fzy_rglYaXpQyDI7EFD0XXgzz5PzkXr/edit?usp=sharing&amp;ouid=115869744977459228285&amp;rtpof=true&amp;sd=true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773" y="3145871"/>
            <a:ext cx="8601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хімії 8 клас, 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6"/>
              </a:rPr>
              <a:t>://docs.google.com/document/d/102-HDKOOuFNCDfaBsBDNBDGubv7DJ56C/edit?usp=sharing&amp;ouid=115869744977459228285&amp;rtpof=true&amp;sd=true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73" y="3669091"/>
            <a:ext cx="8715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біології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9 клас,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7"/>
              </a:rPr>
              <a:t>://docs.google.com/document/d/1303eZRw_b7XGA5Roee574zK5ZzbIehyn/edit?usp=sharing&amp;ouid=115869744977459228285&amp;rtpof=true&amp;sd=true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673" y="4383643"/>
            <a:ext cx="8601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хімії 9 клас,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u="sng" dirty="0">
                <a:latin typeface="Times New Roman" pitchFamily="18" charset="0"/>
                <a:cs typeface="Times New Roman" pitchFamily="18" charset="0"/>
                <a:hlinkClick r:id="rId8"/>
              </a:rPr>
              <a:t>https://docs.google.com/document/d/1tE8Phf4P9BbO5bfaKBmdMlchhR3Lgo55/edit?usp=sharing&amp;ouid=115869744977459228285&amp;rtpof=true&amp;sd=true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1010</Words>
  <Application>Microsoft Office PowerPoint</Application>
  <PresentationFormat>Экран (16:9)</PresentationFormat>
  <Paragraphs>268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Особливості викладання «Природничої» освітньої галузі  в контексті НУШ</vt:lpstr>
      <vt:lpstr>Нормативне забезпечення: </vt:lpstr>
      <vt:lpstr>Презентация PowerPoint</vt:lpstr>
      <vt:lpstr>Презентация PowerPoint</vt:lpstr>
      <vt:lpstr>Організація ефективного навчання: </vt:lpstr>
      <vt:lpstr>Безпека життєдіяльності  під час проведення занять в кабінеті хімії/біології, інтегрованого курсу «Пізнаємо природу»  </vt:lpstr>
      <vt:lpstr>Презентация PowerPoint</vt:lpstr>
      <vt:lpstr>Оцінювання результатів навчання учнів </vt:lpstr>
      <vt:lpstr>Діагностичні та тренувальні вправи за матеріалами  Всеукраїнської школи онлайн</vt:lpstr>
      <vt:lpstr>Формувальне оцінювання</vt:lpstr>
      <vt:lpstr>Презентация PowerPoint</vt:lpstr>
      <vt:lpstr>Презентация PowerPoint</vt:lpstr>
      <vt:lpstr>Презентация PowerPoint</vt:lpstr>
      <vt:lpstr>Інтегрований курс  «Пізнаємо природу» 5-6 класи</vt:lpstr>
      <vt:lpstr>Оцінювання навчальних досягнень учнів 5-6 класів, які здобувають освіту відбувається відповідно  до нового Державного стандарту базової середньої освіти</vt:lpstr>
      <vt:lpstr>Презентация PowerPoint</vt:lpstr>
      <vt:lpstr>Презентация PowerPoint</vt:lpstr>
      <vt:lpstr>Презентация PowerPoint</vt:lpstr>
      <vt:lpstr>Модельні освітні програми</vt:lpstr>
      <vt:lpstr>Всеукраїнський  конкурс-захист  науково-дослідницьких робіт  учнів-членів Малої академії наук України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Атестація  педагогічних працівників ЗЗСО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ІМЦ4</cp:lastModifiedBy>
  <cp:revision>141</cp:revision>
  <dcterms:created xsi:type="dcterms:W3CDTF">2021-11-30T05:07:27Z</dcterms:created>
  <dcterms:modified xsi:type="dcterms:W3CDTF">2023-09-01T05:31:26Z</dcterms:modified>
</cp:coreProperties>
</file>