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326" r:id="rId3"/>
    <p:sldId id="263" r:id="rId4"/>
    <p:sldId id="315" r:id="rId5"/>
    <p:sldId id="323" r:id="rId6"/>
    <p:sldId id="313" r:id="rId7"/>
    <p:sldId id="311" r:id="rId8"/>
    <p:sldId id="320" r:id="rId9"/>
    <p:sldId id="322" r:id="rId10"/>
    <p:sldId id="325" r:id="rId11"/>
    <p:sldId id="295" r:id="rId12"/>
    <p:sldId id="29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006600"/>
    <a:srgbClr val="5CE65F"/>
    <a:srgbClr val="993300"/>
    <a:srgbClr val="F173DF"/>
    <a:srgbClr val="66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6220" autoAdjust="0"/>
  </p:normalViewPr>
  <p:slideViewPr>
    <p:cSldViewPr>
      <p:cViewPr varScale="1">
        <p:scale>
          <a:sx n="102" d="100"/>
          <a:sy n="102" d="100"/>
        </p:scale>
        <p:origin x="18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56BD564-1BDE-46CA-99F1-24F0B380689C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D572AD3-7B80-4A0D-A57E-B9ADE8E59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BC32-7760-4DEB-BF20-F3B285524C79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D4D5-8B98-4154-BF25-CAE421B1C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1A99-6BD0-487F-8947-064812375892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D3A7-F733-49EF-8045-87DE29465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8B21-9473-460F-B61A-3E93192A3966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EFDA-E28D-4CE3-A999-85E3CB673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8143" cy="49685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0838-CA2E-4934-8BFF-DC3FE63858FE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B694-5BD3-4FFF-A751-395BB2231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3382-53E6-4742-BD40-5CAE79873C72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AED3-32FB-436B-89DA-072277973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789A-1B7A-4425-9E6E-A1ED0464AB88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D234-B805-4B43-B97E-A4BB2D715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BAAC-C4CA-44A7-8973-98532275C9D4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8018-8289-466F-A176-89B1F8EA6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AD01-2F6E-408E-93F2-A26093594AAE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F633-D7AF-45F7-8393-A9812155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B8F7-1F1F-4DE0-8B0E-7EB3933426ED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7142-A171-4F8D-A160-12D25F567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9A3-5AC2-4752-B7CC-C717FB58A780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7B2D-C0D9-4FE3-8092-9AFE9BD40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E07C-D94C-43A6-A3B1-63767E37CF66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0752-A3A5-4107-ABF6-3E57EE732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F66F7-7933-4FE9-8BDE-BB751988FD46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B401A-C401-4815-BBCB-54F3F9F5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7p6KgSvD2o" TargetMode="External"/><Relationship Id="rId7" Type="http://schemas.openxmlformats.org/officeDocument/2006/relationships/hyperlink" Target="https://www.youtube.com/watch?v=-Kb8kGRmK4g" TargetMode="External"/><Relationship Id="rId2" Type="http://schemas.openxmlformats.org/officeDocument/2006/relationships/hyperlink" Target="https://www.youtube.com/watch?v=vb0ZWc70gOk&amp;ab_channel=Ukra%D1%97n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VM1y0OAzEA" TargetMode="External"/><Relationship Id="rId5" Type="http://schemas.openxmlformats.org/officeDocument/2006/relationships/hyperlink" Target="https://www.youtube.com/watch?v=oRqV7eT9Y_w" TargetMode="External"/><Relationship Id="rId4" Type="http://schemas.openxmlformats.org/officeDocument/2006/relationships/hyperlink" Target="https://www.youtube.com/watch?v=hkFdrOHQnA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</a:rPr>
              <a:t>Подзаголовок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1676400"/>
            <a:ext cx="7315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Роль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креативних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форм і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методів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виховно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ї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роботи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у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становленні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соціально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активної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особистості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підлітків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88325B-2CB8-245C-7407-DBB9D46C2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9411"/>
            <a:ext cx="2047876" cy="1480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5F863F-9B39-00E6-AD61-59E38A79F73E}"/>
              </a:ext>
            </a:extLst>
          </p:cNvPr>
          <p:cNvSpPr txBox="1"/>
          <p:nvPr/>
        </p:nvSpPr>
        <p:spPr>
          <a:xfrm>
            <a:off x="3680527" y="5791200"/>
            <a:ext cx="5476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Консультант КУ«ЦПРПП» Жанна ПЕРУЦЬКА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UA" sz="16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4F2833-FF0C-14CC-B553-1966475508AE}"/>
              </a:ext>
            </a:extLst>
          </p:cNvPr>
          <p:cNvSpPr txBox="1"/>
          <p:nvPr/>
        </p:nvSpPr>
        <p:spPr>
          <a:xfrm>
            <a:off x="1676400" y="304800"/>
            <a:ext cx="7391400" cy="601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uk-UA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Віртуальні подорожі Україною</a:t>
            </a:r>
            <a:endParaRPr lang="ru-UA" sz="2800" kern="100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000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https://www.youtube.com/watch?v=vb0ZWc70gOk&amp;ab_channel=Ukra%D1%97ner</a:t>
            </a:r>
            <a:r>
              <a:rPr lang="uk-UA" sz="20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Україна з неба;</a:t>
            </a:r>
            <a:endParaRPr lang="ru-UA" sz="20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000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https://www.youtube.com/watch?v=J7p6KgSvD2o</a:t>
            </a:r>
            <a:r>
              <a:rPr lang="uk-UA" sz="20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uk-UA" sz="20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за 5 хвилин;</a:t>
            </a:r>
            <a:endParaRPr lang="ru-UA" sz="20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000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https://www.youtube.com/watch?v=hkFdrOHQnAY</a:t>
            </a:r>
            <a:r>
              <a:rPr lang="uk-UA" sz="20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uk-UA" sz="20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 подорож Україною;</a:t>
            </a:r>
            <a:endParaRPr lang="ru-UA" sz="20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000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https://www.youtube.com/watch?v=oRqV7eT9Y_w</a:t>
            </a:r>
            <a:r>
              <a:rPr lang="uk-UA" sz="20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uk-UA" sz="20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місць в Україні, які треба відвідати;</a:t>
            </a:r>
            <a:endParaRPr lang="ru-UA" sz="20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000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https://www.youtube.com/watch?v=QVM1y0OAzEA</a:t>
            </a:r>
            <a:r>
              <a:rPr lang="uk-UA" sz="20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uk-UA" sz="20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українські пам’ятники ЮНЕСКО;</a:t>
            </a:r>
            <a:endParaRPr lang="uk-UA" sz="2000" kern="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000" u="sng" kern="100" dirty="0">
                <a:solidFill>
                  <a:srgbClr val="2F5496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https://www.youtube.com/watch?v=-Kb8kGRmK4g</a:t>
            </a:r>
            <a:r>
              <a:rPr lang="uk-UA" sz="2000" kern="100" dirty="0">
                <a:solidFill>
                  <a:srgbClr val="2F5496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kern="100" dirty="0">
                <a:solidFill>
                  <a:srgbClr val="2F5496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UA" sz="2000" kern="1800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UA" sz="2000" kern="1800" dirty="0" err="1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незвичайних</a:t>
            </a:r>
            <a:r>
              <a:rPr lang="ru-UA" sz="2000" kern="1800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kern="1800" dirty="0" err="1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UA" sz="2000" kern="1800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kern="1800" dirty="0" err="1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000" kern="1800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kern="100" dirty="0">
              <a:solidFill>
                <a:srgbClr val="2F5496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3245903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0"/>
          <p:cNvSpPr txBox="1">
            <a:spLocks/>
          </p:cNvSpPr>
          <p:nvPr/>
        </p:nvSpPr>
        <p:spPr bwMode="auto">
          <a:xfrm>
            <a:off x="457200" y="1327150"/>
            <a:ext cx="8534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ПРОЦЕСИ РОЗВИТКУ, ВИХОВАННЯ І </a:t>
            </a:r>
            <a:br>
              <a:rPr kumimoji="0" lang="uk-UA" sz="28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uk-UA" sz="28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СОЦІАЛІЗАЦІЇ В НОВІЙ ШКОЛІ ПОКЛИКАНІ ЗРОБИТИ</a:t>
            </a:r>
            <a:r>
              <a:rPr kumimoji="0" lang="uk-UA" sz="2800" b="1" i="0" u="none" strike="noStrike" kern="1200" normalizeH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kumimoji="0" lang="uk-UA" sz="28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ВИПУСКНИКА КОНКУРЕНТОЗДАТНИМ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У ХХІ СТОЛІТТІ</a:t>
            </a:r>
            <a:endParaRPr kumimoji="0" lang="ru-RU" sz="28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1073" y="2510268"/>
            <a:ext cx="5695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0">
                  <a:solidFill>
                    <a:srgbClr val="00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Дякую</a:t>
            </a:r>
            <a:r>
              <a:rPr lang="ru-RU" sz="54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за </a:t>
            </a:r>
            <a:r>
              <a:rPr lang="ru-RU" sz="5400" b="1" dirty="0" err="1">
                <a:ln w="19050">
                  <a:solidFill>
                    <a:srgbClr val="00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увагу</a:t>
            </a:r>
            <a:r>
              <a:rPr lang="ru-RU" sz="54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533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F7A6AB-8A9D-D541-419A-23D57DF1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85800"/>
            <a:ext cx="7162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«В наших руках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найвеличніша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усіх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цінностей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– Людина.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Ми творимо Людину як скульптор-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творець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скульптуру з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безформенного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шматка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мармуру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десь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глибині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цієї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мудрої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глиби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заховані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прекрасні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риси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треба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здобути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очистити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усього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зайвого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В. О.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Сухомлинський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066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vypuskn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0"/>
            <a:ext cx="2746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Grp="1"/>
          </p:cNvSpPr>
          <p:nvPr>
            <p:ph type="title"/>
          </p:nvPr>
        </p:nvSpPr>
        <p:spPr>
          <a:xfrm>
            <a:off x="2286000" y="0"/>
            <a:ext cx="6400800" cy="1143000"/>
          </a:xfrm>
        </p:spPr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Times New Roman" pitchFamily="18" charset="0"/>
              </a:rPr>
              <a:t>Випускник школи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4267200" y="990600"/>
            <a:ext cx="2835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Особистість</a:t>
            </a:r>
            <a:r>
              <a:rPr lang="uk-UA" altLang="ru-RU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altLang="ru-RU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усебічно розвинена, здатна до критичного мислення</a:t>
            </a:r>
            <a:r>
              <a:rPr lang="ru-RU" dirty="0">
                <a:solidFill>
                  <a:srgbClr val="9933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2362200" y="2133600"/>
            <a:ext cx="2057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Інноватор</a:t>
            </a:r>
            <a:r>
              <a:rPr lang="uk-UA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uk-UA" altLang="ru-RU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здатний змінювати навколишній світ, розвивати економіку, конкурувати на ринку праці, вчитися впродовж життя</a:t>
            </a:r>
            <a:r>
              <a:rPr lang="ru-RU" dirty="0">
                <a:solidFill>
                  <a:srgbClr val="9933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6950075" y="2042279"/>
            <a:ext cx="2133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Патріот</a:t>
            </a:r>
          </a:p>
          <a:p>
            <a:pPr algn="ctr"/>
            <a:r>
              <a:rPr lang="uk-UA" altLang="ru-RU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з активною позицією, який діє згідно з морально-етичними принципами і здатний приймати відповідальні рішення</a:t>
            </a:r>
            <a:r>
              <a:rPr lang="ru-RU" dirty="0">
                <a:solidFill>
                  <a:srgbClr val="9933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228600" y="139538"/>
            <a:ext cx="8686800" cy="762000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   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Стр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іт квест, </a:t>
            </a:r>
            <a:r>
              <a:rPr lang="uk-UA" sz="32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стріт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арт- квест</a:t>
            </a:r>
            <a:b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«Я     Славуту», «Вулицями Славути»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Нет описания фото.">
            <a:extLst>
              <a:ext uri="{FF2B5EF4-FFF2-40B4-BE49-F238E27FC236}">
                <a16:creationId xmlns:a16="http://schemas.microsoft.com/office/drawing/2014/main" id="{CFEE1B82-1B83-2CD8-0250-65E331F7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28188"/>
            <a:ext cx="1751382" cy="26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т описания фото.">
            <a:extLst>
              <a:ext uri="{FF2B5EF4-FFF2-40B4-BE49-F238E27FC236}">
                <a16:creationId xmlns:a16="http://schemas.microsoft.com/office/drawing/2014/main" id="{719EF791-54ED-3E1F-0872-8BF69128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1752600" cy="26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C83B3-5EC3-8813-3B31-33396BB6F1CD}"/>
              </a:ext>
            </a:extLst>
          </p:cNvPr>
          <p:cNvSpPr txBox="1"/>
          <p:nvPr/>
        </p:nvSpPr>
        <p:spPr>
          <a:xfrm>
            <a:off x="457200" y="1172903"/>
            <a:ext cx="8458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Суть квесту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дуже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проста.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Щ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одня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організатор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робить фото  одного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стріт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-арт-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об’єкту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сфотографував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його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постить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групі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загадує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певну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загадку.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Учасники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її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відгадують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знаходять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цей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арт-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об’єкт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місті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роблять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з ним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селфі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публікують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групі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. Таких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завдань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бути 10, 20,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Виграє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той,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хто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зафіксує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себе з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найбільшою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кількістью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арт-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об’єктів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зробить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найшвидше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. Квест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тривати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 10, 20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днів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…</a:t>
            </a:r>
          </a:p>
        </p:txBody>
      </p:sp>
      <p:pic>
        <p:nvPicPr>
          <p:cNvPr id="1034" name="Picture 10" descr="Сердечко на белом фоне (218 фото) » ФОНОВАЯ ГАЛЕРЕЯ КАТЕРИНЫ АСКВИТ">
            <a:extLst>
              <a:ext uri="{FF2B5EF4-FFF2-40B4-BE49-F238E27FC236}">
                <a16:creationId xmlns:a16="http://schemas.microsoft.com/office/drawing/2014/main" id="{078B3B78-8770-6CA2-4891-188EE4D1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0538"/>
            <a:ext cx="645662" cy="5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80086A-193F-4D94-741C-BE6A5BFD4158}"/>
              </a:ext>
            </a:extLst>
          </p:cNvPr>
          <p:cNvSpPr txBox="1"/>
          <p:nvPr/>
        </p:nvSpPr>
        <p:spPr>
          <a:xfrm>
            <a:off x="914400" y="533400"/>
            <a:ext cx="7696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    Фут-квест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–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це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квест,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відбувається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досить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великій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території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(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R- 700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м), де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учні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рухаються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за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певними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напрямками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по точках (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за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QR-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кодом).                    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  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На точках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чекають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завдання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-перформанс,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після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виконання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якого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вони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можуть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продовжити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рух. </a:t>
            </a:r>
            <a:endParaRPr lang="ru-RU" sz="2000" b="0" i="0" dirty="0">
              <a:solidFill>
                <a:srgbClr val="8A8A8A"/>
              </a:solidFill>
              <a:effectLst/>
              <a:latin typeface="Bookman Old Style" panose="02050604050505020204" pitchFamily="18" charset="0"/>
            </a:endParaRPr>
          </a:p>
          <a:p>
            <a:pPr algn="l"/>
            <a:endParaRPr lang="ru-RU" sz="2000" b="1" i="0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</a:t>
            </a:r>
            <a:endParaRPr lang="ru-RU" sz="2000" b="0" i="0" dirty="0">
              <a:solidFill>
                <a:srgbClr val="8A8A8A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C0A74-1089-7DF3-CAB2-80C21A2D9EAA}"/>
              </a:ext>
            </a:extLst>
          </p:cNvPr>
          <p:cNvSpPr txBox="1"/>
          <p:nvPr/>
        </p:nvSpPr>
        <p:spPr>
          <a:xfrm>
            <a:off x="2823328" y="2590800"/>
            <a:ext cx="5867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Перформанс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(англ.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performance –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вистава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виступ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подання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гра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) –д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е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твором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вважають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дії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автора , за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якими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глядачі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спостерігають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урежимі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реального часу.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 Перфоманс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може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включати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кілька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різноманітних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за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напрямками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та видами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акцій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дій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яких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використано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добре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знайомий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гаджет – смартфон.</a:t>
            </a:r>
            <a:endParaRPr lang="ru-UA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04F53-409B-40A5-69E1-0A9BE85D4369}"/>
              </a:ext>
            </a:extLst>
          </p:cNvPr>
          <p:cNvSpPr txBox="1"/>
          <p:nvPr/>
        </p:nvSpPr>
        <p:spPr>
          <a:xfrm>
            <a:off x="3886200" y="5257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latin typeface="Bookman Old Style" panose="02050604050505020204" pitchFamily="18" charset="0"/>
              </a:rPr>
              <a:t>Вибір професії – крок у майбутнє</a:t>
            </a:r>
            <a:endParaRPr lang="ru-U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504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A151EE-3259-38E1-194F-764A002772A0}"/>
              </a:ext>
            </a:extLst>
          </p:cNvPr>
          <p:cNvSpPr txBox="1"/>
          <p:nvPr/>
        </p:nvSpPr>
        <p:spPr>
          <a:xfrm>
            <a:off x="228600" y="304800"/>
            <a:ext cx="861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   Воркшоп</a:t>
            </a:r>
            <a:r>
              <a:rPr lang="ru-RU" sz="2400" b="0" i="0" dirty="0">
                <a:solidFill>
                  <a:srgbClr val="27251F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(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семінар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майстер-клас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майстерка</a:t>
            </a:r>
            <a:r>
              <a:rPr lang="ru-RU" sz="2400" dirty="0">
                <a:latin typeface="Bookman Old Style" panose="02050604050505020204" pitchFamily="18" charset="0"/>
              </a:rPr>
              <a:t>)- </a:t>
            </a:r>
            <a:r>
              <a:rPr lang="ru-RU" sz="2400" dirty="0" err="1">
                <a:latin typeface="Bookman Old Style" panose="02050604050505020204" pitchFamily="18" charset="0"/>
              </a:rPr>
              <a:t>захід</a:t>
            </a:r>
            <a:r>
              <a:rPr lang="ru-RU" sz="2400" dirty="0">
                <a:latin typeface="Bookman Old Style" panose="02050604050505020204" pitchFamily="18" charset="0"/>
              </a:rPr>
              <a:t>,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спрямований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на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навчання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напрацювання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нових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навичок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. Часто в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процесі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проведення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воркшопу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учасники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отримують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знання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самостійно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Дослівний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переклад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workshop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–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робоча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майстерня</a:t>
            </a:r>
            <a:r>
              <a:rPr lang="ru-RU" sz="2400" b="0" i="0" dirty="0">
                <a:solidFill>
                  <a:srgbClr val="27251F"/>
                </a:solidFill>
                <a:effectLst/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4A2AB-FDA9-EF53-EBC2-B94202CA79EF}"/>
              </a:ext>
            </a:extLst>
          </p:cNvPr>
          <p:cNvSpPr txBox="1"/>
          <p:nvPr/>
        </p:nvSpPr>
        <p:spPr>
          <a:xfrm>
            <a:off x="1905000" y="2362200"/>
            <a:ext cx="6934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Тематичний дайджест </a:t>
            </a:r>
            <a:r>
              <a:rPr lang="uk-UA" sz="2400" dirty="0">
                <a:latin typeface="Bookman Old Style" panose="02050604050505020204" pitchFamily="18" charset="0"/>
              </a:rPr>
              <a:t>- інформаційний продукт, який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концентрує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матеріали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про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цікаві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події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новини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,  думки,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прогнози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або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зміни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ситуації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в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інформаційному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полі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за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обраний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effectLst/>
                <a:latin typeface="Bookman Old Style" panose="02050604050505020204" pitchFamily="18" charset="0"/>
              </a:rPr>
              <a:t>період</a:t>
            </a:r>
            <a:r>
              <a:rPr lang="ru-RU" sz="2400" b="0" i="0" dirty="0">
                <a:effectLst/>
                <a:latin typeface="Bookman Old Style" panose="02050604050505020204" pitchFamily="18" charset="0"/>
              </a:rPr>
              <a:t>.</a:t>
            </a:r>
            <a:endParaRPr lang="ru-UA" sz="24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2184C-602C-1052-A932-AE1EC19B4887}"/>
              </a:ext>
            </a:extLst>
          </p:cNvPr>
          <p:cNvSpPr txBox="1"/>
          <p:nvPr/>
        </p:nvSpPr>
        <p:spPr>
          <a:xfrm>
            <a:off x="2846895" y="4427456"/>
            <a:ext cx="601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Мовний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тюнинг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>
                <a:latin typeface="Bookman Old Style" panose="02050604050505020204" pitchFamily="18" charset="0"/>
              </a:rPr>
              <a:t>«Нова доба- нового прагне слова» </a:t>
            </a:r>
            <a:endParaRPr lang="ru-UA" sz="2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D3B39-A6B5-542A-AA7E-A7762C6B361E}"/>
              </a:ext>
            </a:extLst>
          </p:cNvPr>
          <p:cNvSpPr txBox="1"/>
          <p:nvPr/>
        </p:nvSpPr>
        <p:spPr>
          <a:xfrm>
            <a:off x="304800" y="12569"/>
            <a:ext cx="868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Сторітелінг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(«</a:t>
            </a:r>
            <a:r>
              <a:rPr lang="en-US" sz="2000" dirty="0">
                <a:latin typeface="Bookman Old Style" panose="02050604050505020204" pitchFamily="18" charset="0"/>
              </a:rPr>
              <a:t>story</a:t>
            </a:r>
            <a:r>
              <a:rPr lang="uk-UA" sz="2000" dirty="0">
                <a:latin typeface="Bookman Old Style" panose="02050604050505020204" pitchFamily="18" charset="0"/>
              </a:rPr>
              <a:t>»-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історія</a:t>
            </a:r>
            <a:r>
              <a:rPr lang="ru-RU" sz="2000" dirty="0">
                <a:latin typeface="Bookman Old Style" panose="02050604050505020204" pitchFamily="18" charset="0"/>
              </a:rPr>
              <a:t>, «</a:t>
            </a:r>
            <a:r>
              <a:rPr lang="en-US" sz="2000" dirty="0">
                <a:latin typeface="Bookman Old Style" panose="02050604050505020204" pitchFamily="18" charset="0"/>
              </a:rPr>
              <a:t>telling</a:t>
            </a:r>
            <a:r>
              <a:rPr lang="uk-UA" sz="2000" dirty="0">
                <a:latin typeface="Bookman Old Style" panose="02050604050505020204" pitchFamily="18" charset="0"/>
              </a:rPr>
              <a:t>»</a:t>
            </a:r>
            <a:r>
              <a:rPr lang="en-US" sz="2000" dirty="0">
                <a:latin typeface="Bookman Old Style" panose="02050604050505020204" pitchFamily="18" charset="0"/>
              </a:rPr>
              <a:t> – </a:t>
            </a:r>
            <a:r>
              <a:rPr lang="ru-RU" sz="2000" dirty="0" err="1">
                <a:latin typeface="Bookman Old Style" panose="02050604050505020204" pitchFamily="18" charset="0"/>
              </a:rPr>
              <a:t>розповідати</a:t>
            </a:r>
            <a:r>
              <a:rPr lang="ru-RU" sz="2000" dirty="0">
                <a:latin typeface="Bookman Old Style" panose="02050604050505020204" pitchFamily="18" charset="0"/>
              </a:rPr>
              <a:t>)–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технологія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створення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та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передачі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за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її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допомогою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необхідної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інформації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з метою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впливу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на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емоційну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мотиваційну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когнітивну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0" dirty="0" err="1">
                <a:effectLst/>
                <a:latin typeface="Bookman Old Style" panose="02050604050505020204" pitchFamily="18" charset="0"/>
              </a:rPr>
              <a:t>сфери</a:t>
            </a:r>
            <a:r>
              <a:rPr lang="ru-RU" sz="2000" i="0" dirty="0">
                <a:effectLst/>
                <a:latin typeface="Bookman Old Style" panose="02050604050505020204" pitchFamily="18" charset="0"/>
              </a:rPr>
              <a:t> слухача.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23CF2-B91C-5436-B355-46D25DBDC519}"/>
              </a:ext>
            </a:extLst>
          </p:cNvPr>
          <p:cNvSpPr txBox="1"/>
          <p:nvPr/>
        </p:nvSpPr>
        <p:spPr>
          <a:xfrm>
            <a:off x="2285999" y="3865818"/>
            <a:ext cx="6837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Сімейний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–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сімейні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легенди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зберігають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історію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наших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пращурів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.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Ці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передаються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з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покоління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в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покоління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та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мають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повчальний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характер.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Дружній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–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ці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об’єднують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друзів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оскільки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вони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згадують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про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певний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досвід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який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вони пережили разом.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Особистий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–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особисті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розповідають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про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власний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досвід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та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переживання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.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Це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важливий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вид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сторітелінга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оскільки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подібні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допомагають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зрозуміти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себе, і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почати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розвиватися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5A36BA-06FE-401A-6B36-8B4E05AA5A82}"/>
              </a:ext>
            </a:extLst>
          </p:cNvPr>
          <p:cNvSpPr txBox="1"/>
          <p:nvPr/>
        </p:nvSpPr>
        <p:spPr>
          <a:xfrm>
            <a:off x="335437" y="1064356"/>
            <a:ext cx="8458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                                                      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Види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сторітелінгу</a:t>
            </a:r>
            <a:endParaRPr lang="ru-RU" b="0" i="0" dirty="0">
              <a:solidFill>
                <a:schemeClr val="accent6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Культурний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–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розповідає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про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цінності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моральність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та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вірування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Соціальний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–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розповідь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людей один про одного (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можна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розповідати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дітям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з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життя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відомих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людей,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що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може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стати для них прикладом для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побудови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свого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життя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Міфи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легенди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– вони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відображають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культуру й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нагадують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нам,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чого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в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житті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слід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уникати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аби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бути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щасливим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Jump story </a:t>
            </a:r>
            <a:r>
              <a:rPr lang="en-US" b="0" i="0" dirty="0">
                <a:effectLst/>
                <a:latin typeface="Bookman Old Style" panose="02050604050505020204" pitchFamily="18" charset="0"/>
              </a:rPr>
              <a:t>–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всі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полюбляють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слухати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про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містичних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істот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, коли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неочікуваний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кінець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змушує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підстрибнути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на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стільці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від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страху.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Такі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допомагають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подолати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 err="1">
                <a:effectLst/>
                <a:latin typeface="Bookman Old Style" panose="02050604050505020204" pitchFamily="18" charset="0"/>
              </a:rPr>
              <a:t>власні</a:t>
            </a:r>
            <a:r>
              <a:rPr lang="ru-RU" b="0" i="0" dirty="0">
                <a:effectLst/>
                <a:latin typeface="Bookman Old Style" panose="02050604050505020204" pitchFamily="18" charset="0"/>
              </a:rPr>
              <a:t> страхи.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740686-2722-4B43-2B2A-BE0AC38F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92" y="3418602"/>
            <a:ext cx="4585864" cy="34393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1C2CC-0F5F-D225-6B55-AAF864B7D2B1}"/>
              </a:ext>
            </a:extLst>
          </p:cNvPr>
          <p:cNvSpPr txBox="1"/>
          <p:nvPr/>
        </p:nvSpPr>
        <p:spPr>
          <a:xfrm>
            <a:off x="533400" y="274647"/>
            <a:ext cx="777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Коворкінг</a:t>
            </a:r>
            <a:r>
              <a:rPr lang="ru-RU" sz="2000" b="0" i="0" dirty="0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1" dirty="0">
                <a:solidFill>
                  <a:srgbClr val="3D3E40"/>
                </a:solidFill>
                <a:latin typeface="Georgia" panose="02040502050405020303" pitchFamily="18" charset="0"/>
              </a:rPr>
              <a:t>collaboration</a:t>
            </a:r>
            <a:r>
              <a:rPr lang="en-US" sz="2000" dirty="0">
                <a:solidFill>
                  <a:srgbClr val="3D3E40"/>
                </a:solidFill>
                <a:latin typeface="Georgia" panose="02040502050405020303" pitchFamily="18" charset="0"/>
              </a:rPr>
              <a:t> (</a:t>
            </a:r>
            <a:r>
              <a:rPr lang="ru-RU" sz="2000" dirty="0" err="1">
                <a:solidFill>
                  <a:srgbClr val="3D3E40"/>
                </a:solidFill>
                <a:latin typeface="Georgia" panose="02040502050405020303" pitchFamily="18" charset="0"/>
              </a:rPr>
              <a:t>співпраця</a:t>
            </a:r>
            <a:r>
              <a:rPr lang="ru-RU" sz="2000" dirty="0">
                <a:solidFill>
                  <a:srgbClr val="3D3E40"/>
                </a:solidFill>
                <a:latin typeface="Georgia" panose="02040502050405020303" pitchFamily="18" charset="0"/>
              </a:rPr>
              <a:t>) та </a:t>
            </a:r>
            <a:r>
              <a:rPr lang="en-US" sz="2000" b="1" dirty="0">
                <a:solidFill>
                  <a:srgbClr val="3D3E40"/>
                </a:solidFill>
                <a:latin typeface="Georgia" panose="02040502050405020303" pitchFamily="18" charset="0"/>
              </a:rPr>
              <a:t>working</a:t>
            </a:r>
            <a:r>
              <a:rPr lang="en-US" sz="2000" dirty="0">
                <a:solidFill>
                  <a:srgbClr val="3D3E40"/>
                </a:solidFill>
                <a:latin typeface="Georgia" panose="02040502050405020303" pitchFamily="18" charset="0"/>
              </a:rPr>
              <a:t> (</a:t>
            </a:r>
            <a:r>
              <a:rPr lang="ru-RU" sz="2000" dirty="0">
                <a:solidFill>
                  <a:srgbClr val="3D3E40"/>
                </a:solidFill>
                <a:latin typeface="Georgia" panose="02040502050405020303" pitchFamily="18" charset="0"/>
              </a:rPr>
              <a:t>робота)</a:t>
            </a:r>
            <a:endParaRPr lang="ru-UA" sz="2000" dirty="0"/>
          </a:p>
          <a:p>
            <a:r>
              <a:rPr lang="ru-RU" sz="2000" b="0" i="0" dirty="0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– </a:t>
            </a:r>
            <a:r>
              <a:rPr lang="ru-RU" sz="2000" b="0" i="0" dirty="0" err="1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це</a:t>
            </a:r>
            <a:r>
              <a:rPr lang="ru-RU" sz="2000" b="0" i="0" dirty="0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комфортний</a:t>
            </a:r>
            <a:r>
              <a:rPr lang="ru-RU" sz="2000" b="0" i="0" dirty="0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простір</a:t>
            </a:r>
            <a:r>
              <a:rPr lang="ru-RU" sz="2000" b="0" i="0" dirty="0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 для </a:t>
            </a:r>
            <a:r>
              <a:rPr lang="ru-RU" sz="2000" b="0" i="0" dirty="0" err="1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спільної</a:t>
            </a:r>
            <a:r>
              <a:rPr lang="ru-RU" sz="2000" b="0" i="0" dirty="0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3D3E40"/>
                </a:solidFill>
                <a:effectLst/>
                <a:latin typeface="Georgia" panose="02040502050405020303" pitchFamily="18" charset="0"/>
              </a:rPr>
              <a:t>роботи</a:t>
            </a:r>
            <a:r>
              <a:rPr lang="ru-RU" sz="2000" dirty="0">
                <a:solidFill>
                  <a:srgbClr val="3D3E40"/>
                </a:solidFill>
                <a:latin typeface="Georgia" panose="02040502050405020303" pitchFamily="18" charset="0"/>
              </a:rPr>
              <a:t>.</a:t>
            </a:r>
            <a:endParaRPr lang="ru-UA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765CF-3E9F-1E8C-565E-7598E301E5D6}"/>
              </a:ext>
            </a:extLst>
          </p:cNvPr>
          <p:cNvSpPr txBox="1"/>
          <p:nvPr/>
        </p:nvSpPr>
        <p:spPr>
          <a:xfrm>
            <a:off x="400050" y="1190879"/>
            <a:ext cx="85915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  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Шкільна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майстерня</a:t>
            </a:r>
            <a:r>
              <a:rPr lang="ru-RU" sz="2000" b="0" i="0" dirty="0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як</a:t>
            </a:r>
            <a:r>
              <a:rPr lang="ru-RU" sz="2000" b="0" i="0" dirty="0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коворкінг</a:t>
            </a:r>
            <a:r>
              <a:rPr lang="ru-RU" sz="2000" b="0" i="0" dirty="0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, де </a:t>
            </a:r>
            <a:r>
              <a:rPr lang="ru-RU" sz="2000" b="0" i="0" dirty="0" err="1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виробляється</a:t>
            </a:r>
            <a:r>
              <a:rPr lang="ru-RU" sz="2000" b="0" i="0" dirty="0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 ряд </a:t>
            </a:r>
            <a:r>
              <a:rPr lang="ru-RU" sz="2000" b="0" i="0" dirty="0" err="1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продукції</a:t>
            </a:r>
            <a:r>
              <a:rPr lang="ru-RU" sz="2000" b="0" i="0" dirty="0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 для ЗСУ : </a:t>
            </a:r>
            <a:r>
              <a:rPr lang="ru-RU" sz="2000" b="0" i="0" dirty="0" err="1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від</a:t>
            </a:r>
            <a:r>
              <a:rPr lang="ru-RU" sz="2000" b="0" i="0" dirty="0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окопних</a:t>
            </a:r>
            <a:r>
              <a:rPr lang="ru-RU" sz="2000" b="0" i="0" dirty="0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свічок</a:t>
            </a:r>
            <a:r>
              <a:rPr lang="ru-RU" sz="2000" b="0" i="0" dirty="0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000" b="0" i="0" dirty="0" err="1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маскувальних</a:t>
            </a:r>
            <a:r>
              <a:rPr lang="ru-RU" sz="2000" b="0" i="0" dirty="0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0" i="0" dirty="0" err="1">
                <a:solidFill>
                  <a:srgbClr val="161616"/>
                </a:solidFill>
                <a:effectLst/>
                <a:latin typeface="Bookman Old Style" panose="02050604050505020204" pitchFamily="18" charset="0"/>
              </a:rPr>
              <a:t>сіток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в’язаних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шкарпеток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, до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випічки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кулінарних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виробів,пошиття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  речей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тощо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sz="2000" dirty="0">
              <a:solidFill>
                <a:srgbClr val="161616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   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Шкільна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бібліотека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, як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коворкінг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, для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розробки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реалізації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різноманітних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161616"/>
                </a:solidFill>
                <a:latin typeface="Bookman Old Style" panose="02050604050505020204" pitchFamily="18" charset="0"/>
              </a:rPr>
              <a:t>проєктів</a:t>
            </a:r>
            <a:r>
              <a:rPr lang="ru-RU" sz="2000" dirty="0">
                <a:solidFill>
                  <a:srgbClr val="161616"/>
                </a:solidFill>
                <a:latin typeface="Bookman Old Style" panose="02050604050505020204" pitchFamily="18" charset="0"/>
              </a:rPr>
              <a:t>. </a:t>
            </a:r>
            <a:endParaRPr lang="ru-UA" sz="2000" dirty="0">
              <a:latin typeface="Bookman Old Style" panose="02050604050505020204" pitchFamily="18" charset="0"/>
            </a:endParaRPr>
          </a:p>
          <a:p>
            <a:endParaRPr lang="ru-RU" sz="2000" dirty="0">
              <a:solidFill>
                <a:srgbClr val="16161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B0FB9-A92F-CDDA-3BD9-E48DA15007C0}"/>
              </a:ext>
            </a:extLst>
          </p:cNvPr>
          <p:cNvSpPr txBox="1"/>
          <p:nvPr/>
        </p:nvSpPr>
        <p:spPr>
          <a:xfrm>
            <a:off x="4730390" y="3560758"/>
            <a:ext cx="43374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Актова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зала                    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Шкільне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фойє</a:t>
            </a:r>
            <a:endParaRPr lang="ru-UA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3F53DB6-32DC-A3F6-B7A1-BCD8241C8ED4}"/>
              </a:ext>
            </a:extLst>
          </p:cNvPr>
          <p:cNvSpPr txBox="1"/>
          <p:nvPr/>
        </p:nvSpPr>
        <p:spPr>
          <a:xfrm>
            <a:off x="457200" y="533400"/>
            <a:ext cx="853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Флешбек</a:t>
            </a:r>
            <a:r>
              <a:rPr lang="uk-UA" sz="2400" dirty="0"/>
              <a:t> </a:t>
            </a:r>
            <a:r>
              <a:rPr lang="uk-UA" sz="2400" dirty="0">
                <a:latin typeface="Bookman Old Style" panose="02050604050505020204" pitchFamily="18" charset="0"/>
              </a:rPr>
              <a:t>(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спогади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) </a:t>
            </a:r>
            <a:r>
              <a:rPr lang="ru-RU" sz="2400" dirty="0">
                <a:solidFill>
                  <a:srgbClr val="202122"/>
                </a:solidFill>
                <a:latin typeface="Bookman Old Style" panose="02050604050505020204" pitchFamily="18" charset="0"/>
              </a:rPr>
              <a:t>-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персональні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переживання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мимоволі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вторгаються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до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свідомості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без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навмисної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спроби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відновлення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у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пам’яті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UA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5F3DFE-F135-0D24-AC83-9BF31AA843C2}"/>
              </a:ext>
            </a:extLst>
          </p:cNvPr>
          <p:cNvSpPr txBox="1"/>
          <p:nvPr/>
        </p:nvSpPr>
        <p:spPr>
          <a:xfrm>
            <a:off x="2895600" y="2167116"/>
            <a:ext cx="45720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Bookman Old Style" panose="02050604050505020204" pitchFamily="18" charset="0"/>
              </a:rPr>
              <a:t>Мудрість на терезах закону; Безпечний інтернет;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Шкідливі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звички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не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дрібнички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</a:t>
            </a:r>
            <a:endParaRPr lang="ru-RU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Мінна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небезпека</a:t>
            </a: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змінили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851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Comic Sans MS</vt:lpstr>
      <vt:lpstr>Georgia</vt:lpstr>
      <vt:lpstr>Times New Roman</vt:lpstr>
      <vt:lpstr>Wingdings</vt:lpstr>
      <vt:lpstr>Office Theme</vt:lpstr>
      <vt:lpstr>Заголовок</vt:lpstr>
      <vt:lpstr>Презентация PowerPoint</vt:lpstr>
      <vt:lpstr>Випускник школи</vt:lpstr>
      <vt:lpstr>         Стріт квест, стріт арт- квест   «Я     Славуту», «Вулицями Славути»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User</cp:lastModifiedBy>
  <cp:revision>38</cp:revision>
  <dcterms:created xsi:type="dcterms:W3CDTF">2013-10-20T14:43:13Z</dcterms:created>
  <dcterms:modified xsi:type="dcterms:W3CDTF">2023-08-28T05:46:10Z</dcterms:modified>
</cp:coreProperties>
</file>