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0" r:id="rId3"/>
    <p:sldId id="280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1" r:id="rId13"/>
    <p:sldId id="282" r:id="rId14"/>
    <p:sldId id="283" r:id="rId15"/>
    <p:sldId id="292" r:id="rId16"/>
    <p:sldId id="291" r:id="rId17"/>
    <p:sldId id="284" r:id="rId18"/>
    <p:sldId id="285" r:id="rId19"/>
    <p:sldId id="286" r:id="rId20"/>
    <p:sldId id="287" r:id="rId21"/>
    <p:sldId id="294" r:id="rId22"/>
    <p:sldId id="288" r:id="rId23"/>
    <p:sldId id="289" r:id="rId24"/>
    <p:sldId id="290" r:id="rId25"/>
    <p:sldId id="260" r:id="rId26"/>
    <p:sldId id="261" r:id="rId27"/>
    <p:sldId id="262" r:id="rId28"/>
    <p:sldId id="263" r:id="rId29"/>
    <p:sldId id="264" r:id="rId30"/>
    <p:sldId id="265" r:id="rId31"/>
    <p:sldId id="257" r:id="rId3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A895-7EC5-4269-992D-3C0335291F9E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425EC-75B7-4FF8-BFA9-3FB8965252D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786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5EC-75B7-4FF8-BFA9-3FB8965252DE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687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FCB26-3B25-A649-B601-C555D387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6A1959-813F-8B2C-678E-63A821930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64491-D7CA-66D6-F0CA-17A21C5A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BAC1F-3F98-C748-1F9A-A16FC2FD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651375-7402-17F3-7FDF-F0C6CA91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342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DF093-25D6-ECFD-2AA6-7A5CA24C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1D9762-C974-9AA3-3A42-2427E8541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2C9118-C60D-7F21-4BD0-FCCE97E8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9A399F-175C-8E5F-6F14-15381348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53F349-48E5-9BBC-B865-AAB373B8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6378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341660-D0C7-1D66-B9DF-4ADD98700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1E7AEC-0F0B-C937-1B6A-999D06171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8C6B11-582B-91BA-84DB-86D0E517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374DE2-E8F7-7D16-A733-CB053E3C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3E9F35-754C-DEC1-B76C-A992ED6B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5573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21BD8-C456-F43B-07DE-115A4870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06F99-2056-9121-C790-DFED8AA2F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279E03-3B8A-4138-54DA-79AB27B1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A8C78-E541-CF61-E6C3-5B71264B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A2581D-567E-8089-F54F-69E3D920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6781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8E93F-30F5-5B97-57E3-62D83C0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747A4C-1AF1-F839-C273-A3C776F4B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961A2-0F84-4029-866A-E9DAFAAA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39F6DF-67F9-2F74-B46A-B03EB27BD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B0E1EF-A287-06E5-6E1B-6FD05FD9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3094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D2F2E-400E-C2A3-3457-0E995DFC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53696-C5CD-9DF8-5C3C-4D89834AC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0257D5-2353-52CF-1897-FCDCBB345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F43D87-F330-F198-3AFB-10BC539B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F293D-4A6C-D52C-FE85-375A727D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DA8E9E-80C0-A231-619F-7CCA702F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274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574AF-65B5-53D2-D0A6-7CE9B632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D0F50A-8D5F-0765-243D-0BD5E3F88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D33F87-A2F3-B1A8-915F-567FBB49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D8447A-12B8-A297-E2B6-6F26C9F0B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5CBC54-2F59-F3D3-00B1-BD5CE4ABA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15D86F-4EBE-B09E-3C3F-D7ACABCD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7E7648-A82A-2F63-E15F-A6DBE440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A6D562-698E-8926-9830-B0090DC2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703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2CCFA-8314-5AD7-D16A-8C28A868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7B87319-4D8E-6C6A-D79A-941637DF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D02E13-E4DA-FD6E-C9DE-CF36F2ED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F12893-AF0D-EBF6-6877-DD1D824C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896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8554AE-0ABA-3DDD-6367-55BCA85DC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70028A-BFA1-72B6-0A1F-0796370A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70408E-EC94-2E77-5F2A-6E411270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37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B9446-73A8-D841-BEE6-7EE488E1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BBF71-B93E-B664-52A4-4A4347691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7AFCDB-7E6A-4812-BB80-CE2A7A99F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C0C656-FC1D-D18D-B5D8-D2DD878F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BCADC7-9C3B-0F5A-8825-98B2F37B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5567A3-8D79-E44A-E2F9-405A9181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914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8E66F-46B6-B9D5-3A22-FF21377B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0EC912-C593-393D-AB9D-F36AD8238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C0A12A-C342-0212-7A13-6839AE23A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75A6C7-A5C4-6D11-E0D9-7B1A5EEB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DCC4E-5F0F-C41E-61FB-BC8D34B5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68CC1B-7395-D906-A9DC-CE6C532B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2288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B376D-14A1-7CE9-108C-0B4BB9D88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9669B-EB73-CA4D-FFB0-5205D817D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8BDD69-D7E0-8292-A3AF-3D3893B79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C68E-D87B-4858-8FCD-DE7B84B90393}" type="datetimeFigureOut">
              <a:rPr lang="ru-UA" smtClean="0"/>
              <a:t>29.08.2023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6EBE1E-95D1-1464-386C-1C815B07D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16307-80A6-C144-A6EF-F1ED80052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9E5A-79C1-4BCD-AE65-823C731BF08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142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-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n.gov.ua/ua/osvita/zagalna-serednya-osvita/navchalni-programi/navchalni-programi-dlya-10-11-klasiv" TargetMode="External"/><Relationship Id="rId4" Type="http://schemas.openxmlformats.org/officeDocument/2006/relationships/hyperlink" Target="https://mon.gov.ua/ua/osvita/zagalna-serednya-osvita/navchalni-programi/navchalni-programi-5-9-kla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pidruchniki/elektronni-versiyi-pidruchnikiv/elektronni-versiyi-pidruchnikiv-dlya-uchniv-7-h-klasiv-2/mistetstvo-7-kla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hkola.in.ua/2288-mystetstvo-7-klas-masol-2020.html" TargetMode="External"/><Relationship Id="rId7" Type="http://schemas.openxmlformats.org/officeDocument/2006/relationships/hyperlink" Target="https://www.schools-for-democracy.org/onlain-resursy/toolbo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druchnyk.com.ua/9klas/mystectvo9/" TargetMode="External"/><Relationship Id="rId5" Type="http://schemas.openxmlformats.org/officeDocument/2006/relationships/hyperlink" Target="https://imzo.gov.ua/elektronni-versiyi-pidruchnikiv-dlya-uchniv-8-h-klasiv/mistetstvo-8-klas/" TargetMode="External"/><Relationship Id="rId4" Type="http://schemas.openxmlformats.org/officeDocument/2006/relationships/hyperlink" Target="https://pidruchnyk.com.ua/1340-mistectvo-masol-10-11-klas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-programi/navchalni-programi-5-9-kla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ua/osvita/zagalna-serednya-osvita/navchalni-programi/navchalni-programi-dlya-10-11-klasiv)-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storage/app/media/zagalna%20serednya/nova-%20ukrainska-shkola-compressed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ua/osvita/zagalna-serednya-osvita/nova-ukrayinska-shkola/derzhavnij-standart-bazovoyi-serednoyi-osvit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vseukrayinskij-rozkla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urok.com.ua/kalendarno-tematichne-planuvannya-urokiv-mistectva-u-6-klasi-za-pidruchnikom-l-m-masol-212213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life.org.ua/kalendarno-tematychne-planuvannya-urokiv-mystetstva-6-klas-nush-nova-ukrayinska-shkola/-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urok.com.ua/biblioteka/mistectvo/klas-8/typ-5%20-8" TargetMode="External"/><Relationship Id="rId5" Type="http://schemas.openxmlformats.org/officeDocument/2006/relationships/hyperlink" Target="https://naurok.com.ua/biblioteka/mistectvo/klas-7/typ-5" TargetMode="External"/><Relationship Id="rId4" Type="http://schemas.openxmlformats.org/officeDocument/2006/relationships/hyperlink" Target="https://naurok.com.ua/kalendarno-tematichne-planuvannya-z-integrovanogo-kursu-mistectvo-5-klas-nush-za-pidruchnikom-avt-gaydamaka-o-v-lemesheva-n-a-297012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ua/osvita/zagalna-serednya-osvita/navchalni-programi/navchalni-programi-dlya-10-11-klasiv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osvita/nush/navchal-no-metodychne-zabezpechennia-5-9-kl-nush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storage/app/uploads/public/602/fd3/0bc/602fd30bccb01131290234.pd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zo.gov.ua/osvita/nush/navchal-no-metodychne-zabezpechennia-5-9-kl-nush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urok.com.ua/kalendarno-tematichne-planuvannya-z-integrovanogo-kursu-mistectvo-5-klas-nush-za-pidruchnikom-avt-gaydamaka-o-v-lemesheva-n-a-297012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ua/npa/pro-zatverdzhennya-metodichnih-rekomendacij-shodo-ocinyuvannya-navchalnih-dosyagnen-uchniv-5-6-klasiv-yaki-zdobuvayut-osvitu-vidpovidno-do-novogo-derzhavnogo-standartu-bazovoyi-serednoyi-osvit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Фон для презентации современный стиль (53 фото) » ФОНОВАЯ ГАЛЕРЕЯ КАТЕРИНЫ  АСКВИТ">
            <a:extLst>
              <a:ext uri="{FF2B5EF4-FFF2-40B4-BE49-F238E27FC236}">
                <a16:creationId xmlns:a16="http://schemas.microsoft.com/office/drawing/2014/main" id="{64FADFA8-4E0F-659B-8191-3BE767A78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12277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2E5B6-AE14-65F3-81FD-36FE7E2CD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50" y="1798637"/>
            <a:ext cx="9829800" cy="3621087"/>
          </a:xfrm>
        </p:spPr>
        <p:txBody>
          <a:bodyPr>
            <a:noAutofit/>
          </a:bodyPr>
          <a:lstStyle/>
          <a:p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ВИКЛАДАННЯ</a:t>
            </a:r>
            <a:r>
              <a:rPr lang="uk-UA" sz="4000" b="1" kern="0" spc="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ПРЕДМЕТІВ</a:t>
            </a:r>
            <a:r>
              <a:rPr lang="uk-UA" sz="4000" b="1" kern="0" spc="-8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МИСТЕЦЬКОЇ</a:t>
            </a:r>
            <a:r>
              <a:rPr lang="uk-UA" sz="4000" b="1" kern="0" spc="-7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4000" b="1" kern="0" spc="-7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40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НОВОЇ</a:t>
            </a:r>
            <a:r>
              <a:rPr lang="uk-UA" sz="4000" b="1" kern="0" spc="-36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УКРАЇНСЬКОЇ</a:t>
            </a:r>
            <a:r>
              <a:rPr lang="uk-UA" sz="40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ШКОЛИ</a:t>
            </a:r>
            <a:r>
              <a:rPr lang="uk-UA" sz="40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4000" b="1" kern="0" spc="-3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ЗАКЛАДАХ</a:t>
            </a:r>
            <a:r>
              <a:rPr lang="uk-UA" sz="4000" b="1" kern="0" spc="-2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 </a:t>
            </a:r>
            <a:b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2023-2024 </a:t>
            </a:r>
            <a:r>
              <a:rPr lang="uk-UA" sz="4000" b="1" kern="0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br>
              <a:rPr lang="ru-UA" sz="40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ru-UA" sz="40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33D6C2-0DD5-467D-9899-AB1A7ECF79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" y="150811"/>
            <a:ext cx="2550879" cy="18436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93B81C-48AA-C78C-DE13-A4B502663AB2}"/>
              </a:ext>
            </a:extLst>
          </p:cNvPr>
          <p:cNvSpPr txBox="1"/>
          <p:nvPr/>
        </p:nvSpPr>
        <p:spPr>
          <a:xfrm>
            <a:off x="6095999" y="6120497"/>
            <a:ext cx="6205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Консультант КУ«ЦПРПП» Жанна ПЕРУЦЬКА</a:t>
            </a:r>
            <a:b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UA" sz="1800" b="1" dirty="0">
              <a:solidFill>
                <a:schemeClr val="accent6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09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EC8CF39-7E98-18A8-A00D-49AFD8CC9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624888"/>
              </p:ext>
            </p:extLst>
          </p:nvPr>
        </p:nvGraphicFramePr>
        <p:xfrm>
          <a:off x="200025" y="114300"/>
          <a:ext cx="11877676" cy="6705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9512">
                  <a:extLst>
                    <a:ext uri="{9D8B030D-6E8A-4147-A177-3AD203B41FA5}">
                      <a16:colId xmlns:a16="http://schemas.microsoft.com/office/drawing/2014/main" val="1651911657"/>
                    </a:ext>
                  </a:extLst>
                </a:gridCol>
                <a:gridCol w="2410755">
                  <a:extLst>
                    <a:ext uri="{9D8B030D-6E8A-4147-A177-3AD203B41FA5}">
                      <a16:colId xmlns:a16="http://schemas.microsoft.com/office/drawing/2014/main" val="4181941038"/>
                    </a:ext>
                  </a:extLst>
                </a:gridCol>
                <a:gridCol w="2410755">
                  <a:extLst>
                    <a:ext uri="{9D8B030D-6E8A-4147-A177-3AD203B41FA5}">
                      <a16:colId xmlns:a16="http://schemas.microsoft.com/office/drawing/2014/main" val="3002934767"/>
                    </a:ext>
                  </a:extLst>
                </a:gridCol>
                <a:gridCol w="2408327">
                  <a:extLst>
                    <a:ext uri="{9D8B030D-6E8A-4147-A177-3AD203B41FA5}">
                      <a16:colId xmlns:a16="http://schemas.microsoft.com/office/drawing/2014/main" val="3069135995"/>
                    </a:ext>
                  </a:extLst>
                </a:gridCol>
                <a:gridCol w="2408327">
                  <a:extLst>
                    <a:ext uri="{9D8B030D-6E8A-4147-A177-3AD203B41FA5}">
                      <a16:colId xmlns:a16="http://schemas.microsoft.com/office/drawing/2014/main" val="3807750034"/>
                    </a:ext>
                  </a:extLst>
                </a:gridCol>
              </a:tblGrid>
              <a:tr h="2190830">
                <a:tc rowSpan="3">
                  <a:txBody>
                    <a:bodyPr/>
                    <a:lstStyle/>
                    <a:p>
                      <a:pPr marL="63500" marR="117475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Здійснює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практичну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мистецьку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діяльність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0574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демонструє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практичні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вміння 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62865" marR="48895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(з допомогою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вчителя)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8732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демонструє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практичні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уміння 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(переважно з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допомогою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вчителя)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8351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демонструє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вміння 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самостійній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50800">
                        <a:spcBef>
                          <a:spcPts val="475"/>
                        </a:spcBef>
                      </a:pP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демонструє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вміння у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самостійній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діяльності,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ініціативність,</a:t>
                      </a:r>
                      <a:r>
                        <a:rPr lang="uk-UA" sz="2000" b="0" spc="-33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оригінальність</a:t>
                      </a:r>
                      <a:endParaRPr lang="ru-UA" sz="2000" b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9262493"/>
                  </a:ext>
                </a:extLst>
              </a:tr>
              <a:tr h="1936705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" marR="4953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використовує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цифрове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середовище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лише 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окремих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ситуаціях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4033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ситуативно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використовує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цифрове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середовище,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потребує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допомоги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вчителя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50800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регулярно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використовує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цифрове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середовище,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але потребує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допомоги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вчителя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3906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самостійно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використовує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цифрове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середовище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6653063"/>
                  </a:ext>
                </a:extLst>
              </a:tr>
              <a:tr h="1935128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" marR="7239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бере участь у</a:t>
                      </a:r>
                      <a:r>
                        <a:rPr lang="uk-UA" sz="2000" b="0" spc="-33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колективній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лише в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окремих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ситуаціях</a:t>
                      </a:r>
                      <a:endParaRPr lang="ru-UA" sz="2000" b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63195">
                        <a:spcBef>
                          <a:spcPts val="475"/>
                        </a:spcBef>
                      </a:pP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бере участь у</a:t>
                      </a:r>
                      <a:r>
                        <a:rPr lang="uk-UA" sz="2000" b="0" spc="-33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колективній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UA" sz="2000" b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95885">
                        <a:spcBef>
                          <a:spcPts val="475"/>
                        </a:spcBef>
                      </a:pP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бере активну</a:t>
                      </a:r>
                      <a:r>
                        <a:rPr lang="uk-UA" sz="2000" b="0" spc="-34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участь у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колективній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UA" sz="2000" b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84150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бере активну</a:t>
                      </a:r>
                      <a:r>
                        <a:rPr lang="uk-UA" sz="2000" b="0" spc="-3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участь 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колективній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діяльності,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ініціативу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783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47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21B85FC-86CF-DBBF-7118-B0A3F0298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611088"/>
              </p:ext>
            </p:extLst>
          </p:nvPr>
        </p:nvGraphicFramePr>
        <p:xfrm>
          <a:off x="228600" y="314325"/>
          <a:ext cx="11734799" cy="2638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4283">
                  <a:extLst>
                    <a:ext uri="{9D8B030D-6E8A-4147-A177-3AD203B41FA5}">
                      <a16:colId xmlns:a16="http://schemas.microsoft.com/office/drawing/2014/main" val="3281433449"/>
                    </a:ext>
                  </a:extLst>
                </a:gridCol>
                <a:gridCol w="2312350">
                  <a:extLst>
                    <a:ext uri="{9D8B030D-6E8A-4147-A177-3AD203B41FA5}">
                      <a16:colId xmlns:a16="http://schemas.microsoft.com/office/drawing/2014/main" val="1609738469"/>
                    </a:ext>
                  </a:extLst>
                </a:gridCol>
                <a:gridCol w="2489162">
                  <a:extLst>
                    <a:ext uri="{9D8B030D-6E8A-4147-A177-3AD203B41FA5}">
                      <a16:colId xmlns:a16="http://schemas.microsoft.com/office/drawing/2014/main" val="241548068"/>
                    </a:ext>
                  </a:extLst>
                </a:gridCol>
                <a:gridCol w="2312350">
                  <a:extLst>
                    <a:ext uri="{9D8B030D-6E8A-4147-A177-3AD203B41FA5}">
                      <a16:colId xmlns:a16="http://schemas.microsoft.com/office/drawing/2014/main" val="447467467"/>
                    </a:ext>
                  </a:extLst>
                </a:gridCol>
                <a:gridCol w="2486654">
                  <a:extLst>
                    <a:ext uri="{9D8B030D-6E8A-4147-A177-3AD203B41FA5}">
                      <a16:colId xmlns:a16="http://schemas.microsoft.com/office/drawing/2014/main" val="3714501868"/>
                    </a:ext>
                  </a:extLst>
                </a:gridCol>
              </a:tblGrid>
              <a:tr h="2638425">
                <a:tc>
                  <a:txBody>
                    <a:bodyPr/>
                    <a:lstStyle/>
                    <a:p>
                      <a:pPr marL="63500" marR="196215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естетичне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63500" marR="101600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ставлення: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емоційне,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оцінне,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критичне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323215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емоційне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лише 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окремих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ситуаціях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78740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емоційне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ставлення, але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не може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 err="1">
                          <a:effectLst/>
                          <a:latin typeface="Bookman Old Style" panose="02050604050505020204" pitchFamily="18" charset="0"/>
                        </a:rPr>
                        <a:t>схарактеризув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 err="1">
                          <a:effectLst/>
                          <a:latin typeface="Bookman Old Style" panose="02050604050505020204" pitchFamily="18" charset="0"/>
                        </a:rPr>
                        <a:t>ати</a:t>
                      </a:r>
                      <a:r>
                        <a:rPr lang="uk-UA" sz="20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емоції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28003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емоційне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ставлення,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пояснює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емоції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31305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виявляє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емоційне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ставлення,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пояснює 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аргументує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його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408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57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7F74018E-8EF5-75D7-83E4-E5C76D771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3562A4-D033-65BF-3BF4-B4CF992D5941}"/>
              </a:ext>
            </a:extLst>
          </p:cNvPr>
          <p:cNvSpPr txBox="1"/>
          <p:nvPr/>
        </p:nvSpPr>
        <p:spPr>
          <a:xfrm>
            <a:off x="1171574" y="1390650"/>
            <a:ext cx="1052512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3680" marR="248920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При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викладанні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інтегрованого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курсу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двома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вчителями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наявності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відмінності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рівнів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очікуваних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складових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інтегрованого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курсу,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час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підсумкового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оцінювання обидва вчителя мають враховувати динаміку особистих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досягнень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/учениці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узгоджено встановлювати підсумковий рівень досягнень очікуваних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 навчання на користь учня. Загальна підсумкова оцінка 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інтегрованого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курсу,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узгоджена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між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двома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вчителями,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має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виставлятися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кожній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із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двох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відповідних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сторінок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журналу.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1CF00-EAEC-E50C-98C0-E463983EEE85}"/>
              </a:ext>
            </a:extLst>
          </p:cNvPr>
          <p:cNvSpPr txBox="1"/>
          <p:nvPr/>
        </p:nvSpPr>
        <p:spPr>
          <a:xfrm>
            <a:off x="2743200" y="62126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Підсумкове оцінювання </a:t>
            </a:r>
            <a:endParaRPr lang="ru-UA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48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Фон для презентации современный стиль (53 фото) » ФОНОВАЯ ГАЛЕРЕЯ КАТЕРИНЫ  АСКВИТ">
            <a:extLst>
              <a:ext uri="{FF2B5EF4-FFF2-40B4-BE49-F238E27FC236}">
                <a16:creationId xmlns:a16="http://schemas.microsoft.com/office/drawing/2014/main" id="{E455952D-FE25-9F5E-0B81-3983ABA5F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12277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26E74A-D789-2B0E-626D-E6BF63048DAD}"/>
              </a:ext>
            </a:extLst>
          </p:cNvPr>
          <p:cNvSpPr txBox="1"/>
          <p:nvPr/>
        </p:nvSpPr>
        <p:spPr>
          <a:xfrm>
            <a:off x="-327701" y="1331504"/>
            <a:ext cx="1002029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ВИКЛАДАННЯ</a:t>
            </a:r>
            <a:r>
              <a:rPr lang="uk-UA" sz="4400" b="1" kern="0" spc="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ПРЕДМЕТІВ</a:t>
            </a:r>
            <a:r>
              <a:rPr lang="uk-UA" sz="4400" b="1" kern="0" spc="-8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МИСТЕЦЬКОЇ</a:t>
            </a:r>
            <a:r>
              <a:rPr lang="uk-UA" sz="4400" b="1" kern="0" spc="-7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4400" b="1" kern="0" spc="-7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4400" b="1" kern="0" spc="-7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НОВОЇ</a:t>
            </a:r>
            <a:r>
              <a:rPr lang="uk-UA" sz="4400" b="1" kern="0" spc="-36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УКРАЇНСЬКОЇ</a:t>
            </a:r>
            <a:r>
              <a:rPr lang="uk-UA" sz="44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ШКОЛИ</a:t>
            </a:r>
            <a:r>
              <a:rPr lang="uk-UA" sz="4400" b="1" kern="0" spc="-2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spc="-2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 7-11 КЛАСАХ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4400" b="1" kern="0" spc="-3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ЗАКЛАДАХ</a:t>
            </a:r>
            <a:r>
              <a:rPr lang="uk-UA" sz="4400" b="1" kern="0" spc="-25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                                У 2023-2024 </a:t>
            </a:r>
            <a:r>
              <a:rPr lang="uk-UA" sz="4400" b="1" kern="0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br>
              <a:rPr lang="ru-UA" sz="4400" b="1" kern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ru-UA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45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21A8AF8C-6C08-33F8-2323-3D758DF22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B06EE3-64E7-18EE-922B-27481A58E4C2}"/>
              </a:ext>
            </a:extLst>
          </p:cNvPr>
          <p:cNvSpPr txBox="1"/>
          <p:nvPr/>
        </p:nvSpPr>
        <p:spPr>
          <a:xfrm>
            <a:off x="1476375" y="571838"/>
            <a:ext cx="999172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69850"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Організація</a:t>
            </a:r>
            <a:r>
              <a:rPr lang="uk-UA" sz="2200" spc="4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2200" spc="4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200" spc="47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45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дисциплін</a:t>
            </a:r>
            <a:r>
              <a:rPr lang="uk-UA" sz="2200" spc="4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2200" spc="4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«Мистецтво» у закладах загальної середньої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освітиу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2023/2024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н.р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здійснюватиметься</a:t>
            </a:r>
            <a:r>
              <a:rPr lang="uk-UA" sz="2200" spc="2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200" spc="2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2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законів</a:t>
            </a:r>
            <a:r>
              <a:rPr lang="uk-UA" sz="2200" spc="2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освіту»,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«Про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повну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загальну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середню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освіту»</a:t>
            </a:r>
            <a:r>
              <a:rPr lang="uk-UA" sz="2200" spc="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2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програмами: «Мистецтво.7-9класи»(2017,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оновлена):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https://mon.gov.ua/ua/osvita/zagalna-serednya-osvita/navchalni-</a:t>
            </a:r>
            <a:r>
              <a:rPr lang="uk-UA" sz="2200" spc="5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programi</a:t>
            </a:r>
            <a:r>
              <a:rPr lang="uk-UA" sz="220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/navchalni-programi-5-9-klas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;</a:t>
            </a:r>
            <a:r>
              <a:rPr lang="uk-UA" sz="2200" spc="5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</a:p>
          <a:p>
            <a:pPr marL="68580" marR="69850"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«Мистецтво. Рівень стандарту.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10-11класи», «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Мистецтво.Профільний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рівень.10-11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класи»: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5"/>
              </a:rPr>
              <a:t>https://mon.gov.ua/ua/osvita/zagalna-serednya-osvita/navchalni-</a:t>
            </a:r>
            <a:r>
              <a:rPr lang="uk-UA" sz="2200" spc="5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5"/>
              </a:rPr>
              <a:t>programi</a:t>
            </a:r>
            <a:r>
              <a:rPr lang="uk-UA" sz="220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5"/>
              </a:rPr>
              <a:t>/navchalni-programi-dlya-10-11-klasiv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</a:p>
          <a:p>
            <a:pPr marL="68580" marR="69850">
              <a:spcAft>
                <a:spcPts val="0"/>
              </a:spcAft>
            </a:pPr>
            <a:endParaRPr lang="uk-UA" sz="2200" spc="5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2ED33D-3A8D-1310-8289-5EA3A33E8297}"/>
              </a:ext>
            </a:extLst>
          </p:cNvPr>
          <p:cNvSpPr txBox="1"/>
          <p:nvPr/>
        </p:nvSpPr>
        <p:spPr>
          <a:xfrm>
            <a:off x="2552700" y="4726822"/>
            <a:ext cx="96393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Програми розміщені</a:t>
            </a:r>
            <a:r>
              <a:rPr lang="uk-UA" sz="2200" i="1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200" i="1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офіційному</a:t>
            </a:r>
            <a:r>
              <a:rPr lang="uk-UA" sz="2200" i="1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вебсайті</a:t>
            </a:r>
            <a:r>
              <a:rPr lang="uk-UA" sz="2200" i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МОН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2919574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013A1A-1B4A-D14E-8FED-08BB520AE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50" t="9584" r="20000" b="22500"/>
          <a:stretch/>
        </p:blipFill>
        <p:spPr>
          <a:xfrm>
            <a:off x="219075" y="95250"/>
            <a:ext cx="11753850" cy="73311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3E9715-DA2D-D89F-DDAC-6CAE497EE478}"/>
              </a:ext>
            </a:extLst>
          </p:cNvPr>
          <p:cNvSpPr txBox="1"/>
          <p:nvPr/>
        </p:nvSpPr>
        <p:spPr>
          <a:xfrm>
            <a:off x="3019425" y="1910060"/>
            <a:ext cx="84105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https://imzo.gov.ua/pidruchniki/elektronni-versiyi-pidruchnikiv/elektronni-versiyi-pidruchnikiv-dlya-uchniv-7-h-klasiv-2/mistetstvo-7-klas/</a:t>
            </a:r>
            <a:r>
              <a:rPr lang="uk-UA" dirty="0"/>
              <a:t> 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8377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18684294-5D26-CD8D-FF20-E5E3EB783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7206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82EFC8-31E2-B4CE-F90E-982431D9C8FB}"/>
              </a:ext>
            </a:extLst>
          </p:cNvPr>
          <p:cNvSpPr txBox="1"/>
          <p:nvPr/>
        </p:nvSpPr>
        <p:spPr>
          <a:xfrm>
            <a:off x="2733675" y="37730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Підручники </a:t>
            </a:r>
            <a:endParaRPr lang="ru-UA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882E1-F406-D6FD-229E-4112F5EA367D}"/>
              </a:ext>
            </a:extLst>
          </p:cNvPr>
          <p:cNvSpPr txBox="1"/>
          <p:nvPr/>
        </p:nvSpPr>
        <p:spPr>
          <a:xfrm>
            <a:off x="1142260" y="966774"/>
            <a:ext cx="115538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3"/>
              </a:rPr>
              <a:t>https://shkola.in.ua/2288-mystetstvo-7-klas-masol-2020.html</a:t>
            </a:r>
            <a:r>
              <a:rPr lang="uk-UA" sz="2200" dirty="0">
                <a:latin typeface="Bookman Old Style" panose="02050604050505020204" pitchFamily="18" charset="0"/>
              </a:rPr>
              <a:t> - 7 клас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7F9E82-AA0E-7FBB-EAD6-9613C6D26CA7}"/>
              </a:ext>
            </a:extLst>
          </p:cNvPr>
          <p:cNvSpPr txBox="1"/>
          <p:nvPr/>
        </p:nvSpPr>
        <p:spPr>
          <a:xfrm>
            <a:off x="1096114" y="2819937"/>
            <a:ext cx="104108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4"/>
              </a:rPr>
              <a:t>https://pidruchnyk.com.ua/1340-mistectvo-masol-10-11-klas.html</a:t>
            </a:r>
            <a:r>
              <a:rPr lang="uk-UA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BFEC0C-CD75-AD14-177B-031CC857D3EE}"/>
              </a:ext>
            </a:extLst>
          </p:cNvPr>
          <p:cNvSpPr txBox="1"/>
          <p:nvPr/>
        </p:nvSpPr>
        <p:spPr>
          <a:xfrm>
            <a:off x="1096114" y="1512849"/>
            <a:ext cx="119348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5"/>
              </a:rPr>
              <a:t>https://imzo.gov.ua/elektronni-versiyi-pidruchnikiv-dlya-uchniv-8-h-klasiv/mistetstvo-8-klas/</a:t>
            </a:r>
            <a:r>
              <a:rPr lang="uk-UA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52EC3E-DA15-7E78-63D6-734F84D04401}"/>
              </a:ext>
            </a:extLst>
          </p:cNvPr>
          <p:cNvSpPr txBox="1"/>
          <p:nvPr/>
        </p:nvSpPr>
        <p:spPr>
          <a:xfrm>
            <a:off x="1096114" y="2281328"/>
            <a:ext cx="110013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6"/>
              </a:rPr>
              <a:t>https://pidruchnyk.com.ua/9klas/mystectvo9/</a:t>
            </a:r>
            <a:r>
              <a:rPr lang="uk-UA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232D62-6B2E-92A7-4A46-37A3A0212BA4}"/>
              </a:ext>
            </a:extLst>
          </p:cNvPr>
          <p:cNvSpPr txBox="1"/>
          <p:nvPr/>
        </p:nvSpPr>
        <p:spPr>
          <a:xfrm>
            <a:off x="1096114" y="3358546"/>
            <a:ext cx="110086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7"/>
              </a:rPr>
              <a:t>https://www.schools-for-democracy.org/onlain-resursy/toolbox</a:t>
            </a:r>
            <a:r>
              <a:rPr lang="uk-UA" sz="2200" dirty="0">
                <a:latin typeface="Bookman Old Style" panose="02050604050505020204" pitchFamily="18" charset="0"/>
              </a:rPr>
              <a:t>   </a:t>
            </a:r>
          </a:p>
          <a:p>
            <a:r>
              <a:rPr lang="uk-UA" sz="2200" dirty="0">
                <a:latin typeface="Bookman Old Style" panose="02050604050505020204" pitchFamily="18" charset="0"/>
              </a:rPr>
              <a:t>                                                                                       -</a:t>
            </a:r>
            <a:r>
              <a:rPr lang="uk-UA" sz="2200" dirty="0" err="1">
                <a:latin typeface="Bookman Old Style" panose="02050604050505020204" pitchFamily="18" charset="0"/>
              </a:rPr>
              <a:t>тулбокс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BD202E-065F-D816-461A-F38C715E9C16}"/>
              </a:ext>
            </a:extLst>
          </p:cNvPr>
          <p:cNvSpPr txBox="1"/>
          <p:nvPr/>
        </p:nvSpPr>
        <p:spPr>
          <a:xfrm>
            <a:off x="2507137" y="4538587"/>
            <a:ext cx="924671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Тулбокс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-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збірка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вправ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матеріалів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формування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оцінки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громадянських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компетентностей.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Всі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вправи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викладені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Тулбоксі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розроблені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або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модифіковані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вчителями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-практиками, контактна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інформація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міститься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у кожному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доданому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effectLst/>
                <a:latin typeface="Bookman Old Style" panose="02050604050505020204" pitchFamily="18" charset="0"/>
              </a:rPr>
              <a:t>матеріалі</a:t>
            </a:r>
            <a:r>
              <a:rPr lang="ru-RU" sz="2200" b="0" i="0" dirty="0">
                <a:effectLst/>
                <a:latin typeface="Bookman Old Style" panose="02050604050505020204" pitchFamily="18" charset="0"/>
              </a:rPr>
              <a:t>.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25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6C6126A9-6EFC-8EB6-9654-856721735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E10E4E-C399-7477-E98F-931B39E014F0}"/>
              </a:ext>
            </a:extLst>
          </p:cNvPr>
          <p:cNvSpPr txBox="1"/>
          <p:nvPr/>
        </p:nvSpPr>
        <p:spPr>
          <a:xfrm>
            <a:off x="1628775" y="685800"/>
            <a:ext cx="10210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8920" indent="457200" algn="just"/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собливістю навчальних програм для основної та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старшої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школи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є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варіативність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художнього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наповнення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змісту: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учитель</a:t>
            </a:r>
            <a:r>
              <a:rPr lang="uk-UA" sz="2200" spc="-3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самостійно може обирати різноманітні твори мистецтва для реалізації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програми,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розкриття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теми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уроку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набуття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учнями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ключових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предметних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компетентностей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визначених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програмою.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 marR="244475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 допомогу вчителю, як орієнтир для конструювання уроків 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частині добору мистецького матеріалу, методичного інструментарію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тощо,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бути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розроблені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різними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авторськими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колективами для різних моделей викладання мистецьких дисциплін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(«Музичне мистецтво», «Образотворче мистецтво», «Мистецтво»).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62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647D0A20-D68C-3E63-399C-99D8B8BD7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C338B3-D240-6B06-33F2-4A712356341E}"/>
              </a:ext>
            </a:extLst>
          </p:cNvPr>
          <p:cNvSpPr txBox="1"/>
          <p:nvPr/>
        </p:nvSpPr>
        <p:spPr>
          <a:xfrm>
            <a:off x="1152523" y="157162"/>
            <a:ext cx="1068705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 У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</a:t>
            </a:r>
            <a:r>
              <a:rPr lang="uk-UA" sz="2200" spc="6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класі,</a:t>
            </a:r>
            <a:r>
              <a:rPr lang="uk-UA" sz="2200" spc="65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зміст</a:t>
            </a:r>
            <a:r>
              <a:rPr lang="uk-UA" sz="2200" spc="6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2200" spc="66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відповідності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навчальної</a:t>
            </a:r>
            <a:r>
              <a:rPr lang="uk-UA" sz="2200" spc="5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програми)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реалізовуватися як через інтегрований курс «Мистецтво», так і через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окремі</a:t>
            </a:r>
            <a:r>
              <a:rPr lang="uk-UA" sz="2200" spc="30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предмети</a:t>
            </a:r>
            <a:r>
              <a:rPr lang="uk-UA" sz="2200" spc="29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29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видами</a:t>
            </a:r>
            <a:r>
              <a:rPr lang="uk-UA" sz="2200" spc="30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мистецтва:</a:t>
            </a:r>
            <a:r>
              <a:rPr lang="uk-UA" sz="2200" spc="30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«Образотворче</a:t>
            </a:r>
            <a:r>
              <a:rPr lang="uk-UA" sz="2200" spc="3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мистецтво»</a:t>
            </a:r>
            <a:r>
              <a:rPr lang="uk-UA" sz="2200" spc="3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«Музичне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мистецтво».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Вибір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урахуванням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фахової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підготовки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кадрового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складу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працівників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погоджується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педагогічною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радою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закладу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освіти.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 marR="246380" indent="457200" algn="just"/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 8-9 класах та в старшій школі (10-11 класи) зміст освітньої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200" spc="2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«Мистецтво»</a:t>
            </a:r>
            <a:r>
              <a:rPr lang="uk-UA" sz="2200" spc="2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реалізується</a:t>
            </a:r>
            <a:r>
              <a:rPr lang="uk-UA" sz="2200" spc="2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2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інтегрований</a:t>
            </a:r>
            <a:r>
              <a:rPr lang="uk-UA" sz="2200" spc="2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курс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«Мистецтво».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1A76E-9A37-8050-2F14-3BA6F306329B}"/>
              </a:ext>
            </a:extLst>
          </p:cNvPr>
          <p:cNvSpPr txBox="1"/>
          <p:nvPr/>
        </p:nvSpPr>
        <p:spPr>
          <a:xfrm>
            <a:off x="2114550" y="4886665"/>
            <a:ext cx="9610723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4770" algn="l">
              <a:spcAft>
                <a:spcPts val="0"/>
              </a:spcAft>
              <a:tabLst>
                <a:tab pos="1879600" algn="l"/>
                <a:tab pos="3427413" algn="l"/>
                <a:tab pos="4406900" algn="l"/>
                <a:tab pos="554672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мистецький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контент,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рекомендований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уроках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 marR="250190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Конкретні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твори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представлено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підручниках,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реалізують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завдання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пропонують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шляхи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очікуваних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2200" spc="-4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2200" spc="-5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певний</a:t>
            </a:r>
            <a:r>
              <a:rPr lang="uk-UA" sz="2200" spc="-5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мистецький</a:t>
            </a:r>
            <a:r>
              <a:rPr lang="uk-UA" sz="2200" spc="-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матеріал.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B97926-1528-F62A-B841-1E1051DC2165}"/>
              </a:ext>
            </a:extLst>
          </p:cNvPr>
          <p:cNvSpPr txBox="1"/>
          <p:nvPr/>
        </p:nvSpPr>
        <p:spPr>
          <a:xfrm>
            <a:off x="1057276" y="3129235"/>
            <a:ext cx="1105852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4770" indent="703263">
              <a:tabLst>
                <a:tab pos="1879600" algn="l"/>
                <a:tab pos="3427413" algn="l"/>
                <a:tab pos="4406900" algn="l"/>
                <a:tab pos="5546725" algn="l"/>
              </a:tabLst>
            </a:pPr>
            <a:r>
              <a:rPr lang="uk-UA" sz="2200" spc="11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1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чинних</a:t>
            </a:r>
            <a:r>
              <a:rPr lang="uk-UA" sz="2200" spc="1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програмах</a:t>
            </a:r>
            <a:r>
              <a:rPr lang="uk-UA" sz="2200" spc="9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9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мистецтва</a:t>
            </a:r>
            <a:r>
              <a:rPr lang="uk-UA" sz="2200" spc="1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–</a:t>
            </a:r>
            <a:r>
              <a:rPr lang="uk-UA" sz="2200" spc="1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Типових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2200" spc="1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програмах</a:t>
            </a:r>
            <a:r>
              <a:rPr lang="uk-UA" sz="2200" spc="1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10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5-9</a:t>
            </a:r>
            <a:r>
              <a:rPr lang="uk-UA" sz="2200" spc="1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класів</a:t>
            </a:r>
            <a:r>
              <a:rPr lang="uk-UA" sz="2200" spc="1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https://mon.gov.ua/ua/osvita/zagalna-</a:t>
            </a:r>
            <a:r>
              <a:rPr lang="uk-UA" sz="2200" spc="-36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serednya-osvita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navchalni-programi</a:t>
            </a:r>
            <a:r>
              <a:rPr lang="uk-UA" sz="2200" u="sng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/navchalni-programi-5-9-klas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навчальних програмах для10-11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класів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uk-UA" sz="2200" u="sng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https://mon.gov.ua/ua/osvita/zagalna-serednya-osvita/navchalni-programi/navchalni-programi-dlya-10-11-klasiv</a:t>
            </a:r>
            <a:r>
              <a:rPr lang="uk-UA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)-</a:t>
            </a:r>
            <a:r>
              <a:rPr lang="uk-UA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не зазначається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2198412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A5B1FB79-B859-395D-7D32-60ACE102F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1F9523-0A20-A13E-E024-DA4D457FFF63}"/>
              </a:ext>
            </a:extLst>
          </p:cNvPr>
          <p:cNvSpPr txBox="1"/>
          <p:nvPr/>
        </p:nvSpPr>
        <p:spPr>
          <a:xfrm>
            <a:off x="942975" y="709201"/>
            <a:ext cx="1094017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8285" indent="457200" algn="just"/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 тимчасово переміщених учнів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які навчались за освітніми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програмами, які відмінні від тієї, яку реалізують у закладі освіти, 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тому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числі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працювали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іншими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підручниками,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учитель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адаптує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навчальний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матеріал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урахуванням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того,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що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вже</a:t>
            </a:r>
            <a:r>
              <a:rPr lang="uk-UA" sz="2200" spc="-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опановано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учнем.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 marR="247650" indent="457200" algn="just"/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індивідуалізації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рекомендуємо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учителю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зручний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нього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методично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доцільний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спосіб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(під</a:t>
            </a:r>
            <a:r>
              <a:rPr lang="uk-UA" sz="2200" spc="3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час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спостережень за роботою учня на перших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уроках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/заняттях, під час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співбесіди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позаурочний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час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тощо)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готовність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подальшого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опанування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освітньої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9500E4-E407-8F98-7BAC-F5733CB2FAFE}"/>
              </a:ext>
            </a:extLst>
          </p:cNvPr>
          <p:cNvSpPr txBox="1"/>
          <p:nvPr/>
        </p:nvSpPr>
        <p:spPr>
          <a:xfrm>
            <a:off x="2400300" y="4363695"/>
            <a:ext cx="970597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247015" indent="457200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 вирішення проблеми забезпечення тимчасово переміщених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підручниками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(за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умови,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якщо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паперових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вистачає)</a:t>
            </a:r>
            <a:r>
              <a:rPr lang="uk-UA" sz="2200" spc="-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рекомендуємо</a:t>
            </a:r>
            <a:r>
              <a:rPr lang="uk-UA" sz="2200" spc="-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користуватися</a:t>
            </a:r>
            <a:r>
              <a:rPr lang="uk-UA" sz="2200" spc="-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електронними</a:t>
            </a:r>
            <a:r>
              <a:rPr lang="uk-UA" sz="2200" spc="-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версіями</a:t>
            </a:r>
            <a:r>
              <a:rPr lang="uk-UA" sz="2200" spc="-8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чинних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підручників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7-9,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10-11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класів.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44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D6E0628A-7B7A-475C-D01A-1E7EE6043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3385" y="22414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54F89B1-1CCD-663A-20E7-7E759670BBD6}"/>
              </a:ext>
            </a:extLst>
          </p:cNvPr>
          <p:cNvSpPr txBox="1"/>
          <p:nvPr/>
        </p:nvSpPr>
        <p:spPr>
          <a:xfrm>
            <a:off x="2276272" y="3703048"/>
            <a:ext cx="9717931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 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Концепції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державної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політики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сфері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реформування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загальної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формату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школи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період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2029 року (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https://mon.gov.ua/storage/app/media/zagalna%20serednya/nova-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ukrainska-shkola-compressed.pdf</a:t>
            </a:r>
            <a:r>
              <a:rPr lang="uk-UA" sz="2200" u="sng" dirty="0">
                <a:solidFill>
                  <a:srgbClr val="0462C1"/>
                </a:solidFill>
                <a:effectLst/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r>
              <a:rPr lang="uk-UA" sz="2200" u="sng" dirty="0"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почнуть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працювати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6-х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класів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усіх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загальної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698E3-AB7A-586F-F42F-31C069A77E1C}"/>
              </a:ext>
            </a:extLst>
          </p:cNvPr>
          <p:cNvSpPr txBox="1"/>
          <p:nvPr/>
        </p:nvSpPr>
        <p:spPr>
          <a:xfrm>
            <a:off x="1118682" y="374416"/>
            <a:ext cx="1135886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TimesNewRomanPSMT"/>
              </a:rPr>
              <a:t>  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2023/2024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н.р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продовжується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впровадження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Державного стандарту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базової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затвердженого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Постановою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Кабінету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Міністрів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30.09.2020 №898(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https://mon.gov.ua/ua/osvita/zagalna-serednya-osvita/nova-ukrayinska-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shkola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derzhavnij-standart-bazovoyi-serednoyi-osviti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окреслено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мету,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вимоги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результатів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здобувачів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кожному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циклі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межах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зокрема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новими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предметів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курсів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Типовою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освітньою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(наказ МОН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19.02.2021 № 235),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цей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стандарт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52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E534BA1A-1BEB-705D-AE76-F1427C061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-124647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B12178-4203-70DC-C118-07651E7D7065}"/>
              </a:ext>
            </a:extLst>
          </p:cNvPr>
          <p:cNvSpPr txBox="1"/>
          <p:nvPr/>
        </p:nvSpPr>
        <p:spPr>
          <a:xfrm>
            <a:off x="1123949" y="0"/>
            <a:ext cx="10873497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Дистанційне навчання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учитель може здійснювати в синхронному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асинхронному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режимах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використанням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електронних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освітніх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платформ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Google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Workspace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Google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Classroom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Нові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Знання,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HUMAN.UA) і комунікаційних онлайн сервісів та інструментів (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Zoom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Skype,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Team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базові сервіси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Google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Gmail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Календар,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Meet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Jamboard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Chat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Hangouts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YouTube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та інші).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62F1F8-2BA2-47FE-6CFA-FF657EAE15B2}"/>
              </a:ext>
            </a:extLst>
          </p:cNvPr>
          <p:cNvSpPr txBox="1"/>
          <p:nvPr/>
        </p:nvSpPr>
        <p:spPr>
          <a:xfrm>
            <a:off x="1929521" y="3894101"/>
            <a:ext cx="10067925" cy="210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9215" indent="456565" algn="just">
              <a:spcAft>
                <a:spcPts val="0"/>
              </a:spcAft>
            </a:pPr>
            <a:r>
              <a:rPr lang="uk-UA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 допомогу вчителю мистецтва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знадобляться конспекти уроків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мистецтва до підручників, електронна база даних ІМЗО, навчальні 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методичні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матеріали,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посібники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електронної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платформи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«Нової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української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школи»,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майстер-класи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платформи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Всеосвіта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»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тощо.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 algn="l">
              <a:spcBef>
                <a:spcPts val="55"/>
              </a:spcBef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4AC752-99E2-AE81-919C-840EF8FD917A}"/>
              </a:ext>
            </a:extLst>
          </p:cNvPr>
          <p:cNvSpPr txBox="1"/>
          <p:nvPr/>
        </p:nvSpPr>
        <p:spPr>
          <a:xfrm>
            <a:off x="942976" y="2154436"/>
            <a:ext cx="107823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285" marR="6540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учнів,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які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певних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обставин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долучитися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навчання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керівництвом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педагогів,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підготовлено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Всеукраїнський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єдиний розклад (</a:t>
            </a:r>
            <a:r>
              <a:rPr lang="uk-UA" sz="2200" dirty="0"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https://mon.gov.ua/ua/vseukrayinskij-rozklad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), у якому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систематизовано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загально-розвивальні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матеріали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самостійного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опрацювання.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745209-453C-8AEC-95C4-3C04940CD665}"/>
              </a:ext>
            </a:extLst>
          </p:cNvPr>
          <p:cNvSpPr txBox="1"/>
          <p:nvPr/>
        </p:nvSpPr>
        <p:spPr>
          <a:xfrm>
            <a:off x="2124075" y="5632311"/>
            <a:ext cx="100679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Bookman Old Style" panose="02050604050505020204" pitchFamily="18" charset="0"/>
                <a:hlinkClick r:id="rId4"/>
              </a:rPr>
              <a:t>https://naurok.com.ua/kalendarno-tematichne-planuvannya-urokiv-mistectva-u-6-klasi-za-pidruchnikom-l-m-masol-212213.html</a:t>
            </a:r>
            <a:r>
              <a:rPr lang="uk-UA" sz="2200" dirty="0">
                <a:latin typeface="Bookman Old Style" panose="02050604050505020204" pitchFamily="18" charset="0"/>
              </a:rPr>
              <a:t> - календарно- тематичне планування 6 клас НУШ Масол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45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A8AD95A7-DD8A-C24B-71C6-74B4E9A5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62324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793999-C91E-0817-D536-77F85964B202}"/>
              </a:ext>
            </a:extLst>
          </p:cNvPr>
          <p:cNvSpPr txBox="1"/>
          <p:nvPr/>
        </p:nvSpPr>
        <p:spPr>
          <a:xfrm>
            <a:off x="1142640" y="2598002"/>
            <a:ext cx="10627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  <a:hlinkClick r:id="rId3"/>
              </a:rPr>
              <a:t>https://www.schoollife.org.ua/kalendarno-tematychne-planuvannya-urokiv-mystetstva-6-klas-nush-nova-ukrayinska-shkola/</a:t>
            </a:r>
            <a:r>
              <a:rPr lang="uk-UA" sz="2400" dirty="0">
                <a:latin typeface="Bookman Old Style" panose="02050604050505020204" pitchFamily="18" charset="0"/>
                <a:hlinkClick r:id="rId3"/>
              </a:rPr>
              <a:t>-</a:t>
            </a:r>
            <a:r>
              <a:rPr lang="uk-UA" sz="2400" dirty="0">
                <a:latin typeface="Bookman Old Style" panose="02050604050505020204" pitchFamily="18" charset="0"/>
              </a:rPr>
              <a:t> 6 клас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0148EB-0B8F-AD25-6F3C-9224C5FF1DD7}"/>
              </a:ext>
            </a:extLst>
          </p:cNvPr>
          <p:cNvSpPr txBox="1"/>
          <p:nvPr/>
        </p:nvSpPr>
        <p:spPr>
          <a:xfrm>
            <a:off x="2467155" y="429082"/>
            <a:ext cx="7785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Календарно- тематичне планування</a:t>
            </a:r>
            <a:endParaRPr lang="ru-U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EB4ED5-A520-73CD-ABE7-5F1DC2363170}"/>
              </a:ext>
            </a:extLst>
          </p:cNvPr>
          <p:cNvSpPr txBox="1"/>
          <p:nvPr/>
        </p:nvSpPr>
        <p:spPr>
          <a:xfrm>
            <a:off x="1191163" y="1211825"/>
            <a:ext cx="107449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  <a:hlinkClick r:id="rId4"/>
              </a:rPr>
              <a:t>https://naurok.com.ua/kalendarno-tematichne-planuvannya-z-integrovanogo-kursu-mistectvo-5-klas-nush-za-pidruchnikom-avt-gaydamaka-o-v-lemesheva-n-a-297012.html</a:t>
            </a:r>
            <a:r>
              <a:rPr lang="uk-UA" sz="2400" dirty="0">
                <a:latin typeface="Bookman Old Style" panose="02050604050505020204" pitchFamily="18" charset="0"/>
              </a:rPr>
              <a:t>  - 5 клас 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E3D64-8CB6-F453-C0C8-3F29ED67ADF8}"/>
              </a:ext>
            </a:extLst>
          </p:cNvPr>
          <p:cNvSpPr txBox="1"/>
          <p:nvPr/>
        </p:nvSpPr>
        <p:spPr>
          <a:xfrm>
            <a:off x="1142640" y="3701761"/>
            <a:ext cx="104649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  <a:hlinkClick r:id="rId5"/>
              </a:rPr>
              <a:t>https://naurok.com.ua/biblioteka/mistectvo/klas-7/typ-5</a:t>
            </a:r>
            <a:r>
              <a:rPr lang="uk-UA" sz="2400" dirty="0">
                <a:latin typeface="Bookman Old Style" panose="02050604050505020204" pitchFamily="18" charset="0"/>
              </a:rPr>
              <a:t> - 7 клас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FECC3F-017D-8630-1F5B-5FE93D2F745A}"/>
              </a:ext>
            </a:extLst>
          </p:cNvPr>
          <p:cNvSpPr txBox="1"/>
          <p:nvPr/>
        </p:nvSpPr>
        <p:spPr>
          <a:xfrm>
            <a:off x="1191163" y="4445847"/>
            <a:ext cx="10627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man Old Style" panose="02050604050505020204" pitchFamily="18" charset="0"/>
                <a:hlinkClick r:id="rId6"/>
              </a:rPr>
              <a:t>https://naurok.com.ua/biblioteka/mistectvo/klas-8/typ-5</a:t>
            </a:r>
            <a:r>
              <a:rPr lang="uk-UA" sz="2400" dirty="0">
                <a:latin typeface="Bookman Old Style" panose="02050604050505020204" pitchFamily="18" charset="0"/>
                <a:hlinkClick r:id="rId6"/>
              </a:rPr>
              <a:t> -8</a:t>
            </a:r>
            <a:r>
              <a:rPr lang="uk-UA" sz="2400" dirty="0">
                <a:latin typeface="Bookman Old Style" panose="02050604050505020204" pitchFamily="18" charset="0"/>
              </a:rPr>
              <a:t> клас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88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7B0E7C29-6C47-7D5A-4AE9-69114F0AD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25640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id="{D831B299-4734-B102-F555-78FDEFB69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093" y="1813466"/>
            <a:ext cx="45719" cy="9525"/>
          </a:xfrm>
          <a:prstGeom prst="rect">
            <a:avLst/>
          </a:pr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UA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F1386A6-337A-D2A0-3917-19F3251CC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49" y="675947"/>
            <a:ext cx="1089659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1546225" algn="l"/>
                <a:tab pos="2713038" algn="l"/>
                <a:tab pos="3435350" algn="l"/>
                <a:tab pos="3814763" algn="l"/>
                <a:tab pos="4538663" algn="l"/>
                <a:tab pos="5607050" algn="l"/>
              </a:tabLst>
            </a:pPr>
            <a:r>
              <a:rPr kumimoji="0" lang="uk-UA" altLang="ru-UA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altLang="ru-UA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Інститут модернізації освіти України. Інформаційний сайт. «Мистецтво» профільний рівень та рівень стандарту. URL: </a:t>
            </a:r>
            <a:r>
              <a:rPr lang="uk-UA" altLang="ru-UA" sz="2200" dirty="0">
                <a:solidFill>
                  <a:srgbClr val="0462C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hlinkClick r:id="rId3"/>
              </a:rPr>
              <a:t>https://mon.gov.ua/ua/osvita/zagalna-serednya-osvita/navchalni</a:t>
            </a:r>
            <a:r>
              <a:rPr lang="uk-UA" altLang="ru-UA" sz="2200" dirty="0">
                <a:solidFill>
                  <a:srgbClr val="0462C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kumimoji="0" lang="uk-UA" altLang="ru-UA" sz="2200" b="0" i="0" u="none" strike="noStrike" cap="none" normalizeH="0" baseline="0" dirty="0" err="1">
                <a:ln>
                  <a:noFill/>
                </a:ln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programi</a:t>
            </a:r>
            <a:r>
              <a:rPr kumimoji="0" lang="uk-UA" altLang="ru-UA" sz="2200" b="0" i="0" u="none" strike="noStrike" cap="none" normalizeH="0" baseline="0" dirty="0">
                <a:ln>
                  <a:noFill/>
                </a:ln>
                <a:solidFill>
                  <a:srgbClr val="0462C1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hlinkClick r:id="rId4"/>
              </a:rPr>
              <a:t>/navchalni-programi-dlya-10-11-klasiv</a:t>
            </a:r>
            <a:r>
              <a:rPr kumimoji="0" lang="uk-UA" altLang="ru-UA" sz="2200" b="0" i="0" u="none" strike="noStrike" cap="none" normalizeH="0" baseline="0" dirty="0">
                <a:ln>
                  <a:noFill/>
                </a:ln>
                <a:solidFill>
                  <a:srgbClr val="006FC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kumimoji="0" lang="uk-UA" altLang="ru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C7DED22-C453-D9E7-EF4B-A678C1A3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2729925"/>
            <a:ext cx="45719" cy="9525"/>
          </a:xfrm>
          <a:prstGeom prst="rect">
            <a:avLst/>
          </a:pr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UA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B9D976F-D183-8DE4-FBD8-9DEA6EA53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655" y="4564107"/>
            <a:ext cx="45719" cy="9525"/>
          </a:xfrm>
          <a:prstGeom prst="rect">
            <a:avLst/>
          </a:prstGeom>
          <a:solidFill>
            <a:srgbClr val="006F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U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90B3DE-B07A-F002-584E-340EFFCEA0BE}"/>
              </a:ext>
            </a:extLst>
          </p:cNvPr>
          <p:cNvSpPr txBox="1"/>
          <p:nvPr/>
        </p:nvSpPr>
        <p:spPr>
          <a:xfrm>
            <a:off x="991849" y="2867142"/>
            <a:ext cx="10850880" cy="1667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2390" lvl="0" indent="-342900" algn="just">
              <a:lnSpc>
                <a:spcPct val="96000"/>
              </a:lnSpc>
              <a:spcBef>
                <a:spcPts val="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2202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 Л.М., Гайдамака О.Б., Кузьменко Г.В.,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Лемешко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Н.А.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 клас.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Світанок,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2020,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260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73025" lvl="0" indent="-342900" algn="just">
              <a:lnSpc>
                <a:spcPct val="97000"/>
              </a:lnSpc>
              <a:spcBef>
                <a:spcPts val="1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7726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Аристова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Музичне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мистецтво.7</a:t>
            </a:r>
            <a:r>
              <a:rPr lang="uk-UA" sz="2200" spc="37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Харків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</a:t>
            </a:r>
            <a:r>
              <a:rPr lang="uk-UA" sz="20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Сиция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2016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. 268 с.</a:t>
            </a:r>
            <a:endParaRPr lang="uk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R="73025" lvl="0" algn="just">
              <a:lnSpc>
                <a:spcPct val="97000"/>
              </a:lnSpc>
              <a:spcBef>
                <a:spcPts val="15"/>
              </a:spcBef>
              <a:spcAft>
                <a:spcPts val="0"/>
              </a:spcAft>
              <a:buSzPts val="1500"/>
              <a:tabLst>
                <a:tab pos="977265" algn="l"/>
              </a:tabLst>
            </a:pPr>
            <a:r>
              <a:rPr lang="uk-UA" sz="2000" spc="-1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endParaRPr lang="ru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7E46ED-8FAD-1088-789F-7E8BFBBC7304}"/>
              </a:ext>
            </a:extLst>
          </p:cNvPr>
          <p:cNvSpPr txBox="1"/>
          <p:nvPr/>
        </p:nvSpPr>
        <p:spPr>
          <a:xfrm>
            <a:off x="2326938" y="4786275"/>
            <a:ext cx="9865062" cy="1717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1120" indent="-342900">
              <a:lnSpc>
                <a:spcPct val="96000"/>
              </a:lnSpc>
              <a:spcBef>
                <a:spcPts val="15"/>
              </a:spcBef>
              <a:buSzPts val="1500"/>
              <a:buFont typeface="Wingdings" panose="05000000000000000000" pitchFamily="2" charset="2"/>
              <a:buChar char="v"/>
              <a:tabLst>
                <a:tab pos="94678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Рубля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Т.Є.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Образотворче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Ірпінь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Перун,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2014.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200 с.</a:t>
            </a:r>
          </a:p>
          <a:p>
            <a:pPr marL="342900" marR="71120" indent="-342900">
              <a:lnSpc>
                <a:spcPct val="96000"/>
              </a:lnSpc>
              <a:spcBef>
                <a:spcPts val="15"/>
              </a:spcBef>
              <a:buSzPts val="1500"/>
              <a:buFont typeface="Wingdings" panose="05000000000000000000" pitchFamily="2" charset="2"/>
              <a:buChar char="v"/>
              <a:tabLst>
                <a:tab pos="94678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Масол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Аристова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Л.С.,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Музичне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мистецтво.7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Харків: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Сиция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</a:t>
            </a:r>
            <a:r>
              <a:rPr lang="uk-UA" sz="2200" spc="-1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2015. 200с.</a:t>
            </a:r>
          </a:p>
          <a:p>
            <a:pPr marL="342900" marR="71120" lvl="0" indent="-342900">
              <a:lnSpc>
                <a:spcPct val="96000"/>
              </a:lnSpc>
              <a:spcBef>
                <a:spcPts val="1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46785" algn="l"/>
              </a:tabLst>
            </a:pP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04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8DDEB8BB-AB1A-FB7F-17F6-FD578D549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8E486C-C121-00C9-ADB0-7E8D01BFCC20}"/>
              </a:ext>
            </a:extLst>
          </p:cNvPr>
          <p:cNvSpPr txBox="1"/>
          <p:nvPr/>
        </p:nvSpPr>
        <p:spPr>
          <a:xfrm>
            <a:off x="1019174" y="469821"/>
            <a:ext cx="1107757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9850" lvl="0" indent="-342900"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52500" algn="l"/>
              </a:tabLst>
            </a:pP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Федун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С.І.,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Чорний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О.В.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Образотворче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Тернопіль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Навчальна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книга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«Богдан»,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2015.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192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89662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8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Генеза,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2021.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216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69850" lvl="0" indent="-342900">
              <a:spcBef>
                <a:spcPts val="5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7853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Севастьянова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Л.О.,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Мерзлікіна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М.М.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7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Харків</a:t>
            </a:r>
            <a:r>
              <a:rPr lang="uk-UA" sz="22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Оберіг,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2017.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256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99250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Гайдамака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О.В.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8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Генеза,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2021.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216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99250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Назаренко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Н.В.,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Чен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Н.В.,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Галегова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Д.О.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8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71755" lvl="0" indent="-342900"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102235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Кондратова Л.Г. Мистецтво. 8 клас. Тернопіль : Навчальна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книга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«Богдан»,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2016.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288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105918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13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</a:t>
            </a:r>
            <a:r>
              <a:rPr lang="uk-UA" sz="2200" spc="5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9</a:t>
            </a:r>
            <a:r>
              <a:rPr lang="uk-UA" sz="2200" spc="5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5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5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5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Видавничий</a:t>
            </a:r>
            <a:r>
              <a:rPr lang="uk-UA" sz="2200" spc="5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дім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«Освіта»,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2017.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C8A31E-06E2-6F72-9062-ECE0218B9F7C}"/>
              </a:ext>
            </a:extLst>
          </p:cNvPr>
          <p:cNvSpPr txBox="1"/>
          <p:nvPr/>
        </p:nvSpPr>
        <p:spPr>
          <a:xfrm>
            <a:off x="2286000" y="4495800"/>
            <a:ext cx="9810749" cy="1624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ts val="1710"/>
              </a:lnSpc>
              <a:spcBef>
                <a:spcPts val="35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1280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Гайдамака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О.В.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9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Генеза,</a:t>
            </a:r>
            <a:r>
              <a:rPr lang="uk-UA" sz="2200" spc="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2017.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168</a:t>
            </a:r>
            <a:r>
              <a:rPr lang="uk-UA" sz="2200" spc="-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0190" lvl="0" indent="-342900">
              <a:lnSpc>
                <a:spcPct val="97000"/>
              </a:lnSpc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6233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10(11)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профільний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рівень.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Видавничий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дім «Освіта»,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2018.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0825" lvl="0" indent="-342900">
              <a:lnSpc>
                <a:spcPct val="97000"/>
              </a:lnSpc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49325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Гайдамака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О.В.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10(11)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стандарту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профільниий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Генеза,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2019.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42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C5F7381F-4FB8-C4A5-8E32-ADA625D1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DB82E7-E64C-AD75-832F-61C8D70C90DC}"/>
              </a:ext>
            </a:extLst>
          </p:cNvPr>
          <p:cNvSpPr txBox="1"/>
          <p:nvPr/>
        </p:nvSpPr>
        <p:spPr>
          <a:xfrm>
            <a:off x="2116576" y="3576976"/>
            <a:ext cx="9835271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50825" lvl="0" indent="-342900"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4582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 Л.М.,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Миропольська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Н.С., Гайдамака О.В. Художня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культура.10 клас рівень стандарту академічний. Київ, Ірпінь : Перун,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2019.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3058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Назаренко Н.В., Чен Н.В. Мистецтво. 10 клас. Київ, Ірпінь :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Перун,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2019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. 224 с.</a:t>
            </a:r>
            <a:r>
              <a:rPr lang="uk-UA" sz="2200" spc="-1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48920" indent="-342900">
              <a:spcBef>
                <a:spcPts val="10"/>
              </a:spcBef>
              <a:buSzPts val="1500"/>
              <a:buFont typeface="Wingdings" panose="05000000000000000000" pitchFamily="2" charset="2"/>
              <a:buChar char="v"/>
              <a:tabLst>
                <a:tab pos="928370" algn="l"/>
              </a:tabLst>
            </a:pP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Комаревська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О.А.,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Миропольська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А.Є.,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Ничкало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С.А,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Руденко І.В. Мистецтво. 10(11) рівень стандарту профільний рівень.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Харків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Ранок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; 2018.</a:t>
            </a:r>
            <a:r>
              <a:rPr lang="uk-UA" sz="2200" spc="-1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192 с.</a:t>
            </a:r>
            <a:endParaRPr lang="uk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86868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5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</a:t>
            </a:r>
            <a:r>
              <a:rPr lang="uk-UA" sz="2200" spc="4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11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Видавничий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дім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«Освіта»,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2018.</a:t>
            </a:r>
          </a:p>
          <a:p>
            <a:pPr lvl="0">
              <a:buSzPts val="1500"/>
              <a:tabLst>
                <a:tab pos="868680" algn="l"/>
              </a:tabLst>
            </a:pP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68580"/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4E003A-4FB4-DA07-B714-7511ACB945EF}"/>
              </a:ext>
            </a:extLst>
          </p:cNvPr>
          <p:cNvSpPr txBox="1"/>
          <p:nvPr/>
        </p:nvSpPr>
        <p:spPr>
          <a:xfrm>
            <a:off x="1019175" y="174624"/>
            <a:ext cx="1105852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44475" lvl="0" indent="-342900"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1280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Климова Л.В. Художня культура. 10 клас. Київ : Генеза, 2019.</a:t>
            </a:r>
            <a:r>
              <a:rPr lang="uk-UA" sz="2200" spc="-36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0825" lvl="0" indent="-342900"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4582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 Л.М.,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Миропольська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Н.С., Гайдамака О.В. Художня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культура. 10 клас рівень стандарту академічний. Київ, Ірпінь : Перун,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2019.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51460" lvl="0" indent="-342900"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83058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Назаренко Н.В., Чен Н.В. Мистецтво. 10 клас. Київ, Ірпінь :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Перун,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2019.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marR="248920" lvl="0" indent="-342900">
              <a:spcBef>
                <a:spcPts val="10"/>
              </a:spcBef>
              <a:spcAft>
                <a:spcPts val="0"/>
              </a:spcAft>
              <a:buSzPts val="1500"/>
              <a:buFont typeface="Wingdings" panose="05000000000000000000" pitchFamily="2" charset="2"/>
              <a:buChar char="v"/>
              <a:tabLst>
                <a:tab pos="928370" algn="l"/>
              </a:tabLst>
            </a:pP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Комаревська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О.А.,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Миропольська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А.Є.,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 err="1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Ничкало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С.А,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Руденко І.В. Мистецтво. 10(11) рівень стандарту профільний рівень.</a:t>
            </a:r>
            <a:r>
              <a:rPr lang="uk-UA" sz="22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Харків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 Ранок; 2018.</a:t>
            </a:r>
            <a:r>
              <a:rPr lang="uk-UA" sz="22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192 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500"/>
              <a:buFont typeface="Wingdings" panose="05000000000000000000" pitchFamily="2" charset="2"/>
              <a:buChar char="v"/>
              <a:tabLst>
                <a:tab pos="868680" algn="l"/>
              </a:tabLst>
            </a:pP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Масол</a:t>
            </a:r>
            <a:r>
              <a:rPr lang="uk-UA" sz="2200" spc="5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Л.М.</a:t>
            </a:r>
            <a:r>
              <a:rPr lang="uk-UA" sz="2200" spc="43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Мистецтво.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11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клас.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Київ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sz="2200" spc="44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Видавничий</a:t>
            </a:r>
            <a:r>
              <a:rPr lang="uk-UA" sz="2200" spc="4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дім</a:t>
            </a:r>
            <a:r>
              <a:rPr lang="uk-UA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«Освіта»,</a:t>
            </a:r>
            <a:r>
              <a:rPr lang="uk-UA" sz="22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2018.</a:t>
            </a:r>
            <a:r>
              <a:rPr lang="uk-UA" sz="22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224</a:t>
            </a:r>
            <a:r>
              <a:rPr lang="uk-UA" sz="22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с.</a:t>
            </a:r>
            <a:endParaRPr lang="ru-UA" sz="2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411480" indent="-342900">
              <a:buFont typeface="Wingdings" panose="05000000000000000000" pitchFamily="2" charset="2"/>
              <a:buChar char="v"/>
            </a:pPr>
            <a:endParaRPr lang="ru-UA" sz="18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09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7E39536E-0687-D145-B750-78C1C46F2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2B56A6-BD82-EC65-320F-00CE04BE6B3C}"/>
              </a:ext>
            </a:extLst>
          </p:cNvPr>
          <p:cNvSpPr txBox="1"/>
          <p:nvPr/>
        </p:nvSpPr>
        <p:spPr>
          <a:xfrm>
            <a:off x="1238250" y="716340"/>
            <a:ext cx="10582275" cy="3907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444444"/>
                </a:solidFill>
                <a:latin typeface="Bookman Old Style" panose="02050604050505020204" pitchFamily="18" charset="0"/>
              </a:rPr>
              <a:t>       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Формування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редметної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компетентності</a:t>
            </a:r>
            <a:r>
              <a:rPr lang="ru-RU" sz="2400" b="0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(</a:t>
            </a:r>
            <a:r>
              <a:rPr lang="ru-RU" sz="2400" b="0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музичної</a:t>
            </a: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образотворчої</a:t>
            </a: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хореографічної</a:t>
            </a: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театральної</a:t>
            </a: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400" b="0" i="1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екранної</a:t>
            </a:r>
            <a:r>
              <a:rPr lang="ru-RU" sz="2400" b="0" i="1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)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відбувається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процесі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опанування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учнями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системи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знань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уявлень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сфері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певного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виду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знаннєвий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компонент),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набуття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ними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художньо-творчого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досвіду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діяльнісний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компонент),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виховання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ціннісних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орієнтацій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щодо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400" b="0" i="0" dirty="0" err="1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ціннісний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Bookman Old Style" panose="02050604050505020204" pitchFamily="18" charset="0"/>
              </a:rPr>
              <a:t> компонент).</a:t>
            </a:r>
            <a:endParaRPr lang="ru-UA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93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расивый однотонный фон для презентации (102 фото) » ФОНОВАЯ ГАЛЕРЕЯ  КАТЕРИНЫ АСКВИТ">
            <a:extLst>
              <a:ext uri="{FF2B5EF4-FFF2-40B4-BE49-F238E27FC236}">
                <a16:creationId xmlns:a16="http://schemas.microsoft.com/office/drawing/2014/main" id="{EA944110-E166-F31A-7057-D224F4E5E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057656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4729BA0-D8E2-727D-72ED-23A99B4F0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070169"/>
              </p:ext>
            </p:extLst>
          </p:nvPr>
        </p:nvGraphicFramePr>
        <p:xfrm>
          <a:off x="1762125" y="9524"/>
          <a:ext cx="10429875" cy="6858000"/>
        </p:xfrm>
        <a:graphic>
          <a:graphicData uri="http://schemas.openxmlformats.org/drawingml/2006/table">
            <a:tbl>
              <a:tblPr/>
              <a:tblGrid>
                <a:gridCol w="2266950">
                  <a:extLst>
                    <a:ext uri="{9D8B030D-6E8A-4147-A177-3AD203B41FA5}">
                      <a16:colId xmlns:a16="http://schemas.microsoft.com/office/drawing/2014/main" val="4037982847"/>
                    </a:ext>
                  </a:extLst>
                </a:gridCol>
                <a:gridCol w="8162925">
                  <a:extLst>
                    <a:ext uri="{9D8B030D-6E8A-4147-A177-3AD203B41FA5}">
                      <a16:colId xmlns:a16="http://schemas.microsoft.com/office/drawing/2014/main" val="2540994244"/>
                    </a:ext>
                  </a:extLst>
                </a:gridCol>
              </a:tblGrid>
              <a:tr h="112388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ключова</a:t>
                      </a:r>
                      <a:r>
                        <a:rPr lang="ru-RU" sz="18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компетентність</a:t>
                      </a:r>
                      <a:endParaRPr lang="ru-RU" sz="18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Компоненти</a:t>
                      </a:r>
                      <a:endParaRPr lang="ru-RU" sz="22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18397"/>
                  </a:ext>
                </a:extLst>
              </a:tr>
              <a:tr h="3784515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.Спілкування державною (і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рідною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разі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відмінності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)              мовою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висловлювати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свої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почуття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переживання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від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брати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участь 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дискусіях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обговореннях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на теми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чітко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формулювати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судження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щодо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й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мистецьких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явищ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ділитися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своїми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творчими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ідеями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почуттями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коментувати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й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оцінювати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художньо-творчу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діяльність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творчість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інших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загальнолюдських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цінностей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національної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самобутності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через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готовність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їхнього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поширення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81974"/>
                  </a:ext>
                </a:extLst>
              </a:tr>
              <a:tr h="194959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dirty="0">
                          <a:effectLst/>
                          <a:latin typeface="Bookman Old Style" panose="02050604050505020204" pitchFamily="18" charset="0"/>
                        </a:rPr>
                        <a:t>2. 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Спілкування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іноземними</a:t>
                      </a:r>
                      <a:b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мовами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твори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різних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країн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народів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пошанування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культурного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розмаїття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ширших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можливостей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творчій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знанням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іноземних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мов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7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45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ивый однотонный фон для презентации (102 фото) » ФОНОВАЯ ГАЛЕРЕЯ  КАТЕРИНЫ АСКВИТ">
            <a:extLst>
              <a:ext uri="{FF2B5EF4-FFF2-40B4-BE49-F238E27FC236}">
                <a16:creationId xmlns:a16="http://schemas.microsoft.com/office/drawing/2014/main" id="{F2B62D96-7C28-D1F6-ACCB-511796DF7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6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28B800-2C1F-F70E-88C8-4A49D77B7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34243"/>
              </p:ext>
            </p:extLst>
          </p:nvPr>
        </p:nvGraphicFramePr>
        <p:xfrm>
          <a:off x="2076450" y="0"/>
          <a:ext cx="10258424" cy="6954879"/>
        </p:xfrm>
        <a:graphic>
          <a:graphicData uri="http://schemas.openxmlformats.org/drawingml/2006/table">
            <a:tbl>
              <a:tblPr/>
              <a:tblGrid>
                <a:gridCol w="2527895">
                  <a:extLst>
                    <a:ext uri="{9D8B030D-6E8A-4147-A177-3AD203B41FA5}">
                      <a16:colId xmlns:a16="http://schemas.microsoft.com/office/drawing/2014/main" val="786344052"/>
                    </a:ext>
                  </a:extLst>
                </a:gridCol>
                <a:gridCol w="7730529">
                  <a:extLst>
                    <a:ext uri="{9D8B030D-6E8A-4147-A177-3AD203B41FA5}">
                      <a16:colId xmlns:a16="http://schemas.microsoft.com/office/drawing/2014/main" val="1347479411"/>
                    </a:ext>
                  </a:extLst>
                </a:gridCol>
              </a:tblGrid>
              <a:tr h="294921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Математична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компетентність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аналізувати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твори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розуміти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логіку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форми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здійснювати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необхідні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розрахунки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встановлення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пропорцій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відтворення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перспективи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створення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об’ємно-просторових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композицій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визначення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метру,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запису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ритму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тощо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взаємозв’язку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математики й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на прикладах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різних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061012"/>
                  </a:ext>
                </a:extLst>
              </a:tr>
              <a:tr h="382305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4.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Основні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компетентності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природничих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науках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технологіях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спостерігати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досліджувати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відтворювати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художніх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образах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довкілля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явища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природи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засобами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використовувати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нові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технічні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засоби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втілення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художніх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ідей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застосовувати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знання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із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природничих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наук (акустики, оптики,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хімії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тощо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розуміння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гармонійної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взаємодії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людини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природи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довкілля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як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об’єкта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художньо-образної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інтерпретації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5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4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расивый однотонный фон для презентации (102 фото) » ФОНОВАЯ ГАЛЕРЕЯ  КАТЕРИНЫ АСКВИТ">
            <a:extLst>
              <a:ext uri="{FF2B5EF4-FFF2-40B4-BE49-F238E27FC236}">
                <a16:creationId xmlns:a16="http://schemas.microsoft.com/office/drawing/2014/main" id="{3AC6B379-6D2A-6B86-5DE1-29A2EB2D5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6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1E122CE-9608-8A79-84FB-947E2B7687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766860"/>
              </p:ext>
            </p:extLst>
          </p:nvPr>
        </p:nvGraphicFramePr>
        <p:xfrm>
          <a:off x="1714499" y="0"/>
          <a:ext cx="10701337" cy="7057158"/>
        </p:xfrm>
        <a:graphic>
          <a:graphicData uri="http://schemas.openxmlformats.org/drawingml/2006/table">
            <a:tbl>
              <a:tblPr/>
              <a:tblGrid>
                <a:gridCol w="2576504">
                  <a:extLst>
                    <a:ext uri="{9D8B030D-6E8A-4147-A177-3AD203B41FA5}">
                      <a16:colId xmlns:a16="http://schemas.microsoft.com/office/drawing/2014/main" val="2871146642"/>
                    </a:ext>
                  </a:extLst>
                </a:gridCol>
                <a:gridCol w="8124833">
                  <a:extLst>
                    <a:ext uri="{9D8B030D-6E8A-4147-A177-3AD203B41FA5}">
                      <a16:colId xmlns:a16="http://schemas.microsoft.com/office/drawing/2014/main" val="3273235152"/>
                    </a:ext>
                  </a:extLst>
                </a:gridCol>
              </a:tblGrid>
              <a:tr h="325477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5.Інформаційно-цифрова</a:t>
                      </a:r>
                      <a:b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компетентність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застосовувати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сучасні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цифрові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технології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створення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презентації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популяризації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художніх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образів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добирати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й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опрацьовувати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потрібну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інформацію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(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зображення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текст,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аудіо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відео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)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пізнання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у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пошуково-дослідній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соціокультурній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можливостей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використання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сучасних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цифрових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технологій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художньо-творчого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самовираження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віртуальних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мистецьких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подорожей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730878"/>
                  </a:ext>
                </a:extLst>
              </a:tr>
              <a:tr h="360322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6.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вчитися</a:t>
                      </a:r>
                      <a:b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впродовж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життя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визначати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інтереси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потреби;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планувати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й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організовувати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свій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час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пізнання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чи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самовираження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через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раціонально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використовувати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час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задоволення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культурних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потреб,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здобувати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опрацьовувати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мистецьку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інформацію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власного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рівня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опанування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інформації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самооцінювання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досягнень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помилок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готовність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пошуку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нових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шляхів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художньо-творчого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розвитку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8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09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расивый однотонный фон для презентации (102 фото) » ФОНОВАЯ ГАЛЕРЕЯ  КАТЕРИНЫ АСКВИТ">
            <a:extLst>
              <a:ext uri="{FF2B5EF4-FFF2-40B4-BE49-F238E27FC236}">
                <a16:creationId xmlns:a16="http://schemas.microsoft.com/office/drawing/2014/main" id="{37E9275E-BCF1-0210-6E9D-3F5F0987A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6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A24FA23-9493-805D-1DF7-667C3C0F1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103652"/>
              </p:ext>
            </p:extLst>
          </p:nvPr>
        </p:nvGraphicFramePr>
        <p:xfrm>
          <a:off x="1615440" y="0"/>
          <a:ext cx="10662284" cy="7160012"/>
        </p:xfrm>
        <a:graphic>
          <a:graphicData uri="http://schemas.openxmlformats.org/drawingml/2006/table">
            <a:tbl>
              <a:tblPr/>
              <a:tblGrid>
                <a:gridCol w="2327910">
                  <a:extLst>
                    <a:ext uri="{9D8B030D-6E8A-4147-A177-3AD203B41FA5}">
                      <a16:colId xmlns:a16="http://schemas.microsoft.com/office/drawing/2014/main" val="3850280367"/>
                    </a:ext>
                  </a:extLst>
                </a:gridCol>
                <a:gridCol w="8334374">
                  <a:extLst>
                    <a:ext uri="{9D8B030D-6E8A-4147-A177-3AD203B41FA5}">
                      <a16:colId xmlns:a16="http://schemas.microsoft.com/office/drawing/2014/main" val="4245809632"/>
                    </a:ext>
                  </a:extLst>
                </a:gridCol>
              </a:tblGrid>
              <a:tr h="324802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r>
                        <a:rPr lang="ru-RU" sz="18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ru-RU" sz="1800" dirty="0" err="1">
                          <a:effectLst/>
                          <a:latin typeface="Bookman Old Style" panose="02050604050505020204" pitchFamily="18" charset="0"/>
                        </a:rPr>
                        <a:t>Ініціативність</a:t>
                      </a:r>
                      <a:r>
                        <a:rPr lang="ru-RU" sz="18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1800" dirty="0" err="1">
                          <a:effectLst/>
                          <a:latin typeface="Bookman Old Style" panose="02050604050505020204" pitchFamily="18" charset="0"/>
                        </a:rPr>
                        <a:t>підприємливість</a:t>
                      </a:r>
                      <a:endParaRPr lang="ru-RU" sz="18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0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критично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оцінювати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й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інтерпретувати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явища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культури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минулого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сучасності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розуміючи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роль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традицій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інновацій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працювати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команді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пошуку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вирішення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художньо-творчих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завдань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презентувати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власні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твори,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пропонувати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ідеї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шляхи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розв’язання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творчих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завдань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оцінювати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визначати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свої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сильні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слабкі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сторони</a:t>
                      </a:r>
                      <a:b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 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ініціативність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щодо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участі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мистецьких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заходах,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прагнення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творчої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самореалізації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(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відчуття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потреби бути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учасником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мистецьких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заходів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подій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),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відповідальність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за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особистий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колективний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результат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98204"/>
                  </a:ext>
                </a:extLst>
              </a:tr>
              <a:tr h="391198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8.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Соціальна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громадянська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компетентності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0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0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ефективно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співпрацювати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з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іншими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зокрема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реалізації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громадських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мистецьких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проектів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творити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(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самостійно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чи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команді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)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естетичне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середовище</a:t>
                      </a:r>
                      <a:b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0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своєї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причетності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соціокультурних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суспільних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процесів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розуміння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своєї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національної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ідентичності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завдяки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пізнанню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українського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контексті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світового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дбайливе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народних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традицій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рідного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краю,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власної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культури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надбань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інших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культур;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розуміння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значущості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суспільного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розвитку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гордість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за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здобутки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українців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у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мистецькій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0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31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2927F7E8-7B06-CDBC-BA37-E51FB76D6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3387" y="22412"/>
            <a:ext cx="12017589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A7FECF-B0C2-C2E4-DADE-A2B4FAE6B86F}"/>
              </a:ext>
            </a:extLst>
          </p:cNvPr>
          <p:cNvSpPr txBox="1"/>
          <p:nvPr/>
        </p:nvSpPr>
        <p:spPr>
          <a:xfrm>
            <a:off x="1086927" y="960862"/>
            <a:ext cx="1090727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реалізують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4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1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міжгалузевого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Драматургія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театр»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https://imzo.gov.ua/osvita/nush/navchal-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no-metodychne-zabezpechennia-5-9-kl-nush/</a:t>
            </a:r>
            <a:r>
              <a:rPr lang="uk-UA" sz="2200" u="sng" dirty="0">
                <a:solidFill>
                  <a:srgbClr val="0462C1"/>
                </a:solidFill>
                <a:effectLst/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розміщено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офіційному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веб-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Міністерства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науки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ДНУ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Інститут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модернізації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https://imzo.gov.ua/osvita/nush/navchal-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no-metodychne-zabezpechennia-5-9-kl-nush/</a:t>
            </a:r>
            <a:r>
              <a:rPr lang="uk-UA" sz="2200" u="sng" dirty="0">
                <a:solidFill>
                  <a:srgbClr val="0462C1"/>
                </a:solidFill>
                <a:effectLst/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66883-606C-6297-E88B-68F557CD1B7F}"/>
              </a:ext>
            </a:extLst>
          </p:cNvPr>
          <p:cNvSpPr txBox="1"/>
          <p:nvPr/>
        </p:nvSpPr>
        <p:spPr>
          <a:xfrm>
            <a:off x="2587923" y="4235598"/>
            <a:ext cx="907847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Типовою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а також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рекомендовано 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години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https://mon.gov.ua/storage/app/uploads/public/602/fd3/0bc/602fd30bccb01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131290234.pdf</a:t>
            </a:r>
            <a:r>
              <a:rPr lang="uk-UA" sz="2200" u="sng" dirty="0">
                <a:solidFill>
                  <a:srgbClr val="0462C1"/>
                </a:solidFill>
                <a:effectLst/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53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расивый однотонный фон для презентации (102 фото) » ФОНОВАЯ ГАЛЕРЕЯ  КАТЕРИНЫ АСКВИТ">
            <a:extLst>
              <a:ext uri="{FF2B5EF4-FFF2-40B4-BE49-F238E27FC236}">
                <a16:creationId xmlns:a16="http://schemas.microsoft.com/office/drawing/2014/main" id="{C78D4D18-C65A-43C9-ABAE-CCBBD8744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65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E0E79F7-A72E-F274-72A7-E85E24466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28423"/>
              </p:ext>
            </p:extLst>
          </p:nvPr>
        </p:nvGraphicFramePr>
        <p:xfrm>
          <a:off x="2209800" y="0"/>
          <a:ext cx="9982200" cy="6858000"/>
        </p:xfrm>
        <a:graphic>
          <a:graphicData uri="http://schemas.openxmlformats.org/drawingml/2006/table">
            <a:tbl>
              <a:tblPr/>
              <a:tblGrid>
                <a:gridCol w="2543480">
                  <a:extLst>
                    <a:ext uri="{9D8B030D-6E8A-4147-A177-3AD203B41FA5}">
                      <a16:colId xmlns:a16="http://schemas.microsoft.com/office/drawing/2014/main" val="3600495764"/>
                    </a:ext>
                  </a:extLst>
                </a:gridCol>
                <a:gridCol w="7438720">
                  <a:extLst>
                    <a:ext uri="{9D8B030D-6E8A-4147-A177-3AD203B41FA5}">
                      <a16:colId xmlns:a16="http://schemas.microsoft.com/office/drawing/2014/main" val="1442135672"/>
                    </a:ext>
                  </a:extLst>
                </a:gridCol>
              </a:tblGrid>
              <a:tr h="399841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9.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Обізнаність і</a:t>
                      </a:r>
                      <a:b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самовираження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у</a:t>
                      </a:r>
                      <a:b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сфері</a:t>
                      </a:r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Bookman Old Style" panose="02050604050505020204" pitchFamily="18" charset="0"/>
                        </a:rPr>
                        <a:t>культури</a:t>
                      </a:r>
                      <a:endParaRPr lang="ru-RU" sz="20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 fontAlgn="base"/>
                      <a:r>
                        <a:rPr lang="ru-RU" sz="2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розвивати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емоційно-почуттєву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сферу на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основі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художньо-творчої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діяльності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аналізувати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інтерпретувати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давати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естетичну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оцінку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творам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різних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довкілля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створювати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художні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образи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засобами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різних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b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пошана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до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національної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культури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повага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толерантне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до культурного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розмаїття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світу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;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усвідомлення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потреби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збереження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художнього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надбання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людства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990915"/>
                  </a:ext>
                </a:extLst>
              </a:tr>
              <a:tr h="285958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10.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Екологічна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грамотність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здорове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життя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Уміння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використовувати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мистецтво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вираження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власних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емоцій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почуттів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переживань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та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впливу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на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власний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емоційний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стан</a:t>
                      </a:r>
                    </a:p>
                    <a:p>
                      <a:pPr algn="l" fontAlgn="base"/>
                      <a:r>
                        <a:rPr lang="ru-RU" sz="2200" b="1" i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Ставлення</a:t>
                      </a:r>
                      <a:r>
                        <a:rPr lang="ru-RU" sz="22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2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розуміння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гармонійної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взаємодії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людини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і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природи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сприймання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довкілля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як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об’єкта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для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художньо-образної</a:t>
                      </a:r>
                      <a:r>
                        <a:rPr lang="ru-RU" sz="2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Bookman Old Style" panose="02050604050505020204" pitchFamily="18" charset="0"/>
                        </a:rPr>
                        <a:t>інтерпретації</a:t>
                      </a:r>
                      <a:endParaRPr lang="ru-RU" sz="2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0" marR="95250" marT="57150" marB="57150" anchor="ctr">
                    <a:lnL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94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09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он для презентации современный стиль (53 фото) » ФОНОВАЯ ГАЛЕРЕЯ КАТЕРИНЫ  АСКВИТ">
            <a:extLst>
              <a:ext uri="{FF2B5EF4-FFF2-40B4-BE49-F238E27FC236}">
                <a16:creationId xmlns:a16="http://schemas.microsoft.com/office/drawing/2014/main" id="{E4EE3809-A900-7AF7-8629-BFF18B5B4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12277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AC4324-B3F9-F0A1-E161-BD0C852666B4}"/>
              </a:ext>
            </a:extLst>
          </p:cNvPr>
          <p:cNvSpPr txBox="1"/>
          <p:nvPr/>
        </p:nvSpPr>
        <p:spPr>
          <a:xfrm>
            <a:off x="1709737" y="2186285"/>
            <a:ext cx="66817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54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Дякую за увагу!</a:t>
            </a:r>
            <a:endParaRPr lang="ru-UA" sz="5400" b="1" i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57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8A5A729F-A1A9-01BE-FDFB-57C11E32C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1AFDE6-4580-9A32-D9B5-C9DA9693B965}"/>
              </a:ext>
            </a:extLst>
          </p:cNvPr>
          <p:cNvSpPr txBox="1"/>
          <p:nvPr/>
        </p:nvSpPr>
        <p:spPr>
          <a:xfrm>
            <a:off x="2561615" y="4632845"/>
            <a:ext cx="9630385" cy="257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класному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журналі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кожної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складової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відводяться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окремі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сторінки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після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назви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курсу через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двокрапку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прописується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уточнення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музичне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образотворче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BA4588-1025-3D6C-C4ED-AC2E05D97633}"/>
              </a:ext>
            </a:extLst>
          </p:cNvPr>
          <p:cNvSpPr txBox="1"/>
          <p:nvPr/>
        </p:nvSpPr>
        <p:spPr>
          <a:xfrm>
            <a:off x="1050587" y="24147"/>
            <a:ext cx="10946859" cy="4608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Вчителі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музичного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вчитель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образотворчого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співпрацювати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команді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узгоджуючи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планування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своїх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уроків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компетентностей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практико-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орієнтованого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компоненту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даний предмет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викладають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два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вчителя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тоді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педагоги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основі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створюють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навчальну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де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виокремлюється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складові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видами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зазначенням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кількості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годин: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музичне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(1 година на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тиждень</a:t>
            </a:r>
            <a:r>
              <a:rPr lang="ru-RU" sz="2200" b="0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)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образотворче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(1 година на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тиждень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).</a:t>
            </a:r>
            <a:endParaRPr lang="ru-UA" sz="2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7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C71DCC99-DD4D-B0A6-51D9-D9F469269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F14578-13C5-F154-E8E3-615693B92E9B}"/>
              </a:ext>
            </a:extLst>
          </p:cNvPr>
          <p:cNvSpPr txBox="1"/>
          <p:nvPr/>
        </p:nvSpPr>
        <p:spPr>
          <a:xfrm>
            <a:off x="1114424" y="74652"/>
            <a:ext cx="10883021" cy="4656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 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міжгалузевого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курсу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Драматургія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театр»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охоплює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результати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двох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галузей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мовно-літературної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реалізується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частково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міжгалузевий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впроваджуватися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закладі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одночасно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інтегрованим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курсом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а не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замість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нього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для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поглиблення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поширення</a:t>
            </a:r>
            <a:r>
              <a:rPr lang="ru-RU" sz="20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внутрішньогалузевих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міжгалузевих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зав’язків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більш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детального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ознайомлення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одним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із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видів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театрального. Тому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плані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закладу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не рекомендовано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замінювати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міжгалузевим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інтегрованим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курсом «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Драматургія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театр».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br>
              <a:rPr lang="ru-RU" sz="2000" dirty="0">
                <a:latin typeface="Bookman Old Style" panose="02050604050505020204" pitchFamily="18" charset="0"/>
              </a:rPr>
            </a:br>
            <a:endParaRPr lang="ru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E4C82C-D6DD-E8E8-C70E-1D7073BE1CB4}"/>
              </a:ext>
            </a:extLst>
          </p:cNvPr>
          <p:cNvSpPr txBox="1"/>
          <p:nvPr/>
        </p:nvSpPr>
        <p:spPr>
          <a:xfrm>
            <a:off x="2280529" y="4220860"/>
            <a:ext cx="9911471" cy="308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Вчитель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самостійно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обирає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технології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види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твори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сприймання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орієнтуючись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критерій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високої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художньої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обсяг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годин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опанування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розділу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(теми)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досягнення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очікуваних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результатів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39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9B49EB67-A16C-6337-9B34-5A117BAFD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F7A8A0-D416-CD04-B5F5-3F729CBBAB05}"/>
              </a:ext>
            </a:extLst>
          </p:cNvPr>
          <p:cNvSpPr txBox="1"/>
          <p:nvPr/>
        </p:nvSpPr>
        <p:spPr>
          <a:xfrm>
            <a:off x="1104900" y="392811"/>
            <a:ext cx="10972799" cy="4605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Для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6-го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класу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різними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авторськими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колективами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створено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підручники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інтегрованого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курсу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мають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гриф «Рекомендовано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Міністерством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науки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електронні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версії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розміщено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електронній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бібліотеці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Державної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наукової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установи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Інститут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модернізації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а також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оптимізації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пошуку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програмового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контенту для 6-х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класів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сайті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Державної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наукової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установи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Інститут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модернізації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змісту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розділі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«Нова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школа»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розміщено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Навчально-методичну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скарбницю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», де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кожної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систематизовано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новостворене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486E28-A244-3986-D39A-CB47BE93625B}"/>
              </a:ext>
            </a:extLst>
          </p:cNvPr>
          <p:cNvSpPr txBox="1"/>
          <p:nvPr/>
        </p:nvSpPr>
        <p:spPr>
          <a:xfrm>
            <a:off x="2395537" y="4998174"/>
            <a:ext cx="931068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навчально-методичне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забезпечення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https://imzo.gov.ua/osvita/nush/navchal-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no-metodychne-zabezpechennia-5-9-kl-nush</a:t>
            </a:r>
            <a:endParaRPr lang="ru-UA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5D2D0-30FE-A504-9DE7-DD60BE93C87A}"/>
              </a:ext>
            </a:extLst>
          </p:cNvPr>
          <p:cNvSpPr txBox="1"/>
          <p:nvPr/>
        </p:nvSpPr>
        <p:spPr>
          <a:xfrm>
            <a:off x="2395536" y="6059318"/>
            <a:ext cx="96019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hlinkClick r:id="rId4"/>
              </a:rPr>
              <a:t>https://naurok.com.ua/kalendarno-tematichne-planuvannya-z-integrovanogo-kursu-mistectvo-5-klas-nush-za-pidruchnikom-avt-gaydamaka-o-v-lemesheva-n-a-297012.html</a:t>
            </a:r>
            <a:r>
              <a:rPr lang="uk-UA" dirty="0">
                <a:latin typeface="Bookman Old Style" panose="02050604050505020204" pitchFamily="18" charset="0"/>
              </a:rPr>
              <a:t>  календарне планування</a:t>
            </a:r>
            <a:endParaRPr lang="ru-U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4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0349D2C8-FC8B-D91E-0938-C4ECE85AE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0256DB-6C99-6313-6D41-8AAAC9AB5BAE}"/>
              </a:ext>
            </a:extLst>
          </p:cNvPr>
          <p:cNvSpPr txBox="1"/>
          <p:nvPr/>
        </p:nvSpPr>
        <p:spPr>
          <a:xfrm>
            <a:off x="1000123" y="-1"/>
            <a:ext cx="11096625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досягнень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мистецької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необхідно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здійснювати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площині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формувального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підсумкового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(наказ МОН № 289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01.04. 2022 року)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https://mon.gov.ua/ua/npa/pro-zatverdzhennya-metodichnih-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rekomendacij-shodo-ocinyuvannya-navchalnih-dosyagnen-uchniv-5-6-</a:t>
            </a:r>
            <a:r>
              <a:rPr lang="uk-UA" sz="2200" spc="5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klasiv-yaki-zdobuvayut-osvitu-vidpovidno-do-novogo-derzhavnogo</a:t>
            </a:r>
            <a:r>
              <a:rPr lang="uk-UA" sz="2200" u="sng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-</a:t>
            </a:r>
            <a:r>
              <a:rPr lang="uk-UA" sz="2200" u="sng" spc="5" dirty="0">
                <a:solidFill>
                  <a:srgbClr val="0462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</a:t>
            </a:r>
            <a:r>
              <a:rPr lang="uk-UA" sz="2200" u="sng" dirty="0" err="1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standartu-bazovoyi-serednoyi-osviti</a:t>
            </a:r>
            <a:r>
              <a:rPr lang="uk-UA" sz="2200" u="sng" dirty="0">
                <a:solidFill>
                  <a:srgbClr val="0462C1"/>
                </a:solidFill>
                <a:effectLst/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Враховуючи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провідний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принцип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української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школи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дитиноцентризм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має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бути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особистісно-орієнтованим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віддзеркалювати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динаміку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дитини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її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особисті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переваги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досягнення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пізнавальній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художньо-творчій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іншій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Саме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спрямовує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формувальне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яке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орієнтує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вчителя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спостереження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поступом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кожного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учениці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</a:p>
          <a:p>
            <a:pPr algn="just"/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ABA6FC-8AA2-42A5-7CAD-0E5D0604DE59}"/>
              </a:ext>
            </a:extLst>
          </p:cNvPr>
          <p:cNvSpPr txBox="1"/>
          <p:nvPr/>
        </p:nvSpPr>
        <p:spPr>
          <a:xfrm>
            <a:off x="1904998" y="4111615"/>
            <a:ext cx="10191750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Формувальне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це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один з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педагогічних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інструментів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реалізації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особистісно-орієнтованого</a:t>
            </a:r>
            <a:r>
              <a:rPr lang="ru-RU" sz="21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підходу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Формувальне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може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здійснюватися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само-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взаємооцінювання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b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Орієнтирами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здійснення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формувального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оцінювання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є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очікувані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результати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учнів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модельною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навчальною</a:t>
            </a:r>
            <a:r>
              <a:rPr lang="ru-RU" sz="21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програмою.Їх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використовують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організації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постійного</a:t>
            </a:r>
            <a:r>
              <a:rPr lang="ru-RU" sz="21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спостереження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динамікою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формування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певних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умінь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навичок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що</a:t>
            </a:r>
            <a:r>
              <a:rPr lang="ru-RU" sz="21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співвідносяться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очікуваними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результатами та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особистим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розвитком</a:t>
            </a:r>
            <a:r>
              <a:rPr lang="ru-RU" sz="21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1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учениці</a:t>
            </a:r>
            <a:r>
              <a:rPr lang="ru-RU" sz="21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).</a:t>
            </a:r>
            <a:r>
              <a:rPr lang="ru-RU" sz="2100" dirty="0">
                <a:latin typeface="Bookman Old Style" panose="02050604050505020204" pitchFamily="18" charset="0"/>
              </a:rPr>
              <a:t> </a:t>
            </a:r>
            <a:br>
              <a:rPr lang="ru-RU" sz="2100" dirty="0">
                <a:latin typeface="Bookman Old Style" panose="02050604050505020204" pitchFamily="18" charset="0"/>
              </a:rPr>
            </a:br>
            <a:endParaRPr lang="ru-UA" sz="2100" dirty="0"/>
          </a:p>
        </p:txBody>
      </p:sp>
    </p:spTree>
    <p:extLst>
      <p:ext uri="{BB962C8B-B14F-4D97-AF65-F5344CB8AC3E}">
        <p14:creationId xmlns:p14="http://schemas.microsoft.com/office/powerpoint/2010/main" val="3420886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ны для презентаций Бумага | Бесплатные фоны для презентаций PowerPoint">
            <a:extLst>
              <a:ext uri="{FF2B5EF4-FFF2-40B4-BE49-F238E27FC236}">
                <a16:creationId xmlns:a16="http://schemas.microsoft.com/office/drawing/2014/main" id="{8DDDA2B3-D6A2-C0AF-AE75-9E787ED9C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0142" y="0"/>
            <a:ext cx="12017588" cy="698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02ACC4-2A4B-714B-B880-A117D47EF98E}"/>
              </a:ext>
            </a:extLst>
          </p:cNvPr>
          <p:cNvSpPr txBox="1"/>
          <p:nvPr/>
        </p:nvSpPr>
        <p:spPr>
          <a:xfrm>
            <a:off x="1314450" y="104150"/>
            <a:ext cx="1081087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  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Р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івень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досягнення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обов’язкових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результатів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Державного стандарту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базової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і,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відповідно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модельних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програмах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як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досягнення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очікуваних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результатів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певний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період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встановлюється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через: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вияв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обізнаності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учениці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сфері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зокрема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розуміння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особливостей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чи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того виду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мови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жанрів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тощо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демонстрацію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ученицями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практичних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умінь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;</a:t>
            </a:r>
            <a:endParaRPr lang="ru-RU" sz="2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виявлення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учнями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/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ученицями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естетичного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ставлення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емоційного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оцінного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критичного,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творів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різних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явищ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повсякдення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власної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творчості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творчості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інших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  </a:t>
            </a:r>
            <a:endParaRPr lang="ru-UA" sz="2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9C4114-B37D-8E44-B6C5-0BF978544CA9}"/>
              </a:ext>
            </a:extLst>
          </p:cNvPr>
          <p:cNvSpPr txBox="1"/>
          <p:nvPr/>
        </p:nvSpPr>
        <p:spPr>
          <a:xfrm>
            <a:off x="2212180" y="4076194"/>
            <a:ext cx="957976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О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цінювання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результатів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мистецькій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освітній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галузі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визначено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критеріями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пізнання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та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аналіз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інтерпретація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творів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;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практична 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мистецька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діяльність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емоційне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ставлення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 до </a:t>
            </a:r>
            <a:r>
              <a:rPr lang="ru-RU" sz="22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мистецтва</a:t>
            </a:r>
            <a:r>
              <a:rPr lang="ru-RU" sz="2200" b="0" i="0" dirty="0">
                <a:solidFill>
                  <a:schemeClr val="accent2">
                    <a:lumMod val="75000"/>
                  </a:schemeClr>
                </a:solidFill>
                <a:effectLst/>
                <a:latin typeface="Bookman Old Style" panose="02050604050505020204" pitchFamily="18" charset="0"/>
              </a:rPr>
              <a:t>,                                                             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показники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яких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узгоджено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з результатами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Державного стандарту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базової</a:t>
            </a:r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середньої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ru-RU" sz="2200" dirty="0">
                <a:latin typeface="Bookman Old Style" panose="02050604050505020204" pitchFamily="18" charset="0"/>
              </a:rPr>
              <a:t> </a:t>
            </a:r>
            <a:br>
              <a:rPr lang="ru-RU" sz="2200" dirty="0">
                <a:latin typeface="Bookman Old Style" panose="02050604050505020204" pitchFamily="18" charset="0"/>
              </a:rPr>
            </a:br>
            <a:endParaRPr lang="ru-UA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54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4648474-DDB2-A8FE-31FA-8FEE02CBE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795862"/>
              </p:ext>
            </p:extLst>
          </p:nvPr>
        </p:nvGraphicFramePr>
        <p:xfrm>
          <a:off x="239948" y="155643"/>
          <a:ext cx="11712103" cy="55672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8295">
                  <a:extLst>
                    <a:ext uri="{9D8B030D-6E8A-4147-A177-3AD203B41FA5}">
                      <a16:colId xmlns:a16="http://schemas.microsoft.com/office/drawing/2014/main" val="1210985495"/>
                    </a:ext>
                  </a:extLst>
                </a:gridCol>
                <a:gridCol w="2377149">
                  <a:extLst>
                    <a:ext uri="{9D8B030D-6E8A-4147-A177-3AD203B41FA5}">
                      <a16:colId xmlns:a16="http://schemas.microsoft.com/office/drawing/2014/main" val="695801936"/>
                    </a:ext>
                  </a:extLst>
                </a:gridCol>
                <a:gridCol w="2377149">
                  <a:extLst>
                    <a:ext uri="{9D8B030D-6E8A-4147-A177-3AD203B41FA5}">
                      <a16:colId xmlns:a16="http://schemas.microsoft.com/office/drawing/2014/main" val="3860191274"/>
                    </a:ext>
                  </a:extLst>
                </a:gridCol>
                <a:gridCol w="2374755">
                  <a:extLst>
                    <a:ext uri="{9D8B030D-6E8A-4147-A177-3AD203B41FA5}">
                      <a16:colId xmlns:a16="http://schemas.microsoft.com/office/drawing/2014/main" val="4001176941"/>
                    </a:ext>
                  </a:extLst>
                </a:gridCol>
                <a:gridCol w="2374755">
                  <a:extLst>
                    <a:ext uri="{9D8B030D-6E8A-4147-A177-3AD203B41FA5}">
                      <a16:colId xmlns:a16="http://schemas.microsoft.com/office/drawing/2014/main" val="701389242"/>
                    </a:ext>
                  </a:extLst>
                </a:gridCol>
              </a:tblGrid>
              <a:tr h="537719">
                <a:tc rowSpan="2">
                  <a:txBody>
                    <a:bodyPr/>
                    <a:lstStyle/>
                    <a:p>
                      <a:pPr marL="68580" marR="56515" indent="-1905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Група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spc="-5" dirty="0">
                          <a:effectLst/>
                          <a:latin typeface="Bookman Old Style" panose="02050604050505020204" pitchFamily="18" charset="0"/>
                        </a:rPr>
                        <a:t>результатів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навчання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769620" marR="76327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Рівень</a:t>
                      </a:r>
                      <a:r>
                        <a:rPr lang="uk-UA" sz="2000" spc="-2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досягнення</a:t>
                      </a:r>
                      <a:r>
                        <a:rPr lang="uk-UA" sz="2000" spc="-2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результатів</a:t>
                      </a:r>
                      <a:r>
                        <a:rPr lang="uk-UA" sz="2000" spc="-2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навчання</a:t>
                      </a:r>
                      <a:endParaRPr lang="ru-UA" sz="20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057523"/>
                  </a:ext>
                </a:extLst>
              </a:tr>
              <a:tr h="762304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2580" marR="64770" indent="-23812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Початковий</a:t>
                      </a:r>
                      <a:r>
                        <a:rPr lang="uk-UA" sz="2000" b="1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рівень</a:t>
                      </a:r>
                      <a:endParaRPr lang="ru-UA" sz="20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0" marR="242570" indent="-10541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Середній</a:t>
                      </a:r>
                      <a:r>
                        <a:rPr lang="uk-UA" sz="2000" b="1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рівень</a:t>
                      </a:r>
                      <a:endParaRPr lang="ru-UA" sz="20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50" marR="158115" indent="-14478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Достатній</a:t>
                      </a:r>
                      <a:r>
                        <a:rPr lang="uk-UA" sz="2000" b="1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1" dirty="0">
                          <a:effectLst/>
                          <a:latin typeface="Bookman Old Style" panose="02050604050505020204" pitchFamily="18" charset="0"/>
                        </a:rPr>
                        <a:t>рівень</a:t>
                      </a:r>
                      <a:endParaRPr lang="ru-UA" sz="20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0" marR="257810" indent="-889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Високий</a:t>
                      </a:r>
                      <a:r>
                        <a:rPr lang="uk-UA" sz="2000" spc="-335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Bookman Old Style" panose="02050604050505020204" pitchFamily="18" charset="0"/>
                        </a:rPr>
                        <a:t>рівень</a:t>
                      </a:r>
                      <a:endParaRPr lang="ru-UA" sz="20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6761262"/>
                  </a:ext>
                </a:extLst>
              </a:tr>
              <a:tr h="1443177">
                <a:tc rowSpan="2">
                  <a:txBody>
                    <a:bodyPr/>
                    <a:lstStyle/>
                    <a:p>
                      <a:pPr marL="62230" marR="4254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Пізнає,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аналізує та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інтерпретує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твори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marR="4826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розрізняє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види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мистецтва,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але не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визначає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виражальні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засоби різних</a:t>
                      </a:r>
                      <a:r>
                        <a:rPr lang="uk-UA" sz="2000" spc="-3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4508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розрізняє види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 і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називає окремі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виражальні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засоби різних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48895">
                        <a:spcBef>
                          <a:spcPts val="500"/>
                        </a:spcBef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розрізняє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види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мистецтва,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характеризує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основні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виражальні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засоби різних</a:t>
                      </a:r>
                      <a:r>
                        <a:rPr lang="uk-UA" sz="200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видів</a:t>
                      </a:r>
                      <a:r>
                        <a:rPr lang="uk-UA" sz="20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UA" sz="2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6223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розрізняє</a:t>
                      </a:r>
                      <a:r>
                        <a:rPr lang="uk-UA" sz="2000" b="0" spc="-7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види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інтерпретує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виражальні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засоби при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аналізі творів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6979952"/>
                  </a:ext>
                </a:extLst>
              </a:tr>
              <a:tr h="197539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230" marR="51435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бере участь в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обговоренні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мистецтва, не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пояснює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свою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позицію,</a:t>
                      </a:r>
                      <a:r>
                        <a:rPr lang="uk-UA" sz="20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не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59055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бере активну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участь 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обговоренні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мистецтва, але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не пояснює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свою</a:t>
                      </a:r>
                      <a:r>
                        <a:rPr lang="uk-UA" sz="20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позицію,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95885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бере активну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участь 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обговоренні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пояснює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свою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93980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бере активну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участь 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обговоренні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творів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мистецтва,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пояснює свою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позицію,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2070863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4ADD79F-A08B-652F-2075-B8345049D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509592"/>
              </p:ext>
            </p:extLst>
          </p:nvPr>
        </p:nvGraphicFramePr>
        <p:xfrm>
          <a:off x="239948" y="5722866"/>
          <a:ext cx="11763985" cy="1524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9592">
                  <a:extLst>
                    <a:ext uri="{9D8B030D-6E8A-4147-A177-3AD203B41FA5}">
                      <a16:colId xmlns:a16="http://schemas.microsoft.com/office/drawing/2014/main" val="3780223687"/>
                    </a:ext>
                  </a:extLst>
                </a:gridCol>
                <a:gridCol w="2511284">
                  <a:extLst>
                    <a:ext uri="{9D8B030D-6E8A-4147-A177-3AD203B41FA5}">
                      <a16:colId xmlns:a16="http://schemas.microsoft.com/office/drawing/2014/main" val="96926171"/>
                    </a:ext>
                  </a:extLst>
                </a:gridCol>
                <a:gridCol w="2302170">
                  <a:extLst>
                    <a:ext uri="{9D8B030D-6E8A-4147-A177-3AD203B41FA5}">
                      <a16:colId xmlns:a16="http://schemas.microsoft.com/office/drawing/2014/main" val="3834660223"/>
                    </a:ext>
                  </a:extLst>
                </a:gridCol>
                <a:gridCol w="2436645">
                  <a:extLst>
                    <a:ext uri="{9D8B030D-6E8A-4147-A177-3AD203B41FA5}">
                      <a16:colId xmlns:a16="http://schemas.microsoft.com/office/drawing/2014/main" val="939988518"/>
                    </a:ext>
                  </a:extLst>
                </a:gridCol>
                <a:gridCol w="2374294">
                  <a:extLst>
                    <a:ext uri="{9D8B030D-6E8A-4147-A177-3AD203B41FA5}">
                      <a16:colId xmlns:a16="http://schemas.microsoft.com/office/drawing/2014/main" val="3700142621"/>
                    </a:ext>
                  </a:extLst>
                </a:gridCol>
              </a:tblGrid>
              <a:tr h="992221">
                <a:tc>
                  <a:txBody>
                    <a:bodyPr/>
                    <a:lstStyle/>
                    <a:p>
                      <a:pPr marL="61595" marR="48895"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58420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застосовує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термінологію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4287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не застосовує</a:t>
                      </a:r>
                      <a:r>
                        <a:rPr lang="uk-UA" sz="2000" b="0" spc="-3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термінологію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59690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позицію,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частково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застосовує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термінологію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5" marR="147955">
                        <a:spcBef>
                          <a:spcPts val="475"/>
                        </a:spcBef>
                      </a:pP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застосовує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мистецьку</a:t>
                      </a:r>
                      <a:r>
                        <a:rPr lang="uk-UA" sz="20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2000" b="0" dirty="0">
                          <a:effectLst/>
                          <a:latin typeface="Bookman Old Style" panose="02050604050505020204" pitchFamily="18" charset="0"/>
                        </a:rPr>
                        <a:t>термінологію</a:t>
                      </a:r>
                      <a:endParaRPr lang="ru-UA" sz="2000" b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6850516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BE668D83-2470-E02A-72BE-E88C5A778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42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58624" tIns="660192" rIns="723672" bIns="6601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ru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uk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3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3513</Words>
  <Application>Microsoft Office PowerPoint</Application>
  <PresentationFormat>Широкоэкранный</PresentationFormat>
  <Paragraphs>164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Bookman Old Style</vt:lpstr>
      <vt:lpstr>Calibri</vt:lpstr>
      <vt:lpstr>Calibri Light</vt:lpstr>
      <vt:lpstr>Times New Roman</vt:lpstr>
      <vt:lpstr>TimesNewRomanPSMT</vt:lpstr>
      <vt:lpstr>Wingdings</vt:lpstr>
      <vt:lpstr>Тема Office</vt:lpstr>
      <vt:lpstr>ВИКЛАДАННЯ ПРЕДМЕТІВ МИСТЕЦЬКОЇ ОСВІТНЬОЇ ГАЛУЗІ НОВОЇ УКРАЇНСЬКОЇ ШКОЛИ                  В ЗАКЛАДАХ ОСВІТИ  У 2023-2024 н.р.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2023-08-14T12:40:41Z</dcterms:created>
  <dcterms:modified xsi:type="dcterms:W3CDTF">2023-08-29T06:27:31Z</dcterms:modified>
</cp:coreProperties>
</file>