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10" r:id="rId5"/>
    <p:sldId id="309" r:id="rId6"/>
    <p:sldId id="259" r:id="rId7"/>
    <p:sldId id="303" r:id="rId8"/>
    <p:sldId id="307" r:id="rId9"/>
    <p:sldId id="308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83" r:id="rId19"/>
    <p:sldId id="285" r:id="rId20"/>
    <p:sldId id="290" r:id="rId21"/>
    <p:sldId id="306" r:id="rId22"/>
    <p:sldId id="287" r:id="rId23"/>
    <p:sldId id="288" r:id="rId24"/>
    <p:sldId id="291" r:id="rId25"/>
    <p:sldId id="293" r:id="rId26"/>
    <p:sldId id="299" r:id="rId27"/>
    <p:sldId id="300" r:id="rId28"/>
    <p:sldId id="268" r:id="rId29"/>
    <p:sldId id="270" r:id="rId30"/>
    <p:sldId id="271" r:id="rId31"/>
    <p:sldId id="272" r:id="rId32"/>
    <p:sldId id="301" r:id="rId33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8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448DE1-A98B-4505-D703-614D3D4A2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3207598-DB98-46C2-1FB6-1584FB86A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E9B35B-B087-1DF0-9D00-F696BCE73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80C-C909-4860-B6BA-9452D5ACB6DD}" type="datetimeFigureOut">
              <a:rPr lang="ru-UA" smtClean="0"/>
              <a:t>03.04.2023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DA725A-1F3F-622E-A0D0-45400CA05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EE76EF-A1FB-6B2C-CB0C-262D60E74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AB01-BFA0-4B0B-AC25-C93BF5CAEC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8340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D8E46E-19D3-E7D2-F811-C4698AFD0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921552F-1C63-E5DE-09EA-515BFD7AF4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CFAD32-A91A-32D4-52B5-E516CE2A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80C-C909-4860-B6BA-9452D5ACB6DD}" type="datetimeFigureOut">
              <a:rPr lang="ru-UA" smtClean="0"/>
              <a:t>03.04.2023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5714AD-C8F5-5083-9CB6-0B0335C1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F24645-AFB6-FFCF-FE25-9BF28514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AB01-BFA0-4B0B-AC25-C93BF5CAEC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200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AC4DE87-C93A-8E33-6FCC-32F657E9CD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E244851-6CC4-8602-D555-655237A07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C43EDD-6D77-0317-CF36-903ED760B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80C-C909-4860-B6BA-9452D5ACB6DD}" type="datetimeFigureOut">
              <a:rPr lang="ru-UA" smtClean="0"/>
              <a:t>03.04.2023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56D934-7AE2-45D7-6FB2-9F366C04F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AA1C43-E95B-243A-1DED-4F6613D8B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AB01-BFA0-4B0B-AC25-C93BF5CAEC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4702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7792D3-B915-3398-D6A7-89B1F7FFC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0B641D-519A-32ED-933E-CDBC53A5B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F46BBE-F638-CF78-1604-A540FBD3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80C-C909-4860-B6BA-9452D5ACB6DD}" type="datetimeFigureOut">
              <a:rPr lang="ru-UA" smtClean="0"/>
              <a:t>03.04.2023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47707E-6356-F0CD-64DA-0F36E1A9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1F0229-50C1-BEB2-0761-0760DFD89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AB01-BFA0-4B0B-AC25-C93BF5CAEC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2432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F34C5D-7BC2-017D-6A0D-68A26E99F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76D6A9-915C-FFD6-FF7D-173B8B404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0B6616-0DE6-519E-3136-713D951F9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80C-C909-4860-B6BA-9452D5ACB6DD}" type="datetimeFigureOut">
              <a:rPr lang="ru-UA" smtClean="0"/>
              <a:t>03.04.2023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E6C74B-CE13-846B-C53E-42C851462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5D97FE-E69D-C28A-9528-75D8C4941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AB01-BFA0-4B0B-AC25-C93BF5CAEC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2785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12C0-3715-CAA0-0496-DB0EE603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7858AF-EBA1-EDAD-42E9-97A549974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C7DCFD-7A0C-1CC2-FC65-A5633D16F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DE9419-8D17-206F-832C-B9C9DA8A8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80C-C909-4860-B6BA-9452D5ACB6DD}" type="datetimeFigureOut">
              <a:rPr lang="ru-UA" smtClean="0"/>
              <a:t>03.04.2023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EE42D6-458F-E44F-EA69-38CD83CB8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6C7791-752F-AA23-9433-D92159EF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AB01-BFA0-4B0B-AC25-C93BF5CAEC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0425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B19A7A-C8C9-15F4-E895-1508AE02E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7A16E9-5887-3422-A028-3C59E2A56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27B9794-E36E-DD99-D5D4-35C2F2B6F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9F7FBCC-A4A3-0B12-8AC6-12BB76C2D8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565A314-EDCE-3C66-DE4A-A214467B9A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3BE4BE7-E014-28DA-7FE8-AE76D58A0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80C-C909-4860-B6BA-9452D5ACB6DD}" type="datetimeFigureOut">
              <a:rPr lang="ru-UA" smtClean="0"/>
              <a:t>03.04.2023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DE4E122-DC24-B89F-3384-F432EEEDB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292BE3E-9A73-7E67-1351-C209DE458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AB01-BFA0-4B0B-AC25-C93BF5CAEC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4552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70776B-312B-8EF9-0526-4A36B7AA8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078AAA8-B628-8B58-C197-8002B8100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80C-C909-4860-B6BA-9452D5ACB6DD}" type="datetimeFigureOut">
              <a:rPr lang="ru-UA" smtClean="0"/>
              <a:t>03.04.2023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0660494-2086-BFA3-1E68-E574CDCFA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186E220-D80E-E3C6-0769-F2F235FD6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AB01-BFA0-4B0B-AC25-C93BF5CAEC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7089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923F1E9-14CE-C94F-9FDF-B92C6E157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80C-C909-4860-B6BA-9452D5ACB6DD}" type="datetimeFigureOut">
              <a:rPr lang="ru-UA" smtClean="0"/>
              <a:t>03.04.2023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8FF65E-494D-4751-CDA5-4D20FEB8C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315AE36-2638-6E02-C399-927C18460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AB01-BFA0-4B0B-AC25-C93BF5CAEC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2794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F1EA1B-E7C4-2AA3-EE0D-C78E899C1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3CA726-5A84-A3F2-2F20-D83A02605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64B98B-136C-FDAC-64DF-4AD671EE2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E880ED-A1AF-0562-9FF6-64735DD45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80C-C909-4860-B6BA-9452D5ACB6DD}" type="datetimeFigureOut">
              <a:rPr lang="ru-UA" smtClean="0"/>
              <a:t>03.04.2023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F4EA2C-4EFF-A550-C445-0CBB85632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F03B13-8241-554B-4E18-C10CAC10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AB01-BFA0-4B0B-AC25-C93BF5CAEC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0601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167393-655E-7B97-C1A9-0301A13BC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ADEC16F-D807-F19F-88B1-E0D97F8F3D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C23B8B-910F-CE1D-DE71-1732A881D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330593-4D22-8953-758E-8CA569B5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80C-C909-4860-B6BA-9452D5ACB6DD}" type="datetimeFigureOut">
              <a:rPr lang="ru-UA" smtClean="0"/>
              <a:t>03.04.2023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35424F-B06A-2C24-CC6E-4B8ED9654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06C585-9BC2-FCF8-6413-D2A815A71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AB01-BFA0-4B0B-AC25-C93BF5CAEC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3987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56A168-21A0-250F-946E-4B868F2E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C87420-0E25-A233-86D7-C0233E366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B3F0F5-3918-497A-B425-E75B0A9F0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E580C-C909-4860-B6BA-9452D5ACB6DD}" type="datetimeFigureOut">
              <a:rPr lang="ru-UA" smtClean="0"/>
              <a:t>03.04.2023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22748D-373D-FB7B-9AA8-10A9D4293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C720DC-BE19-79F9-3684-5D7055D3D3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0AB01-BFA0-4B0B-AC25-C93BF5CAEC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4614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Красивый бизнес фон">
            <a:extLst>
              <a:ext uri="{FF2B5EF4-FFF2-40B4-BE49-F238E27FC236}">
                <a16:creationId xmlns:a16="http://schemas.microsoft.com/office/drawing/2014/main" id="{9A733256-9C3E-B814-DBF9-993B6D49E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797" y="0"/>
            <a:ext cx="1263759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EF6D7B-9329-FF32-B8A3-0EABCED801E4}"/>
              </a:ext>
            </a:extLst>
          </p:cNvPr>
          <p:cNvSpPr txBox="1"/>
          <p:nvPr/>
        </p:nvSpPr>
        <p:spPr>
          <a:xfrm>
            <a:off x="1289459" y="1303087"/>
            <a:ext cx="7822719" cy="3834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7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Інновації в роботі педагога позашкільника </a:t>
            </a:r>
            <a:endParaRPr lang="ru-UA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3050DB4-5F3D-F81F-7394-82443AD18E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178" y="217662"/>
            <a:ext cx="2700126" cy="19514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32F92B-A923-9F13-F792-C7459EB540B3}"/>
              </a:ext>
            </a:extLst>
          </p:cNvPr>
          <p:cNvSpPr txBox="1"/>
          <p:nvPr/>
        </p:nvSpPr>
        <p:spPr>
          <a:xfrm>
            <a:off x="207034" y="6003393"/>
            <a:ext cx="72848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Жанна </a:t>
            </a:r>
            <a:r>
              <a:rPr lang="uk-UA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Перуцька</a:t>
            </a:r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консультант КУ « ЦПРПП»</a:t>
            </a:r>
            <a:endParaRPr lang="ru-UA" sz="2400" i="1" dirty="0"/>
          </a:p>
        </p:txBody>
      </p:sp>
    </p:spTree>
    <p:extLst>
      <p:ext uri="{BB962C8B-B14F-4D97-AF65-F5344CB8AC3E}">
        <p14:creationId xmlns:p14="http://schemas.microsoft.com/office/powerpoint/2010/main" val="390408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82B8762F-7C4E-29C5-886F-921406E6A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10E037-40C7-6E92-1C4B-938BE5CBC839}"/>
              </a:ext>
            </a:extLst>
          </p:cNvPr>
          <p:cNvSpPr txBox="1"/>
          <p:nvPr/>
        </p:nvSpPr>
        <p:spPr>
          <a:xfrm>
            <a:off x="2618116" y="10008"/>
            <a:ext cx="6098874" cy="75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Естафета</a:t>
            </a:r>
            <a:r>
              <a:rPr lang="ru-RU" sz="4000" b="1" dirty="0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4000" dirty="0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UA" sz="4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51DC30-486B-8D83-6E39-3B2567A2EEB6}"/>
              </a:ext>
            </a:extLst>
          </p:cNvPr>
          <p:cNvSpPr txBox="1"/>
          <p:nvPr/>
        </p:nvSpPr>
        <p:spPr>
          <a:xfrm>
            <a:off x="4188125" y="107952"/>
            <a:ext cx="8486955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поняттям</a:t>
            </a:r>
            <a:endParaRPr lang="ru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3E4808-A119-584B-DD20-488B6AE07865}"/>
              </a:ext>
            </a:extLst>
          </p:cNvPr>
          <p:cNvSpPr txBox="1"/>
          <p:nvPr/>
        </p:nvSpPr>
        <p:spPr>
          <a:xfrm>
            <a:off x="1565693" y="839507"/>
            <a:ext cx="11110823" cy="6179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uk-UA" sz="3200" b="1" i="1" dirty="0">
                <a:solidFill>
                  <a:srgbClr val="C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3200" b="1" i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нноваційна педагогічна технологія</a:t>
            </a:r>
            <a:r>
              <a:rPr lang="uk-UA" sz="3200" b="1" i="1" dirty="0">
                <a:solidFill>
                  <a:srgbClr val="C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3200" b="1" i="1" dirty="0">
              <a:solidFill>
                <a:srgbClr val="C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uk-UA" sz="32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i="1" dirty="0">
                <a:solidFill>
                  <a:srgbClr val="C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3200" b="1" i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лючова компетентність</a:t>
            </a:r>
            <a:r>
              <a:rPr lang="uk-UA" sz="3200" b="1" i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3200" b="1" i="1" dirty="0">
              <a:solidFill>
                <a:srgbClr val="C0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uk-UA" sz="32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b="1" i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uk-UA" sz="3200" b="1" i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реативність</a:t>
            </a:r>
            <a:r>
              <a:rPr lang="uk-UA" sz="3200" b="1" i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uk-UA" sz="3200" b="1" i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uk-UA" sz="3200" b="1" i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3200" b="1" i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ультимедійні технології;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uk-UA" sz="3200" b="1" i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uk-UA" sz="3200" b="1" i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едагогічний такт;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uk-UA" sz="3200" b="1" i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uk-UA" sz="3200" b="1" i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едагогічні інновації;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uk-UA" sz="3200" b="1" i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3200" b="1" i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тандарт освіти;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uk-UA" sz="3200" b="1" i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uk-UA" sz="3200" b="1" i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нформатизація освіти;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uk-UA" sz="3200" b="1" i="1" dirty="0" err="1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uk-UA" sz="3200" b="1" i="1" dirty="0" err="1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омунікативність</a:t>
            </a:r>
            <a:r>
              <a:rPr lang="uk-UA" sz="3200" b="1" i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UA" sz="3200" dirty="0">
              <a:solidFill>
                <a:srgbClr val="C0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06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2CD5DD81-15B0-03C2-ACE8-B9D3B1EC90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0A0798F-3051-BD3E-17E5-FB401A1512D9}"/>
              </a:ext>
            </a:extLst>
          </p:cNvPr>
          <p:cNvSpPr txBox="1"/>
          <p:nvPr/>
        </p:nvSpPr>
        <p:spPr>
          <a:xfrm>
            <a:off x="1397479" y="1000664"/>
            <a:ext cx="9057736" cy="4710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uk-UA" sz="3200" b="1" i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Інноваційна педагогічна технологія </a:t>
            </a:r>
            <a:r>
              <a:rPr lang="uk-UA" sz="3200" b="1" i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uk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систематичне й послідовне впровадження в практику оригінальних, новаторських способів, прийомів педагогічних дій і засобів, що охоплюють цілісний навчально-виховний процес від визначення його мети до очікуваних результатів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16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22DFEDC3-90F2-1A93-77CF-EF9B1184B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17AC97-7EA9-F476-2074-DB7E1A80964B}"/>
              </a:ext>
            </a:extLst>
          </p:cNvPr>
          <p:cNvSpPr txBox="1"/>
          <p:nvPr/>
        </p:nvSpPr>
        <p:spPr>
          <a:xfrm>
            <a:off x="1378790" y="13299"/>
            <a:ext cx="9507746" cy="2317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uk-UA" sz="3200" b="1" i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Ключова компетентність</a:t>
            </a:r>
            <a:r>
              <a:rPr lang="uk-UA" sz="32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 загальної життєвої компетентності людини як сукупності </a:t>
            </a:r>
            <a:r>
              <a:rPr lang="uk-UA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інтегрованої характеристики особистості.</a:t>
            </a:r>
            <a:endParaRPr lang="ru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39353D-325B-C031-F195-1ECBBF3F0AC4}"/>
              </a:ext>
            </a:extLst>
          </p:cNvPr>
          <p:cNvSpPr txBox="1"/>
          <p:nvPr/>
        </p:nvSpPr>
        <p:spPr>
          <a:xfrm>
            <a:off x="1378790" y="2653297"/>
            <a:ext cx="1152920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AutoNum type="arabicPeriod"/>
            </a:pPr>
            <a:r>
              <a:rPr lang="ru-RU" sz="2400" i="0" dirty="0" err="1">
                <a:effectLst/>
                <a:latin typeface="Bookman Old Style" panose="02050604050505020204" pitchFamily="18" charset="0"/>
              </a:rPr>
              <a:t>Спілкування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 державною (і </a:t>
            </a:r>
            <a:r>
              <a:rPr lang="ru-RU" sz="2400" i="0" dirty="0" err="1">
                <a:effectLst/>
                <a:latin typeface="Bookman Old Style" panose="02050604050505020204" pitchFamily="18" charset="0"/>
              </a:rPr>
              <a:t>рідною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 у </a:t>
            </a:r>
            <a:r>
              <a:rPr lang="ru-RU" sz="2400" i="0" dirty="0" err="1">
                <a:effectLst/>
                <a:latin typeface="Bookman Old Style" panose="02050604050505020204" pitchFamily="18" charset="0"/>
              </a:rPr>
              <a:t>разі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400" i="0" dirty="0" err="1">
                <a:effectLst/>
                <a:latin typeface="Bookman Old Style" panose="02050604050505020204" pitchFamily="18" charset="0"/>
              </a:rPr>
              <a:t>відмінності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) мовами. </a:t>
            </a:r>
          </a:p>
          <a:p>
            <a:pPr marL="342900" indent="-342900" algn="l">
              <a:buAutoNum type="arabicPeriod"/>
            </a:pPr>
            <a:r>
              <a:rPr lang="ru-RU" sz="2400" i="0" dirty="0" err="1">
                <a:effectLst/>
                <a:latin typeface="Bookman Old Style" panose="02050604050505020204" pitchFamily="18" charset="0"/>
              </a:rPr>
              <a:t>Спілкування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400" i="0" dirty="0" err="1">
                <a:effectLst/>
                <a:latin typeface="Bookman Old Style" panose="02050604050505020204" pitchFamily="18" charset="0"/>
              </a:rPr>
              <a:t>іноземними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 мовами. </a:t>
            </a:r>
          </a:p>
          <a:p>
            <a:pPr marL="342900" indent="-342900" algn="l">
              <a:buAutoNum type="arabicPeriod"/>
            </a:pPr>
            <a:r>
              <a:rPr lang="ru-RU" sz="2400" i="0" dirty="0" err="1">
                <a:effectLst/>
                <a:latin typeface="Bookman Old Style" panose="02050604050505020204" pitchFamily="18" charset="0"/>
              </a:rPr>
              <a:t>Математична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400" i="0" dirty="0" err="1">
                <a:effectLst/>
                <a:latin typeface="Bookman Old Style" panose="02050604050505020204" pitchFamily="18" charset="0"/>
              </a:rPr>
              <a:t>грамотність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. </a:t>
            </a:r>
          </a:p>
          <a:p>
            <a:pPr marL="342900" indent="-342900" algn="l">
              <a:buAutoNum type="arabicPeriod"/>
            </a:pPr>
            <a:r>
              <a:rPr lang="ru-RU" sz="2400" i="0" dirty="0" err="1">
                <a:effectLst/>
                <a:latin typeface="Bookman Old Style" panose="02050604050505020204" pitchFamily="18" charset="0"/>
              </a:rPr>
              <a:t>Компетентності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 в </a:t>
            </a:r>
            <a:r>
              <a:rPr lang="ru-RU" sz="2400" i="0" dirty="0" err="1">
                <a:effectLst/>
                <a:latin typeface="Bookman Old Style" panose="02050604050505020204" pitchFamily="18" charset="0"/>
              </a:rPr>
              <a:t>природничих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 науках і </a:t>
            </a:r>
            <a:r>
              <a:rPr lang="ru-RU" sz="2400" i="0" dirty="0" err="1">
                <a:effectLst/>
                <a:latin typeface="Bookman Old Style" panose="02050604050505020204" pitchFamily="18" charset="0"/>
              </a:rPr>
              <a:t>технологіях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. </a:t>
            </a:r>
          </a:p>
          <a:p>
            <a:pPr marL="342900" indent="-342900" algn="l">
              <a:buAutoNum type="arabicPeriod"/>
            </a:pPr>
            <a:r>
              <a:rPr lang="ru-RU" sz="2400" i="0" dirty="0" err="1">
                <a:effectLst/>
                <a:latin typeface="Bookman Old Style" panose="02050604050505020204" pitchFamily="18" charset="0"/>
              </a:rPr>
              <a:t>Інформаційно-цифрова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400" i="0" dirty="0" err="1">
                <a:effectLst/>
                <a:latin typeface="Bookman Old Style" panose="02050604050505020204" pitchFamily="18" charset="0"/>
              </a:rPr>
              <a:t>компетентність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 </a:t>
            </a:r>
          </a:p>
          <a:p>
            <a:pPr marL="342900" indent="-342900" algn="l">
              <a:buAutoNum type="arabicPeriod"/>
            </a:pPr>
            <a:r>
              <a:rPr lang="ru-RU" sz="2400" i="0" dirty="0" err="1">
                <a:effectLst/>
                <a:latin typeface="Bookman Old Style" panose="02050604050505020204" pitchFamily="18" charset="0"/>
              </a:rPr>
              <a:t>Уміння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400" i="0" dirty="0" err="1">
                <a:effectLst/>
                <a:latin typeface="Bookman Old Style" panose="02050604050505020204" pitchFamily="18" charset="0"/>
              </a:rPr>
              <a:t>навчатися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400" i="0" dirty="0" err="1">
                <a:effectLst/>
                <a:latin typeface="Bookman Old Style" panose="02050604050505020204" pitchFamily="18" charset="0"/>
              </a:rPr>
              <a:t>впродовж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400" i="0" dirty="0" err="1">
                <a:effectLst/>
                <a:latin typeface="Bookman Old Style" panose="02050604050505020204" pitchFamily="18" charset="0"/>
              </a:rPr>
              <a:t>життя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. </a:t>
            </a:r>
          </a:p>
          <a:p>
            <a:pPr marL="342900" indent="-342900" algn="l">
              <a:buAutoNum type="arabicPeriod"/>
            </a:pPr>
            <a:r>
              <a:rPr lang="ru-RU" sz="2400" i="0" dirty="0" err="1">
                <a:effectLst/>
                <a:latin typeface="Bookman Old Style" panose="02050604050505020204" pitchFamily="18" charset="0"/>
              </a:rPr>
              <a:t>Соціальні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 і </a:t>
            </a:r>
            <a:r>
              <a:rPr lang="ru-RU" sz="2400" i="0" dirty="0" err="1">
                <a:effectLst/>
                <a:latin typeface="Bookman Old Style" panose="02050604050505020204" pitchFamily="18" charset="0"/>
              </a:rPr>
              <a:t>громадянські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400" i="0" dirty="0" err="1">
                <a:effectLst/>
                <a:latin typeface="Bookman Old Style" panose="02050604050505020204" pitchFamily="18" charset="0"/>
              </a:rPr>
              <a:t>компетентності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. </a:t>
            </a:r>
          </a:p>
          <a:p>
            <a:pPr marL="342900" indent="-342900" algn="l">
              <a:buAutoNum type="arabicPeriod"/>
            </a:pPr>
            <a:r>
              <a:rPr lang="ru-RU" sz="2400" i="0" dirty="0" err="1">
                <a:effectLst/>
                <a:latin typeface="Bookman Old Style" panose="02050604050505020204" pitchFamily="18" charset="0"/>
              </a:rPr>
              <a:t>Підприємливість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. </a:t>
            </a:r>
          </a:p>
          <a:p>
            <a:pPr marL="342900" indent="-342900" algn="l">
              <a:buAutoNum type="arabicPeriod"/>
            </a:pPr>
            <a:r>
              <a:rPr lang="ru-RU" sz="2400" i="0" dirty="0" err="1">
                <a:effectLst/>
                <a:latin typeface="Bookman Old Style" panose="02050604050505020204" pitchFamily="18" charset="0"/>
              </a:rPr>
              <a:t>Загальнокультурна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400" i="0" dirty="0" err="1">
                <a:effectLst/>
                <a:latin typeface="Bookman Old Style" panose="02050604050505020204" pitchFamily="18" charset="0"/>
              </a:rPr>
              <a:t>грамотність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. </a:t>
            </a:r>
          </a:p>
          <a:p>
            <a:pPr marL="342900" indent="-342900" algn="l">
              <a:buAutoNum type="arabicPeriod"/>
            </a:pPr>
            <a:r>
              <a:rPr lang="ru-RU" sz="2400" i="0" dirty="0" err="1">
                <a:effectLst/>
                <a:latin typeface="Bookman Old Style" panose="02050604050505020204" pitchFamily="18" charset="0"/>
              </a:rPr>
              <a:t>Екологічна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400" i="0" dirty="0" err="1">
                <a:effectLst/>
                <a:latin typeface="Bookman Old Style" panose="02050604050505020204" pitchFamily="18" charset="0"/>
              </a:rPr>
              <a:t>грамотність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 і </a:t>
            </a:r>
            <a:r>
              <a:rPr lang="ru-RU" sz="2400" i="0" dirty="0" err="1">
                <a:effectLst/>
                <a:latin typeface="Bookman Old Style" panose="02050604050505020204" pitchFamily="18" charset="0"/>
              </a:rPr>
              <a:t>здорове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400" i="0" dirty="0" err="1">
                <a:effectLst/>
                <a:latin typeface="Bookman Old Style" panose="02050604050505020204" pitchFamily="18" charset="0"/>
              </a:rPr>
              <a:t>життя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.</a:t>
            </a:r>
          </a:p>
          <a:p>
            <a:pPr marL="342900" indent="-342900" algn="l">
              <a:buAutoNum type="arabicPeriod"/>
            </a:pPr>
            <a:r>
              <a:rPr lang="ru-RU" sz="2400" i="0" dirty="0" err="1">
                <a:effectLst/>
                <a:latin typeface="Bookman Old Style" panose="02050604050505020204" pitchFamily="18" charset="0"/>
              </a:rPr>
              <a:t>Інноваційність</a:t>
            </a:r>
            <a:r>
              <a:rPr lang="ru-RU" sz="2400" i="0" dirty="0">
                <a:effectLst/>
                <a:latin typeface="Bookman Old Style" panose="0205060405050502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398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8EE0BFD4-5054-1946-B051-D19F62756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A5EE60-B317-0866-581B-59019E2BB771}"/>
              </a:ext>
            </a:extLst>
          </p:cNvPr>
          <p:cNvSpPr txBox="1"/>
          <p:nvPr/>
        </p:nvSpPr>
        <p:spPr>
          <a:xfrm>
            <a:off x="790753" y="0"/>
            <a:ext cx="10282688" cy="4016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uk-UA" sz="3200" b="1" i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Креативність </a:t>
            </a:r>
            <a:r>
              <a:rPr lang="uk-UA" sz="3200" b="1" i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uk-UA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продукувати багато різноманітних оригінальних ідей у нерегламентованих умовах діяльності. Це вміння додавати дещо нове в досвід, усвідомлювати прогалини й суперечності, відмовлятися від стереотипних способів мислення.</a:t>
            </a:r>
            <a:endParaRPr lang="ru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C91570-3BF5-E7D5-DC64-A531DE698FAB}"/>
              </a:ext>
            </a:extLst>
          </p:cNvPr>
          <p:cNvSpPr txBox="1"/>
          <p:nvPr/>
        </p:nvSpPr>
        <p:spPr>
          <a:xfrm>
            <a:off x="1118559" y="3848740"/>
            <a:ext cx="9954883" cy="3449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uk-UA" sz="3200" b="1" i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Мультимедійні технології</a:t>
            </a:r>
            <a:r>
              <a:rPr lang="uk-UA" sz="32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uk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технології, пов’язані зі створенням електронних книг, енциклопедій, комп’ютерних фільмів, баз даних. У цих продуктах об’</a:t>
            </a:r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єднуються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текстова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графічна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аудіо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та </a:t>
            </a:r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відеоінформація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анімація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98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6FFC89D7-2027-A49B-82B7-390665A59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068CD9-3AE0-3A66-7118-6294214D234F}"/>
              </a:ext>
            </a:extLst>
          </p:cNvPr>
          <p:cNvSpPr txBox="1"/>
          <p:nvPr/>
        </p:nvSpPr>
        <p:spPr>
          <a:xfrm>
            <a:off x="1178943" y="316394"/>
            <a:ext cx="9345283" cy="6281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uk-UA" sz="3200" b="1" i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Педагогічний такт</a:t>
            </a:r>
            <a:r>
              <a:rPr lang="uk-UA" sz="32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3200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 доброзичливі відносини між учасниками навчального процесу. Констатує притаманні </a:t>
            </a: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педагогу</a:t>
            </a:r>
            <a:r>
              <a:rPr lang="uk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виховні якості, здатність вести бесіду та спілкуватися з дотриманням етичних норм, культурних і національних традицій. </a:t>
            </a:r>
            <a:r>
              <a:rPr lang="uk-UA" sz="32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Виключає</a:t>
            </a:r>
            <a:r>
              <a:rPr lang="uk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загравання, улесливе ставлення, приниження чи надмірну опіку над учнями й водночас не виключає координаційної функції вчителя.</a:t>
            </a:r>
            <a:endParaRPr lang="ru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27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36BA7D1A-FCD8-E1A4-5475-31EA8B877A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7BAE0E2-49F0-AF42-318B-87DDF7DCEC10}"/>
              </a:ext>
            </a:extLst>
          </p:cNvPr>
          <p:cNvSpPr txBox="1"/>
          <p:nvPr/>
        </p:nvSpPr>
        <p:spPr>
          <a:xfrm>
            <a:off x="892834" y="0"/>
            <a:ext cx="9803921" cy="3449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uk-UA" sz="3200" b="1" i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Педагогічні інновації</a:t>
            </a:r>
            <a:r>
              <a:rPr lang="uk-UA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нововедення</a:t>
            </a:r>
            <a:r>
              <a:rPr lang="uk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педагогічній системі, які поліпшують розвиток і результати навчально-виховного процесу; це розв’язання різноманітних педагогічних проблем оригінальними нестандартними шляхами.</a:t>
            </a:r>
            <a:endParaRPr lang="ru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BEE259-94F1-37D2-8516-5DD04FB8A75C}"/>
              </a:ext>
            </a:extLst>
          </p:cNvPr>
          <p:cNvSpPr txBox="1"/>
          <p:nvPr/>
        </p:nvSpPr>
        <p:spPr>
          <a:xfrm>
            <a:off x="1073269" y="3483129"/>
            <a:ext cx="9803921" cy="3449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uk-UA" sz="3200" b="1" i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 освіти</a:t>
            </a:r>
            <a:r>
              <a:rPr lang="uk-UA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основних параметрів, що сприймаються за державну норму освіченості, яка відображає соціальний ідеал і враховує можливості реальної особистості й системи освіти у досягненні цього ідеалу.</a:t>
            </a:r>
            <a:endParaRPr lang="ru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E8310AB9-B564-49C9-A7E7-8589D2E1F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7C8AFB-1871-8B36-B099-7590B5313E18}"/>
              </a:ext>
            </a:extLst>
          </p:cNvPr>
          <p:cNvSpPr txBox="1"/>
          <p:nvPr/>
        </p:nvSpPr>
        <p:spPr>
          <a:xfrm>
            <a:off x="1017918" y="571519"/>
            <a:ext cx="9506309" cy="57149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uk-UA" sz="3200" b="1" i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Інформатизація освіти</a:t>
            </a:r>
            <a:r>
              <a:rPr lang="uk-UA" sz="32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комплекс соціально-педагогічних перетворень, пов’язаних із насиченням освітніх систем інформаційною продукцією, засобами й технологією</a:t>
            </a: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</a:t>
            </a:r>
            <a:r>
              <a:rPr lang="uk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провадження в закладах системи освіти інформаційних засобів, які ґрунтуються на мікропроцесорній техніці, а також інформаційної продукції педагогічних технологій, що базуються на цих засобах.</a:t>
            </a:r>
            <a:endParaRPr lang="ru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87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63E34B6C-4AB8-E2EA-AD29-54E07DF94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565E4A-4233-4E75-2D96-ACC0CA062B47}"/>
              </a:ext>
            </a:extLst>
          </p:cNvPr>
          <p:cNvSpPr txBox="1"/>
          <p:nvPr/>
        </p:nvSpPr>
        <p:spPr>
          <a:xfrm>
            <a:off x="1587260" y="1558233"/>
            <a:ext cx="8367623" cy="3016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uk-UA" sz="3200" b="1" i="1" dirty="0" err="1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Комунікативність</a:t>
            </a:r>
            <a:r>
              <a:rPr lang="uk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певний рівень здатності до спілкування й контактів; зв’язок, спілкування, контакти між ким, чим-небудь; комунікабельність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17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00598B09-E309-9D0C-E643-C21460C26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B9768F4-0B1E-55B2-A753-15CE63A9CBCD}"/>
              </a:ext>
            </a:extLst>
          </p:cNvPr>
          <p:cNvSpPr txBox="1"/>
          <p:nvPr/>
        </p:nvSpPr>
        <p:spPr>
          <a:xfrm>
            <a:off x="1138687" y="510925"/>
            <a:ext cx="9230264" cy="5836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      </a:t>
            </a:r>
            <a:r>
              <a:rPr lang="ru-RU" sz="2800" b="1" dirty="0" err="1">
                <a:solidFill>
                  <a:srgbClr val="C00000"/>
                </a:solidFill>
                <a:latin typeface="Bookman Old Style" panose="02050604050505020204" pitchFamily="18" charset="0"/>
              </a:rPr>
              <a:t>Інтерактивна</a:t>
            </a:r>
            <a:r>
              <a:rPr lang="ru-RU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методика </a:t>
            </a:r>
            <a:r>
              <a:rPr lang="ru-RU" sz="2800" dirty="0" err="1">
                <a:latin typeface="Bookman Old Style" panose="02050604050505020204" pitchFamily="18" charset="0"/>
              </a:rPr>
              <a:t>проведення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гурткових</a:t>
            </a:r>
            <a:r>
              <a:rPr lang="ru-RU" sz="2800" dirty="0">
                <a:latin typeface="Bookman Old Style" panose="02050604050505020204" pitchFamily="18" charset="0"/>
              </a:rPr>
              <a:t> занять </a:t>
            </a:r>
            <a:r>
              <a:rPr lang="ru-RU" sz="2800" dirty="0" err="1">
                <a:latin typeface="Bookman Old Style" panose="02050604050505020204" pitchFamily="18" charset="0"/>
              </a:rPr>
              <a:t>забезпечує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розвиток</a:t>
            </a:r>
            <a:r>
              <a:rPr lang="ru-RU" sz="2800" dirty="0">
                <a:latin typeface="Bookman Old Style" panose="02050604050505020204" pitchFamily="18" charset="0"/>
              </a:rPr>
              <a:t>  </a:t>
            </a:r>
            <a:r>
              <a:rPr lang="ru-RU" sz="2800" dirty="0" err="1">
                <a:latin typeface="Bookman Old Style" panose="02050604050505020204" pitchFamily="18" charset="0"/>
              </a:rPr>
              <a:t>умінь</a:t>
            </a:r>
            <a:r>
              <a:rPr lang="ru-RU" sz="2800" dirty="0">
                <a:latin typeface="Bookman Old Style" panose="02050604050505020204" pitchFamily="18" charset="0"/>
              </a:rPr>
              <a:t> та </a:t>
            </a:r>
            <a:r>
              <a:rPr lang="ru-RU" sz="2800" dirty="0" err="1">
                <a:latin typeface="Bookman Old Style" panose="02050604050505020204" pitchFamily="18" charset="0"/>
              </a:rPr>
              <a:t>навиків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гуртківців</a:t>
            </a:r>
            <a:r>
              <a:rPr lang="ru-RU" sz="2800" dirty="0">
                <a:latin typeface="Bookman Old Style" panose="02050604050505020204" pitchFamily="18" charset="0"/>
              </a:rPr>
              <a:t>: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>
                <a:latin typeface="Bookman Old Style" panose="02050604050505020204" pitchFamily="18" charset="0"/>
              </a:rPr>
              <a:t> Критично </a:t>
            </a:r>
            <a:r>
              <a:rPr lang="ru-RU" sz="2800" dirty="0" err="1">
                <a:latin typeface="Bookman Old Style" panose="02050604050505020204" pitchFamily="18" charset="0"/>
              </a:rPr>
              <a:t>аналізувати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інформацію</a:t>
            </a:r>
            <a:r>
              <a:rPr lang="ru-RU" sz="2800" dirty="0">
                <a:latin typeface="Bookman Old Style" panose="02050604050505020204" pitchFamily="18" charset="0"/>
              </a:rPr>
              <a:t>;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Аргументувати</a:t>
            </a:r>
            <a:r>
              <a:rPr lang="ru-RU" sz="2800" dirty="0">
                <a:latin typeface="Bookman Old Style" panose="020506040505050202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</a:rPr>
              <a:t>дозволити</a:t>
            </a:r>
            <a:r>
              <a:rPr lang="ru-RU" sz="2800" dirty="0">
                <a:latin typeface="Bookman Old Style" panose="02050604050505020204" pitchFamily="18" charset="0"/>
              </a:rPr>
              <a:t>  </a:t>
            </a:r>
            <a:r>
              <a:rPr lang="ru-RU" sz="2800" dirty="0" err="1">
                <a:latin typeface="Bookman Old Style" panose="02050604050505020204" pitchFamily="18" charset="0"/>
              </a:rPr>
              <a:t>висловлювати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власні</a:t>
            </a:r>
            <a:r>
              <a:rPr lang="ru-RU" sz="2800" dirty="0">
                <a:latin typeface="Bookman Old Style" panose="02050604050505020204" pitchFamily="18" charset="0"/>
              </a:rPr>
              <a:t> погляди;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Пов’язувати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вивчений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матеріал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із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життям</a:t>
            </a:r>
            <a:r>
              <a:rPr lang="ru-RU" sz="2800" dirty="0">
                <a:latin typeface="Bookman Old Style" panose="02050604050505020204" pitchFamily="18" charset="0"/>
              </a:rPr>
              <a:t>;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Сприяє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формуванню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навичок</a:t>
            </a:r>
            <a:r>
              <a:rPr lang="ru-RU" sz="2800" dirty="0">
                <a:latin typeface="Bookman Old Style" panose="02050604050505020204" pitchFamily="18" charset="0"/>
              </a:rPr>
              <a:t> та </a:t>
            </a:r>
            <a:r>
              <a:rPr lang="ru-RU" sz="2800" dirty="0" err="1">
                <a:latin typeface="Bookman Old Style" panose="02050604050505020204" pitchFamily="18" charset="0"/>
              </a:rPr>
              <a:t>вмінь</a:t>
            </a:r>
            <a:r>
              <a:rPr lang="ru-RU" sz="2800" dirty="0">
                <a:latin typeface="Bookman Old Style" panose="02050604050505020204" pitchFamily="18" charset="0"/>
              </a:rPr>
              <a:t> як </a:t>
            </a:r>
            <a:r>
              <a:rPr lang="ru-RU" sz="2800" dirty="0" err="1">
                <a:latin typeface="Bookman Old Style" panose="02050604050505020204" pitchFamily="18" charset="0"/>
              </a:rPr>
              <a:t>предметних</a:t>
            </a:r>
            <a:r>
              <a:rPr lang="ru-RU" sz="2800" dirty="0">
                <a:latin typeface="Bookman Old Style" panose="02050604050505020204" pitchFamily="18" charset="0"/>
              </a:rPr>
              <a:t>, так і </a:t>
            </a:r>
            <a:r>
              <a:rPr lang="ru-RU" sz="2800" dirty="0" err="1">
                <a:latin typeface="Bookman Old Style" panose="02050604050505020204" pitchFamily="18" charset="0"/>
              </a:rPr>
              <a:t>загально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навчальних</a:t>
            </a:r>
            <a:r>
              <a:rPr lang="ru-RU" sz="2800" dirty="0">
                <a:latin typeface="Bookman Old Style" panose="02050604050505020204" pitchFamily="18" charset="0"/>
              </a:rPr>
              <a:t> ; </a:t>
            </a:r>
          </a:p>
        </p:txBody>
      </p:sp>
    </p:spTree>
    <p:extLst>
      <p:ext uri="{BB962C8B-B14F-4D97-AF65-F5344CB8AC3E}">
        <p14:creationId xmlns:p14="http://schemas.microsoft.com/office/powerpoint/2010/main" val="236256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0EFBDCC3-2014-1FCD-2591-917CA6FAC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2">
            <a:extLst>
              <a:ext uri="{FF2B5EF4-FFF2-40B4-BE49-F238E27FC236}">
                <a16:creationId xmlns:a16="http://schemas.microsoft.com/office/drawing/2014/main" id="{78ECD1F3-D001-B7F4-CEAF-6A12B9CCCB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UA"/>
          </a:p>
        </p:txBody>
      </p:sp>
      <p:sp>
        <p:nvSpPr>
          <p:cNvPr id="3" name="Равнобедренный треугольник 2">
            <a:extLst>
              <a:ext uri="{FF2B5EF4-FFF2-40B4-BE49-F238E27FC236}">
                <a16:creationId xmlns:a16="http://schemas.microsoft.com/office/drawing/2014/main" id="{59125FD6-5C0A-7C24-BFAA-E50C92111EF1}"/>
              </a:ext>
            </a:extLst>
          </p:cNvPr>
          <p:cNvSpPr/>
          <p:nvPr/>
        </p:nvSpPr>
        <p:spPr>
          <a:xfrm>
            <a:off x="-91477" y="-34119"/>
            <a:ext cx="6138514" cy="6731495"/>
          </a:xfrm>
          <a:prstGeom prst="triangle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UA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Надпись 14">
            <a:extLst>
              <a:ext uri="{FF2B5EF4-FFF2-40B4-BE49-F238E27FC236}">
                <a16:creationId xmlns:a16="http://schemas.microsoft.com/office/drawing/2014/main" id="{0EEF606E-DCD3-FD9F-A252-9C8B78C5C423}"/>
              </a:ext>
            </a:extLst>
          </p:cNvPr>
          <p:cNvSpPr txBox="1"/>
          <p:nvPr/>
        </p:nvSpPr>
        <p:spPr>
          <a:xfrm>
            <a:off x="276045" y="5862134"/>
            <a:ext cx="5503196" cy="800219"/>
          </a:xfrm>
          <a:prstGeom prst="rect">
            <a:avLst/>
          </a:prstGeom>
          <a:solidFill>
            <a:prstClr val="white"/>
          </a:solidFill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000"/>
              </a:spcAft>
            </a:pPr>
            <a:r>
              <a:rPr lang="uk-UA" sz="2600" b="1" i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 інших                  (практичне)-90%</a:t>
            </a:r>
            <a:endParaRPr lang="ru-UA" sz="2600" i="1" kern="1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2BD75A-C711-9EB3-BF28-0CA14B30BFAE}"/>
              </a:ext>
            </a:extLst>
          </p:cNvPr>
          <p:cNvSpPr txBox="1"/>
          <p:nvPr/>
        </p:nvSpPr>
        <p:spPr>
          <a:xfrm>
            <a:off x="-348160" y="4606107"/>
            <a:ext cx="632316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uk-UA" sz="2600" b="1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uk-UA" sz="2600" b="1" i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рактичні вправи-75%</a:t>
            </a:r>
            <a:endParaRPr lang="ru-UA" sz="2600" i="1" kern="1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A93E56-E7FF-FA1C-963F-FB6E88C14A4E}"/>
              </a:ext>
            </a:extLst>
          </p:cNvPr>
          <p:cNvSpPr txBox="1"/>
          <p:nvPr/>
        </p:nvSpPr>
        <p:spPr>
          <a:xfrm>
            <a:off x="1397478" y="3174775"/>
            <a:ext cx="3071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uk-UA" sz="2400" b="1" i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Демонстрація, дискусія- 50%</a:t>
            </a:r>
            <a:endParaRPr lang="ru-UA" sz="2400" i="1" kern="1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000C38-C81B-1CC7-6BD3-2956B8F9889A}"/>
              </a:ext>
            </a:extLst>
          </p:cNvPr>
          <p:cNvSpPr txBox="1"/>
          <p:nvPr/>
        </p:nvSpPr>
        <p:spPr>
          <a:xfrm>
            <a:off x="152400" y="2043610"/>
            <a:ext cx="57162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uk-UA" sz="2400" b="1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400" b="1" i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орове і слухове                                          сприйняття-20%</a:t>
            </a:r>
            <a:endParaRPr lang="ru-UA" sz="2400" i="1" kern="1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Надпись 7">
            <a:extLst>
              <a:ext uri="{FF2B5EF4-FFF2-40B4-BE49-F238E27FC236}">
                <a16:creationId xmlns:a16="http://schemas.microsoft.com/office/drawing/2014/main" id="{9C8FEBBD-F83D-D98E-0EDC-071B8184106D}"/>
              </a:ext>
            </a:extLst>
          </p:cNvPr>
          <p:cNvSpPr txBox="1"/>
          <p:nvPr/>
        </p:nvSpPr>
        <p:spPr>
          <a:xfrm>
            <a:off x="2337645" y="1280025"/>
            <a:ext cx="1268198" cy="738664"/>
          </a:xfrm>
          <a:prstGeom prst="rect">
            <a:avLst/>
          </a:prstGeom>
          <a:solidFill>
            <a:prstClr val="white"/>
          </a:solidFill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000"/>
              </a:spcAft>
            </a:pPr>
            <a:r>
              <a:rPr lang="uk-UA" sz="2400" b="1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uk-UA" sz="2400" b="1" i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екція- 5%</a:t>
            </a:r>
            <a:endParaRPr lang="ru-UA" sz="2400" i="1" kern="1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50DDD2-B5D2-60E1-1D27-F389CB5BCEE2}"/>
              </a:ext>
            </a:extLst>
          </p:cNvPr>
          <p:cNvSpPr txBox="1"/>
          <p:nvPr/>
        </p:nvSpPr>
        <p:spPr>
          <a:xfrm>
            <a:off x="5503196" y="569108"/>
            <a:ext cx="6412759" cy="5525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Те, що я чую - я забуваю.</a:t>
            </a:r>
            <a:endParaRPr lang="ru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Те, що я бачу і чую -я трохи пам’ятаю.</a:t>
            </a:r>
            <a:endParaRPr lang="ru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Те, що я бачу, чую й обговорюю-  я починаю розуміти.</a:t>
            </a:r>
            <a:endParaRPr lang="ru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 я бачу, чую й обговорюю й роблю -я набуваю знань, умінь і навичок.</a:t>
            </a:r>
            <a:endParaRPr lang="ru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 я передаю знання іншим - я стаю майстром.</a:t>
            </a:r>
            <a:endParaRPr lang="ru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88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E9E14763-10EC-DAD7-7735-3F43641E0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6E3795-9501-0ED0-E78B-F1BE35804DF8}"/>
              </a:ext>
            </a:extLst>
          </p:cNvPr>
          <p:cNvSpPr txBox="1"/>
          <p:nvPr/>
        </p:nvSpPr>
        <p:spPr>
          <a:xfrm rot="20895529">
            <a:off x="1460879" y="660633"/>
            <a:ext cx="9980404" cy="5236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6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uk-UA" sz="7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Тут немає тих, хто  спостерігає! </a:t>
            </a:r>
            <a:endParaRPr lang="ru-UA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uk-UA" sz="7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Кожен -   активний учасник!»</a:t>
            </a:r>
            <a:endParaRPr lang="ru-UA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9ADD788E-0E70-659C-99EC-821F7D06B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59EE6DA-5987-ADD0-766B-56DF5CA7DCD3}"/>
              </a:ext>
            </a:extLst>
          </p:cNvPr>
          <p:cNvSpPr txBox="1"/>
          <p:nvPr/>
        </p:nvSpPr>
        <p:spPr>
          <a:xfrm>
            <a:off x="1138687" y="848204"/>
            <a:ext cx="10312159" cy="5562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Інтерактивні методи навчання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Робота в парах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UA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Перевернуте</a:t>
            </a:r>
            <a:r>
              <a:rPr lang="ru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реальних</a:t>
            </a:r>
            <a:r>
              <a:rPr lang="ru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проблем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Бліц-турнір</a:t>
            </a:r>
            <a:r>
              <a:rPr lang="ru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UA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кращого</a:t>
            </a:r>
            <a:r>
              <a:rPr lang="ru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знавця</a:t>
            </a:r>
            <a:r>
              <a:rPr lang="ru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термінів</a:t>
            </a:r>
            <a:endParaRPr lang="ru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Робота в парах «</a:t>
            </a:r>
            <a:r>
              <a:rPr lang="ru-UA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</a:t>
            </a:r>
            <a:r>
              <a:rPr lang="ru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друга»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Інтерактивна</a:t>
            </a:r>
            <a:r>
              <a:rPr lang="ru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вправа</a:t>
            </a:r>
            <a:r>
              <a:rPr lang="ru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«Тест-контроль»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Інтерактивний</a:t>
            </a:r>
            <a:r>
              <a:rPr lang="ru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</a:t>
            </a:r>
            <a:r>
              <a:rPr lang="ru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UA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Спіймай</a:t>
            </a:r>
            <a:r>
              <a:rPr lang="ru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помилку</a:t>
            </a:r>
            <a:r>
              <a:rPr lang="ru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UA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2609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4A5FCC68-A72D-929E-1E49-97F557878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55CFB6C-2328-B62F-614F-BEA885904656}"/>
              </a:ext>
            </a:extLst>
          </p:cNvPr>
          <p:cNvSpPr txBox="1"/>
          <p:nvPr/>
        </p:nvSpPr>
        <p:spPr>
          <a:xfrm>
            <a:off x="983411" y="1489964"/>
            <a:ext cx="964433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9600" b="1" i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uk-UA" sz="9600" b="1" i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едагогічні технології </a:t>
            </a:r>
            <a:endParaRPr lang="ru-UA" sz="9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63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15BC1EBB-5191-198A-0F4F-9840F608F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9D32B8-9088-9337-B9AA-F87B5FE92C4D}"/>
              </a:ext>
            </a:extLst>
          </p:cNvPr>
          <p:cNvSpPr txBox="1"/>
          <p:nvPr/>
        </p:nvSpPr>
        <p:spPr>
          <a:xfrm>
            <a:off x="2411082" y="228926"/>
            <a:ext cx="719874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kern="14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Педагогічне проектування</a:t>
            </a:r>
            <a:endParaRPr lang="ru-UA" sz="3200" kern="1400" dirty="0">
              <a:solidFill>
                <a:srgbClr val="C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3200" b="1" kern="14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</a:t>
            </a:r>
            <a:endParaRPr lang="ru-UA" sz="3200" kern="1400" dirty="0">
              <a:solidFill>
                <a:srgbClr val="C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7C1ED0-A46B-F27D-B369-D289E5D775CF}"/>
              </a:ext>
            </a:extLst>
          </p:cNvPr>
          <p:cNvSpPr txBox="1"/>
          <p:nvPr/>
        </p:nvSpPr>
        <p:spPr>
          <a:xfrm>
            <a:off x="914398" y="829090"/>
            <a:ext cx="1000664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kern="1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Суть проектної технології – стимулювати інтерес дітей до певних проблем, що передбачають володіння визначеною сумою знань та через проектну діяльність, яка передбачає розв’язання однієї або цілої низки проблем, показати практичне застосування надбаних знань. </a:t>
            </a:r>
            <a:endParaRPr lang="ru-UA" sz="2800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87B2C7-A1D5-41FC-2796-DCDF0DC4D0AF}"/>
              </a:ext>
            </a:extLst>
          </p:cNvPr>
          <p:cNvSpPr txBox="1"/>
          <p:nvPr/>
        </p:nvSpPr>
        <p:spPr>
          <a:xfrm>
            <a:off x="914399" y="3568657"/>
            <a:ext cx="1074276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latin typeface="Bookman Old Style" panose="02050604050505020204" pitchFamily="18" charset="0"/>
              </a:rPr>
              <a:t>    </a:t>
            </a:r>
            <a:r>
              <a:rPr lang="ru-RU" sz="2800" dirty="0" err="1">
                <a:latin typeface="Bookman Old Style" panose="02050604050505020204" pitchFamily="18" charset="0"/>
              </a:rPr>
              <a:t>Кінцевий</a:t>
            </a:r>
            <a:r>
              <a:rPr lang="ru-RU" sz="2800" dirty="0">
                <a:latin typeface="Bookman Old Style" panose="02050604050505020204" pitchFamily="18" charset="0"/>
              </a:rPr>
              <a:t> результат </a:t>
            </a:r>
            <a:r>
              <a:rPr lang="ru-RU" sz="2800" dirty="0" err="1">
                <a:latin typeface="Bookman Old Style" panose="02050604050505020204" pitchFamily="18" charset="0"/>
              </a:rPr>
              <a:t>проектної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діяльності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вихованців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може</a:t>
            </a:r>
            <a:r>
              <a:rPr lang="ru-RU" sz="2800" dirty="0">
                <a:latin typeface="Bookman Old Style" panose="02050604050505020204" pitchFamily="18" charset="0"/>
              </a:rPr>
              <a:t> бути представлений у </a:t>
            </a:r>
            <a:r>
              <a:rPr lang="ru-RU" sz="2800" dirty="0" err="1">
                <a:latin typeface="Bookman Old Style" panose="02050604050505020204" pitchFamily="18" charset="0"/>
              </a:rPr>
              <a:t>вигляді</a:t>
            </a:r>
            <a:r>
              <a:rPr lang="ru-RU" sz="2800" dirty="0">
                <a:latin typeface="Bookman Old Style" panose="02050604050505020204" pitchFamily="18" charset="0"/>
              </a:rPr>
              <a:t>: веб-сайту, </a:t>
            </a:r>
            <a:r>
              <a:rPr lang="ru-RU" sz="2800" dirty="0" err="1">
                <a:latin typeface="Bookman Old Style" panose="02050604050505020204" pitchFamily="18" charset="0"/>
              </a:rPr>
              <a:t>аналізу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даних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соціологічного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опитування</a:t>
            </a:r>
            <a:r>
              <a:rPr lang="ru-RU" sz="2800" dirty="0">
                <a:latin typeface="Bookman Old Style" panose="020506040505050202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</a:rPr>
              <a:t>бізнес</a:t>
            </a:r>
            <a:r>
              <a:rPr lang="ru-RU" sz="2800" dirty="0">
                <a:latin typeface="Bookman Old Style" panose="02050604050505020204" pitchFamily="18" charset="0"/>
              </a:rPr>
              <a:t>-плану, </a:t>
            </a:r>
            <a:r>
              <a:rPr lang="ru-RU" sz="2800" dirty="0" err="1">
                <a:latin typeface="Bookman Old Style" panose="02050604050505020204" pitchFamily="18" charset="0"/>
              </a:rPr>
              <a:t>відеофільму</a:t>
            </a:r>
            <a:r>
              <a:rPr lang="ru-RU" sz="2800" dirty="0">
                <a:latin typeface="Bookman Old Style" panose="020506040505050202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</a:rPr>
              <a:t>відеокліпів</a:t>
            </a:r>
            <a:r>
              <a:rPr lang="ru-RU" sz="2800" dirty="0">
                <a:latin typeface="Bookman Old Style" panose="020506040505050202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</a:rPr>
              <a:t>електронної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газети</a:t>
            </a:r>
            <a:r>
              <a:rPr lang="ru-RU" sz="2800" dirty="0">
                <a:latin typeface="Bookman Old Style" panose="020506040505050202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</a:rPr>
              <a:t>моделі</a:t>
            </a:r>
            <a:r>
              <a:rPr lang="ru-RU" sz="2800" dirty="0">
                <a:latin typeface="Bookman Old Style" panose="02050604050505020204" pitchFamily="18" charset="0"/>
              </a:rPr>
              <a:t>, пакету </a:t>
            </a:r>
            <a:r>
              <a:rPr lang="ru-RU" sz="2800" dirty="0" err="1">
                <a:latin typeface="Bookman Old Style" panose="02050604050505020204" pitchFamily="18" charset="0"/>
              </a:rPr>
              <a:t>рекомендацій</a:t>
            </a:r>
            <a:r>
              <a:rPr lang="ru-RU" sz="2800" dirty="0">
                <a:latin typeface="Bookman Old Style" panose="02050604050505020204" pitchFamily="18" charset="0"/>
              </a:rPr>
              <a:t>, рекламного буклету, </a:t>
            </a:r>
            <a:r>
              <a:rPr lang="ru-RU" sz="2800" dirty="0" err="1">
                <a:latin typeface="Bookman Old Style" panose="02050604050505020204" pitchFamily="18" charset="0"/>
              </a:rPr>
              <a:t>статті</a:t>
            </a:r>
            <a:r>
              <a:rPr lang="ru-RU" sz="2800" dirty="0">
                <a:latin typeface="Bookman Old Style" panose="020506040505050202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</a:rPr>
              <a:t>сценарію</a:t>
            </a:r>
            <a:r>
              <a:rPr lang="ru-RU" sz="2800" dirty="0">
                <a:latin typeface="Bookman Old Style" panose="020506040505050202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</a:rPr>
              <a:t>казки</a:t>
            </a:r>
            <a:r>
              <a:rPr lang="ru-RU" sz="2800" dirty="0">
                <a:latin typeface="Bookman Old Style" panose="020506040505050202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</a:rPr>
              <a:t>колективної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творчої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роботи</a:t>
            </a:r>
            <a:r>
              <a:rPr lang="ru-RU" sz="2800" dirty="0">
                <a:latin typeface="Bookman Old Style" panose="02050604050505020204" pitchFamily="18" charset="0"/>
              </a:rPr>
              <a:t> (</a:t>
            </a:r>
            <a:r>
              <a:rPr lang="ru-RU" sz="2800" dirty="0" err="1">
                <a:latin typeface="Bookman Old Style" panose="02050604050505020204" pitchFamily="18" charset="0"/>
              </a:rPr>
              <a:t>виробу</a:t>
            </a:r>
            <a:r>
              <a:rPr lang="ru-RU" sz="2800" dirty="0">
                <a:latin typeface="Bookman Old Style" panose="02050604050505020204" pitchFamily="18" charset="0"/>
              </a:rPr>
              <a:t> декоративно-прикладного </a:t>
            </a:r>
            <a:r>
              <a:rPr lang="ru-RU" sz="2800" dirty="0" err="1">
                <a:latin typeface="Bookman Old Style" panose="02050604050505020204" pitchFamily="18" charset="0"/>
              </a:rPr>
              <a:t>мистецтва</a:t>
            </a:r>
            <a:r>
              <a:rPr lang="ru-RU" sz="2800" dirty="0">
                <a:latin typeface="Bookman Old Style" panose="02050604050505020204" pitchFamily="18" charset="0"/>
              </a:rPr>
              <a:t> та </a:t>
            </a:r>
            <a:r>
              <a:rPr lang="ru-RU" sz="2800" dirty="0" err="1">
                <a:latin typeface="Bookman Old Style" panose="02050604050505020204" pitchFamily="18" charset="0"/>
              </a:rPr>
              <a:t>ін</a:t>
            </a:r>
            <a:r>
              <a:rPr lang="ru-RU" sz="2800" dirty="0">
                <a:latin typeface="Bookman Old Style" panose="02050604050505020204" pitchFamily="18" charset="0"/>
              </a:rPr>
              <a:t>.).</a:t>
            </a:r>
            <a:endParaRPr lang="ru-UA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28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1501943F-6DB2-DCF8-CE2E-77185075C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B55558-0CAD-6654-DD40-8DA1E6F82B04}"/>
              </a:ext>
            </a:extLst>
          </p:cNvPr>
          <p:cNvSpPr txBox="1"/>
          <p:nvPr/>
        </p:nvSpPr>
        <p:spPr>
          <a:xfrm>
            <a:off x="0" y="0"/>
            <a:ext cx="12192000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b="1" kern="14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        За типами проекти бувають</a:t>
            </a:r>
            <a:r>
              <a:rPr lang="uk-UA" sz="2800" b="1" kern="14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 </a:t>
            </a:r>
            <a:endParaRPr lang="ru-UA" sz="2800" b="1" kern="1400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uk-UA" sz="2800" b="1" i="1" u="sng" kern="14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дослідницькі</a:t>
            </a:r>
            <a:r>
              <a:rPr lang="uk-UA" sz="2800" u="sng" kern="1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kern="1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 потребують добре обміркованої структури, визначеної мети, актуальності предмета дослідження, продуманості методів, у тому числі експериментальних методів обробки результатів);</a:t>
            </a:r>
            <a:endParaRPr lang="ru-UA" sz="2800" kern="1400" dirty="0"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uk-UA" sz="2800" b="1" i="1" u="sng" kern="14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творчі</a:t>
            </a:r>
            <a:r>
              <a:rPr lang="uk-UA" sz="2800" i="1" kern="14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kern="1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 не мають підготовленої структури, вона розвивається, підпорядковуючись кінцевому результату;</a:t>
            </a:r>
            <a:endParaRPr lang="ru-UA" sz="2800" kern="1400" dirty="0"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uk-UA" sz="2800" b="1" i="1" u="sng" kern="14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ігрові</a:t>
            </a:r>
            <a:r>
              <a:rPr lang="uk-UA" sz="2800" b="1" kern="1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kern="1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(учасники беруть собі визначені ролі, обумовлені характером та змістом проекту);</a:t>
            </a:r>
            <a:endParaRPr lang="ru-UA" sz="2800" kern="1400" dirty="0"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uk-UA" sz="2800" b="1" i="1" u="sng" kern="14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інформаційні</a:t>
            </a:r>
            <a:r>
              <a:rPr lang="uk-UA" sz="2800" i="1" u="sng" kern="14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kern="1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 спрямовані на збирання інформації про який-небудь об’єкт, явище, на ознайомлення учасників проекту з цією інформацією, її аналіз і узагальнення фактів, можуть бути частиною дослідницьких проектів, їх модулем);</a:t>
            </a:r>
            <a:endParaRPr lang="ru-UA" sz="2800" kern="1400" dirty="0"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uk-UA" sz="2800" b="1" i="1" u="sng" kern="14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практико-орієнтовані</a:t>
            </a:r>
            <a:r>
              <a:rPr lang="uk-UA" sz="2800" kern="14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600" kern="1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 результат діяльності учасників чітко визначений з самого початку, він орієнтований на соціальні інтереси учасників </a:t>
            </a:r>
            <a:r>
              <a:rPr lang="uk-UA" sz="2400" kern="1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 документ, програма, рекомендації, проект закону.)</a:t>
            </a:r>
            <a:endParaRPr lang="ru-UA" sz="2400" kern="1400" dirty="0"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44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7C995B82-8D11-536A-53FA-E40945B8F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31277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59D5719-CF20-EC8C-1907-2AD7E68A9BD5}"/>
              </a:ext>
            </a:extLst>
          </p:cNvPr>
          <p:cNvSpPr txBox="1"/>
          <p:nvPr/>
        </p:nvSpPr>
        <p:spPr>
          <a:xfrm>
            <a:off x="420536" y="218820"/>
            <a:ext cx="106449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Технологія</a:t>
            </a:r>
            <a:r>
              <a:rPr lang="ru-RU" sz="36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«</a:t>
            </a:r>
            <a:r>
              <a:rPr lang="ru-RU" sz="3600" b="1" dirty="0" err="1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Створення</a:t>
            </a:r>
            <a:r>
              <a:rPr lang="ru-RU" sz="36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ситуаці</a:t>
            </a:r>
            <a:r>
              <a:rPr lang="uk-UA" sz="36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ї </a:t>
            </a:r>
            <a:r>
              <a:rPr lang="ru-RU" sz="3600" b="1" dirty="0" err="1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успіху</a:t>
            </a:r>
            <a:r>
              <a:rPr lang="ru-RU" sz="3600" b="1" dirty="0">
                <a:solidFill>
                  <a:srgbClr val="C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»</a:t>
            </a:r>
            <a:r>
              <a:rPr lang="ru-RU" sz="36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endParaRPr lang="ru-UA" sz="3600" dirty="0">
              <a:solidFill>
                <a:srgbClr val="C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42EEB1-C056-C0D5-7EA5-0298327E7372}"/>
              </a:ext>
            </a:extLst>
          </p:cNvPr>
          <p:cNvSpPr txBox="1"/>
          <p:nvPr/>
        </p:nvSpPr>
        <p:spPr>
          <a:xfrm>
            <a:off x="627570" y="1108341"/>
            <a:ext cx="755027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b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С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итуація успіху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- це суб'єктивний психологічний стан задоволення результатом фізичного або морального напруження виконавця справи, творця явища. </a:t>
            </a:r>
            <a:endParaRPr lang="ru-UA" sz="2800" dirty="0">
              <a:latin typeface="Bookman Old Style" panose="0205060405050502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4BB49F-4AA8-707C-26B4-4870BE3B5BBC}"/>
              </a:ext>
            </a:extLst>
          </p:cNvPr>
          <p:cNvSpPr txBox="1"/>
          <p:nvPr/>
        </p:nvSpPr>
        <p:spPr>
          <a:xfrm>
            <a:off x="3821501" y="3502890"/>
            <a:ext cx="770339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Умови запровадження  ідеї:  </a:t>
            </a:r>
            <a:endParaRPr lang="ru-UA" sz="2800" dirty="0">
              <a:solidFill>
                <a:schemeClr val="accent2">
                  <a:lumMod val="50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позитивний настрій для навчання;</a:t>
            </a:r>
            <a:endParaRPr lang="ru-UA" sz="2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відчуття себе рівним серед рівних; </a:t>
            </a:r>
            <a:endParaRPr lang="ru-UA" sz="2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усвідомлення особистісної цінності; </a:t>
            </a:r>
            <a:endParaRPr lang="ru-UA" sz="2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можливість вільно висловлювати свою думку і вислуховувати інших.</a:t>
            </a:r>
            <a:endParaRPr lang="ru-UA" sz="2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8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570C262B-5B4C-1322-813F-D9A6E7D05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7934FF-F786-2BBE-82DD-12189AC1FF45}"/>
              </a:ext>
            </a:extLst>
          </p:cNvPr>
          <p:cNvSpPr txBox="1"/>
          <p:nvPr/>
        </p:nvSpPr>
        <p:spPr>
          <a:xfrm>
            <a:off x="1052423" y="1207698"/>
            <a:ext cx="967883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Успіх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-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це поєднання уміння, старання, пізнання, інтересу та похвали дитини.</a:t>
            </a:r>
          </a:p>
          <a:p>
            <a:pPr algn="just"/>
            <a:endParaRPr lang="ru-UA" sz="2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Ситуація</a:t>
            </a:r>
            <a:r>
              <a:rPr lang="uk-UA" sz="28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C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-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поєднання зовнішніх та внутрішніх умов, які спонукають учня до будь-яких дій. Створюючи ситуацію для кожної дитини, необхідно враховувати її інтереси, захоплення, здібності.</a:t>
            </a:r>
          </a:p>
          <a:p>
            <a:pPr algn="just"/>
            <a:endParaRPr lang="ru-UA" sz="2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Ситуація успіху</a:t>
            </a:r>
            <a:r>
              <a:rPr lang="uk-UA" sz="28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C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-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поєднання умов, які забезпечують успіх як результат цієї ситуації.  </a:t>
            </a:r>
            <a:endParaRPr lang="ru-UA" sz="2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11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5E2484E5-91E4-C119-A3DD-77C4E73AC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47F9AB-9C37-14F5-2BAD-7F7025019FF2}"/>
              </a:ext>
            </a:extLst>
          </p:cNvPr>
          <p:cNvSpPr txBox="1"/>
          <p:nvPr/>
        </p:nvSpPr>
        <p:spPr>
          <a:xfrm>
            <a:off x="461513" y="203126"/>
            <a:ext cx="11027434" cy="6724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</a:t>
            </a:r>
            <a:r>
              <a:rPr lang="uk-UA" sz="2800" b="1" dirty="0">
                <a:solidFill>
                  <a:srgbClr val="C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Алгоритм створення ситуації успіху :  </a:t>
            </a:r>
            <a:endParaRPr lang="ru-UA" sz="2800" dirty="0">
              <a:solidFill>
                <a:srgbClr val="C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uk-UA" sz="28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Зняття страху.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Допомогає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перебороти невпевненість у власних силах.</a:t>
            </a:r>
            <a:r>
              <a:rPr lang="uk-UA" sz="2800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(«Люди </a:t>
            </a:r>
            <a:r>
              <a:rPr lang="uk-UA" sz="2800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вчаться</a:t>
            </a:r>
            <a:r>
              <a:rPr lang="uk-UA" sz="2800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на своїх помилках і  знаходять  інші шляхи вирішення проблем «).</a:t>
            </a:r>
            <a:endParaRPr lang="ru-UA" sz="2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uk-UA" sz="28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Авансування успішного результату.</a:t>
            </a:r>
            <a:r>
              <a:rPr lang="uk-UA" sz="28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Допомагає </a:t>
            </a:r>
            <a:r>
              <a:rPr lang="uk-UA" sz="28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педагогу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висловити тверду переконаність у тому, що його учень обов’язково впорається з поставленим завданням. Це, в свою чергу, переконує дитину у своїх силах і можливостях.</a:t>
            </a:r>
            <a:r>
              <a:rPr lang="uk-UA" sz="2800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(«У тебе обов’язково вийде» ,                       </a:t>
            </a:r>
            <a:r>
              <a:rPr lang="uk-UA" sz="2800" i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«</a:t>
            </a:r>
            <a:r>
              <a:rPr lang="uk-UA" sz="2800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Я навіть не сумніваюсь у позитивному результаті»).</a:t>
            </a:r>
            <a:endParaRPr lang="ru-UA" sz="2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uk-UA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Прихований інструктаж дитини  про способи і форми здійснення діяльності.</a:t>
            </a:r>
            <a:r>
              <a:rPr lang="uk-UA" sz="28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Допомагає дитині уникнути поразки. Досягається шляхом побажання. </a:t>
            </a:r>
            <a:r>
              <a:rPr lang="uk-UA" sz="2800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(«Можливо краще почати з ...», </a:t>
            </a:r>
            <a:r>
              <a:rPr lang="uk-UA" sz="2800" i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«</a:t>
            </a:r>
            <a:r>
              <a:rPr lang="uk-UA" sz="2800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Виконуючи роботу, не </a:t>
            </a:r>
            <a:r>
              <a:rPr lang="uk-UA" sz="2800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забудьте</a:t>
            </a:r>
            <a:r>
              <a:rPr lang="uk-UA" sz="2800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про ...»).</a:t>
            </a:r>
            <a:endParaRPr lang="ru-UA" sz="2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just"/>
            <a:endParaRPr lang="ru-UA" sz="11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90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B0B9FB6B-E7D2-E8F4-40D0-E55193133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F4915F-0061-6159-8285-ACA095C32C04}"/>
              </a:ext>
            </a:extLst>
          </p:cNvPr>
          <p:cNvSpPr txBox="1"/>
          <p:nvPr/>
        </p:nvSpPr>
        <p:spPr>
          <a:xfrm>
            <a:off x="655608" y="151179"/>
            <a:ext cx="10455215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uk-UA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Внесення мотиву.</a:t>
            </a:r>
            <a:r>
              <a:rPr lang="uk-UA" sz="28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Показує дитині, заради чого, кого здійснюється ця діяльність, кому буде добре після виконання. </a:t>
            </a:r>
            <a:r>
              <a:rPr lang="uk-UA" sz="2800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(«Без твоєї допомоги твоїм друзям не впоратись...»).</a:t>
            </a:r>
            <a:endParaRPr lang="ru-UA" sz="2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uk-UA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Персональна винятковість.</a:t>
            </a:r>
            <a:r>
              <a:rPr lang="uk-UA" sz="28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Визначає важливість зусиль дитини в діяльності, що здійснюється або здійснюватиметься. </a:t>
            </a:r>
            <a:r>
              <a:rPr lang="uk-UA" sz="2800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("Тільки ти міг би...”, "Тільки тобі і можу доручити...”)</a:t>
            </a:r>
            <a:endParaRPr lang="ru-UA" sz="2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uk-UA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Мобілізація активності або педагогічне виконання.</a:t>
            </a:r>
            <a:r>
              <a:rPr lang="uk-UA" sz="28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Спонукає до виконання конкретних дій. </a:t>
            </a:r>
            <a:r>
              <a:rPr lang="uk-UA" sz="2800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(«Ми дуже хочемо розпочати роботу...», </a:t>
            </a:r>
            <a:r>
              <a:rPr lang="uk-UA" sz="2800" i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«</a:t>
            </a:r>
            <a:r>
              <a:rPr lang="uk-UA" sz="2800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Так хочеться швидко побачити...”».</a:t>
            </a:r>
            <a:endParaRPr lang="ru-UA" sz="2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uk-UA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Висока оцінка </a:t>
            </a:r>
            <a:r>
              <a:rPr lang="uk-UA" sz="2800" b="1" dirty="0">
                <a:solidFill>
                  <a:srgbClr val="C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частки</a:t>
            </a:r>
            <a:r>
              <a:rPr lang="uk-UA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Допомагає </a:t>
            </a:r>
            <a:r>
              <a:rPr lang="uk-UA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емоційно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пережити  не результат в цілому, а якоїсь окремої </a:t>
            </a:r>
            <a:r>
              <a:rPr lang="uk-UA" sz="28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частини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 </a:t>
            </a:r>
            <a:r>
              <a:rPr lang="uk-UA" sz="2800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(«Найбільше мені сподобалось у твоїй роботі...», </a:t>
            </a:r>
            <a:r>
              <a:rPr lang="uk-UA" sz="2800" i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«</a:t>
            </a:r>
            <a:r>
              <a:rPr lang="uk-UA" sz="2800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Найбільше тобі вдалося...»).</a:t>
            </a:r>
            <a:r>
              <a:rPr lang="uk-UA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endParaRPr lang="ru-UA" sz="2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36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DAC44AEE-7988-AA83-377D-3B9923624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024CB2-12D7-C9F4-1586-9EA739D8DA86}"/>
              </a:ext>
            </a:extLst>
          </p:cNvPr>
          <p:cNvSpPr txBox="1"/>
          <p:nvPr/>
        </p:nvSpPr>
        <p:spPr>
          <a:xfrm>
            <a:off x="1944790" y="12037"/>
            <a:ext cx="6176514" cy="26291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ru-RU" sz="4400" b="1" dirty="0" err="1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Інтерактивна</a:t>
            </a:r>
            <a:r>
              <a:rPr lang="ru-RU" sz="44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</a:t>
            </a:r>
            <a:r>
              <a:rPr lang="ru-RU" sz="44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UA" sz="4400" dirty="0">
              <a:solidFill>
                <a:srgbClr val="C0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ru-RU" sz="44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«</a:t>
            </a:r>
            <a:r>
              <a:rPr lang="uk-UA" sz="44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Чудо - квітка</a:t>
            </a:r>
            <a:r>
              <a:rPr lang="ru-RU" sz="44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indent="3429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endParaRPr lang="ru-UA" sz="4400" dirty="0">
              <a:solidFill>
                <a:schemeClr val="accent2">
                  <a:lumMod val="75000"/>
                </a:schemeClr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Картинки по запросу картинка квітки семицвітки | Детский сад ...">
            <a:extLst>
              <a:ext uri="{FF2B5EF4-FFF2-40B4-BE49-F238E27FC236}">
                <a16:creationId xmlns:a16="http://schemas.microsoft.com/office/drawing/2014/main" id="{DCF654CA-2F41-093C-C14F-651F904C6BC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1287" y="3641481"/>
            <a:ext cx="3390713" cy="321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AE7C747-1C61-EEF2-1EB0-109920313547}"/>
              </a:ext>
            </a:extLst>
          </p:cNvPr>
          <p:cNvSpPr txBox="1"/>
          <p:nvPr/>
        </p:nvSpPr>
        <p:spPr>
          <a:xfrm>
            <a:off x="1341912" y="1906484"/>
            <a:ext cx="7382270" cy="4644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зяти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пелюстки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озвучити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написані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них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ознаки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інноваційних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технологій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3429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Прикріпити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пелюстки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серединки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квітки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якій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написано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назву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визначеної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технології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активно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впроваджується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практику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закладу та кратко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охарактеризувати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ознаку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76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56D8A98D-DB34-2AC2-A396-D57664C73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5AC1032-173E-695B-11A6-DE1125179A7B}"/>
              </a:ext>
            </a:extLst>
          </p:cNvPr>
          <p:cNvSpPr txBox="1"/>
          <p:nvPr/>
        </p:nvSpPr>
        <p:spPr>
          <a:xfrm>
            <a:off x="3402169" y="685808"/>
            <a:ext cx="7002260" cy="32859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«Педагогічні технології в практиці вашої роботи»</a:t>
            </a:r>
            <a:r>
              <a:rPr lang="ru-RU" sz="44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UA" sz="4400" dirty="0">
              <a:solidFill>
                <a:srgbClr val="C0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4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</a:t>
            </a:r>
            <a:endParaRPr lang="ru-UA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Запрошення до спілкування">
            <a:extLst>
              <a:ext uri="{FF2B5EF4-FFF2-40B4-BE49-F238E27FC236}">
                <a16:creationId xmlns:a16="http://schemas.microsoft.com/office/drawing/2014/main" id="{E23785F3-2E04-FC60-D900-4D2B54B34D4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0770" y="0"/>
            <a:ext cx="3482682" cy="3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717A61-0508-7108-4237-4612D9BE9A4D}"/>
              </a:ext>
            </a:extLst>
          </p:cNvPr>
          <p:cNvSpPr txBox="1"/>
          <p:nvPr/>
        </p:nvSpPr>
        <p:spPr>
          <a:xfrm>
            <a:off x="2140546" y="4191371"/>
            <a:ext cx="75037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Кожна</a:t>
            </a:r>
            <a:r>
              <a:rPr lang="ru-RU" sz="3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група</a:t>
            </a:r>
            <a:r>
              <a:rPr lang="ru-RU" sz="3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пропонує</a:t>
            </a:r>
            <a:r>
              <a:rPr lang="ru-RU" sz="3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</a:t>
            </a:r>
            <a:r>
              <a:rPr lang="ru-RU" sz="3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сучасн</a:t>
            </a:r>
            <a:r>
              <a:rPr lang="uk-UA" sz="3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</a:t>
            </a:r>
            <a:r>
              <a:rPr lang="ru-RU" sz="3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найрезультативніш</a:t>
            </a:r>
            <a:r>
              <a:rPr lang="uk-UA" sz="3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 </a:t>
            </a:r>
            <a:r>
              <a:rPr lang="ru-RU" sz="3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технологі</a:t>
            </a:r>
            <a:r>
              <a:rPr lang="uk-UA" sz="3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ї</a:t>
            </a:r>
            <a:r>
              <a:rPr lang="ru-RU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endParaRPr lang="ru-UA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34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8F805EBA-C08A-2D45-44E7-1559F9EA8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A899AAE-1A55-4098-F2A7-D39CAB69CCF1}"/>
              </a:ext>
            </a:extLst>
          </p:cNvPr>
          <p:cNvSpPr txBox="1"/>
          <p:nvPr/>
        </p:nvSpPr>
        <p:spPr>
          <a:xfrm>
            <a:off x="1224951" y="111306"/>
            <a:ext cx="1111657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</a:t>
            </a:r>
            <a:r>
              <a:rPr lang="ru-RU" sz="3200" b="1" i="1" dirty="0" err="1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Інновація</a:t>
            </a:r>
            <a:r>
              <a:rPr lang="ru-RU" sz="3200" b="1" i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» </a:t>
            </a:r>
            <a:r>
              <a:rPr lang="ru-RU" sz="3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 </a:t>
            </a:r>
            <a:r>
              <a:rPr lang="ru-RU" sz="3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перекладі</a:t>
            </a:r>
            <a:r>
              <a:rPr lang="ru-RU" sz="3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латини</a:t>
            </a:r>
            <a:r>
              <a:rPr lang="ru-RU" sz="3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означає</a:t>
            </a:r>
            <a:r>
              <a:rPr lang="ru-RU" sz="3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</a:t>
            </a:r>
            <a:r>
              <a:rPr lang="ru-RU" sz="3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оновлення</a:t>
            </a:r>
            <a:r>
              <a:rPr lang="ru-RU" sz="3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»,</a:t>
            </a:r>
            <a:r>
              <a:rPr lang="ru-RU" sz="3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«новина», «</a:t>
            </a:r>
            <a:r>
              <a:rPr lang="ru-RU" sz="3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зміна</a:t>
            </a:r>
            <a:r>
              <a:rPr lang="ru-RU" sz="3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». </a:t>
            </a:r>
            <a:endParaRPr lang="ru-UA" sz="3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3C2204-505C-BCF6-641F-67094945C90C}"/>
              </a:ext>
            </a:extLst>
          </p:cNvPr>
          <p:cNvSpPr txBox="1"/>
          <p:nvPr/>
        </p:nvSpPr>
        <p:spPr>
          <a:xfrm>
            <a:off x="868392" y="1188524"/>
            <a:ext cx="10455216" cy="5842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30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000" b="1" dirty="0" err="1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едагогічна</a:t>
            </a:r>
            <a:r>
              <a:rPr lang="ru-RU" sz="30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інновація</a:t>
            </a:r>
            <a:r>
              <a:rPr lang="ru-RU" sz="30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результат </a:t>
            </a:r>
            <a:r>
              <a:rPr lang="ru-RU" sz="30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творчого</a:t>
            </a:r>
            <a:r>
              <a:rPr lang="ru-RU" sz="3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3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оригінальних</a:t>
            </a:r>
            <a:r>
              <a:rPr lang="ru-RU" sz="3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нестандартних</a:t>
            </a:r>
            <a:r>
              <a:rPr lang="ru-RU" sz="3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3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sz="3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проблем.</a:t>
            </a:r>
            <a:endParaRPr lang="ru-UA" sz="3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3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30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Педагогічна інновація </a:t>
            </a:r>
            <a:r>
              <a:rPr lang="uk-UA" sz="30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3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процес створення, поширення нових засобів для розв'язання тих педагогічних проблем, які розв'язувались інакше.</a:t>
            </a:r>
            <a:endParaRPr lang="ru-UA" sz="3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3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</a:t>
            </a:r>
            <a:r>
              <a:rPr lang="uk-UA" sz="30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Педагогічні інновації</a:t>
            </a:r>
            <a:r>
              <a:rPr lang="uk-UA" sz="30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-</a:t>
            </a:r>
            <a:r>
              <a:rPr lang="uk-UA" sz="3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актуальні системні новоутворення, які виникають на ґрунті різноманітних ініціатив і нововведень, що стають перспективними для  освіти та позитивно впливають на її розвиток</a:t>
            </a:r>
            <a:endParaRPr lang="ru-UA" sz="3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22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1863093D-10FD-6D54-B75C-B2F3AC927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E79C213-2AB0-6648-0FE8-9620719A429D}"/>
              </a:ext>
            </a:extLst>
          </p:cNvPr>
          <p:cNvSpPr txBox="1"/>
          <p:nvPr/>
        </p:nvSpPr>
        <p:spPr>
          <a:xfrm>
            <a:off x="2583611" y="41137"/>
            <a:ext cx="73885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Вправа</a:t>
            </a:r>
            <a:r>
              <a:rPr lang="ru-RU" sz="4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uk-UA" sz="4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Бліц-опитування</a:t>
            </a:r>
            <a:r>
              <a:rPr lang="ru-RU" sz="4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endParaRPr lang="ru-UA" sz="4400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Специфіка педагогічного спілкування - pedrhetoric">
            <a:extLst>
              <a:ext uri="{FF2B5EF4-FFF2-40B4-BE49-F238E27FC236}">
                <a16:creationId xmlns:a16="http://schemas.microsoft.com/office/drawing/2014/main" id="{4D6699D2-A098-6AA4-0645-902C9EE64CE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43922" y="3121168"/>
            <a:ext cx="3848078" cy="3832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80CDC01-0DBF-7094-E162-EB4E27F8BCBC}"/>
              </a:ext>
            </a:extLst>
          </p:cNvPr>
          <p:cNvSpPr txBox="1"/>
          <p:nvPr/>
        </p:nvSpPr>
        <p:spPr>
          <a:xfrm>
            <a:off x="1219941" y="2109353"/>
            <a:ext cx="8752194" cy="4294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Інноваційна педагогічна технологія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endParaRPr lang="ru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Інтерактивні технології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endParaRPr lang="ru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Проектні технології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endParaRPr lang="ru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Інформаційно-комунікативні технології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endParaRPr lang="ru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Ігрові технології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endParaRPr lang="ru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 ситуації успіху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endParaRPr lang="ru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D5E57B-0A27-A06F-A6A7-3C16BFCF4340}"/>
              </a:ext>
            </a:extLst>
          </p:cNvPr>
          <p:cNvSpPr txBox="1"/>
          <p:nvPr/>
        </p:nvSpPr>
        <p:spPr>
          <a:xfrm>
            <a:off x="1220638" y="954058"/>
            <a:ext cx="10114470" cy="1011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Закінчити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 обдумування – 30 с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UA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80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81429545-4D61-6B69-AF38-6B4645CD0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C2A79A-002F-4C9C-0A98-99C9089C72B5}"/>
              </a:ext>
            </a:extLst>
          </p:cNvPr>
          <p:cNvSpPr txBox="1"/>
          <p:nvPr/>
        </p:nvSpPr>
        <p:spPr>
          <a:xfrm>
            <a:off x="894271" y="226601"/>
            <a:ext cx="10161917" cy="5917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3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Найважливіший результат - бажання педагогів втілювати інноваційні  технології у навчально-виховний процес.</a:t>
            </a:r>
            <a:endParaRPr lang="ru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 err="1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можеш</a:t>
            </a:r>
            <a:r>
              <a:rPr lang="ru-RU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!» -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повинен </a:t>
            </a:r>
            <a:r>
              <a:rPr lang="ru-RU" sz="3200" b="1" dirty="0" err="1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на­гадувати</a:t>
            </a:r>
            <a:r>
              <a:rPr lang="ru-RU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учневі</a:t>
            </a:r>
            <a:r>
              <a:rPr lang="ru-RU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b="1" dirty="0">
              <a:solidFill>
                <a:srgbClr val="C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 err="1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!» -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повинен </a:t>
            </a:r>
            <a:r>
              <a:rPr lang="ru-RU" sz="3200" b="1" dirty="0" err="1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нагадувати</a:t>
            </a:r>
            <a:r>
              <a:rPr lang="ru-RU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коллектив</a:t>
            </a:r>
            <a:r>
              <a:rPr lang="uk-UA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педагогу</a:t>
            </a:r>
            <a:r>
              <a:rPr lang="ru-RU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UA" sz="3200" dirty="0">
              <a:solidFill>
                <a:srgbClr val="C0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«Я </a:t>
            </a:r>
            <a:r>
              <a:rPr lang="ru-RU" sz="3200" b="1" dirty="0" err="1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</a:t>
            </a:r>
            <a:r>
              <a:rPr lang="ru-RU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!» -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повинен </a:t>
            </a:r>
            <a:r>
              <a:rPr lang="ru-RU" sz="3200" b="1" dirty="0" err="1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повірити</a:t>
            </a:r>
            <a:r>
              <a:rPr lang="ru-RU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себе </a:t>
            </a:r>
            <a:r>
              <a:rPr lang="uk-UA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</a:t>
            </a:r>
            <a:r>
              <a:rPr lang="ru-RU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32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       </a:t>
            </a:r>
            <a:endParaRPr lang="ru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4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презентации маркетинг - 58 фото">
            <a:extLst>
              <a:ext uri="{FF2B5EF4-FFF2-40B4-BE49-F238E27FC236}">
                <a16:creationId xmlns:a16="http://schemas.microsoft.com/office/drawing/2014/main" id="{967B1B52-E673-FCAB-AA91-8211B6063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70" y="0"/>
            <a:ext cx="12192000" cy="713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540C473-C40C-1E9F-C2A1-ACDA8CD7F279}"/>
              </a:ext>
            </a:extLst>
          </p:cNvPr>
          <p:cNvSpPr txBox="1"/>
          <p:nvPr/>
        </p:nvSpPr>
        <p:spPr>
          <a:xfrm>
            <a:off x="1023668" y="1982450"/>
            <a:ext cx="1014466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8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Дякую за увагу!</a:t>
            </a:r>
            <a:endParaRPr lang="ru-UA" sz="8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12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EF38BD20-485F-C5C7-6629-980804FE3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3C59BF1-3278-158A-89DF-B3E991A989A3}"/>
              </a:ext>
            </a:extLst>
          </p:cNvPr>
          <p:cNvSpPr txBox="1"/>
          <p:nvPr/>
        </p:nvSpPr>
        <p:spPr>
          <a:xfrm>
            <a:off x="23003" y="0"/>
            <a:ext cx="118009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7370" algn="ctr"/>
            <a:r>
              <a:rPr lang="uk-UA" sz="36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Причини, які заважають особистісному виявленню творчої діяльності:</a:t>
            </a:r>
            <a:endParaRPr lang="ru-UA" sz="3600" dirty="0">
              <a:solidFill>
                <a:srgbClr val="C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EF261D-A72E-0A8E-14D7-21FBE981AF95}"/>
              </a:ext>
            </a:extLst>
          </p:cNvPr>
          <p:cNvSpPr txBox="1"/>
          <p:nvPr/>
        </p:nvSpPr>
        <p:spPr>
          <a:xfrm>
            <a:off x="897147" y="1348800"/>
            <a:ext cx="10230928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uk-UA" sz="3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страх видатися нерозумним і смішним у своїх судженнях; </a:t>
            </a:r>
            <a:endParaRPr lang="ru-UA" sz="3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uk-UA" sz="3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побоювання видатися надто екстравагантним у критиці чужих думок; </a:t>
            </a:r>
            <a:endParaRPr lang="ru-UA" sz="3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uk-UA" sz="3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невміння реалізовувати нові способи й форми педагогічної діяльності;</a:t>
            </a:r>
            <a:endParaRPr lang="ru-UA" sz="3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uk-UA" sz="3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недостатня розвиненість індивідуального творчого потенціалу; </a:t>
            </a:r>
            <a:endParaRPr lang="ru-UA" sz="3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uk-UA" sz="3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відсутність потреби впроваджувати нове; </a:t>
            </a:r>
            <a:endParaRPr lang="ru-UA" sz="3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uk-UA" sz="3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особистісна тривожність, невпевненість у собі, занижена самооцінка; </a:t>
            </a:r>
            <a:endParaRPr lang="ru-UA" sz="3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940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9351D84C-12CB-9633-4FE0-BD259C2D4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FF1281-191E-53D5-56C1-1922FCC307F1}"/>
              </a:ext>
            </a:extLst>
          </p:cNvPr>
          <p:cNvSpPr txBox="1"/>
          <p:nvPr/>
        </p:nvSpPr>
        <p:spPr>
          <a:xfrm>
            <a:off x="2592958" y="-140516"/>
            <a:ext cx="6098874" cy="748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Мозковий</a:t>
            </a:r>
            <a:r>
              <a:rPr lang="ru-RU" sz="4000" b="1" dirty="0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штурм»</a:t>
            </a:r>
            <a:r>
              <a:rPr lang="ru-RU" sz="4000" dirty="0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UA" sz="4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950822-A43E-14D9-17DB-B07AD03D5A8D}"/>
              </a:ext>
            </a:extLst>
          </p:cNvPr>
          <p:cNvSpPr txBox="1"/>
          <p:nvPr/>
        </p:nvSpPr>
        <p:spPr>
          <a:xfrm>
            <a:off x="1127185" y="1378553"/>
            <a:ext cx="293154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апиши слова-</a:t>
            </a:r>
            <a:r>
              <a:rPr lang="ru-RU" sz="24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асоціації</a:t>
            </a:r>
            <a:r>
              <a:rPr lang="ru-RU" sz="2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терміна</a:t>
            </a:r>
            <a:r>
              <a:rPr lang="ru-RU" sz="2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</a:t>
            </a:r>
            <a:r>
              <a:rPr lang="ru-RU" sz="24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інновація</a:t>
            </a:r>
            <a:r>
              <a:rPr lang="ru-RU" sz="24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».</a:t>
            </a:r>
            <a:endParaRPr lang="ru-UA" sz="2400" b="1" dirty="0">
              <a:latin typeface="Bookman Old Style" panose="0205060405050502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22A01A-7E8D-FD0B-80D7-77FE3AA973B2}"/>
              </a:ext>
            </a:extLst>
          </p:cNvPr>
          <p:cNvSpPr txBox="1"/>
          <p:nvPr/>
        </p:nvSpPr>
        <p:spPr>
          <a:xfrm>
            <a:off x="4572720" y="564785"/>
            <a:ext cx="1069675" cy="6803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</a:t>
            </a:r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UA" sz="32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Н- </a:t>
            </a:r>
            <a:endParaRPr lang="ru-UA" sz="32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 -</a:t>
            </a:r>
            <a:endParaRPr lang="ru-UA" sz="32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</a:t>
            </a:r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UA" sz="32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ru-UA" sz="32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UA" sz="32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Ц-</a:t>
            </a:r>
            <a:endParaRPr lang="ru-UA" sz="32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- </a:t>
            </a:r>
            <a:endParaRPr lang="ru-UA" sz="32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ru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30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A65833-1C90-9722-7D75-96A32346C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FF1281-191E-53D5-56C1-1922FCC307F1}"/>
              </a:ext>
            </a:extLst>
          </p:cNvPr>
          <p:cNvSpPr txBox="1"/>
          <p:nvPr/>
        </p:nvSpPr>
        <p:spPr>
          <a:xfrm>
            <a:off x="1265642" y="-64013"/>
            <a:ext cx="6098874" cy="748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Мозковий</a:t>
            </a:r>
            <a:r>
              <a:rPr lang="ru-RU" sz="4000" b="1" dirty="0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штурм»</a:t>
            </a:r>
            <a:r>
              <a:rPr lang="ru-RU" sz="4000" dirty="0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UA" sz="4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22A01A-7E8D-FD0B-80D7-77FE3AA973B2}"/>
              </a:ext>
            </a:extLst>
          </p:cNvPr>
          <p:cNvSpPr txBox="1"/>
          <p:nvPr/>
        </p:nvSpPr>
        <p:spPr>
          <a:xfrm>
            <a:off x="4572720" y="564785"/>
            <a:ext cx="1069675" cy="6803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</a:t>
            </a:r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UA" sz="32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Н- </a:t>
            </a:r>
            <a:endParaRPr lang="ru-UA" sz="32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 -</a:t>
            </a:r>
            <a:endParaRPr lang="ru-UA" sz="32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</a:t>
            </a:r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UA" sz="32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ru-UA" sz="32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UA" sz="32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Ц-</a:t>
            </a:r>
            <a:endParaRPr lang="ru-UA" sz="32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- </a:t>
            </a:r>
            <a:endParaRPr lang="ru-UA" sz="32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ru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978447-A8F4-1408-F98B-A8DDD43B6FB0}"/>
              </a:ext>
            </a:extLst>
          </p:cNvPr>
          <p:cNvSpPr txBox="1"/>
          <p:nvPr/>
        </p:nvSpPr>
        <p:spPr>
          <a:xfrm>
            <a:off x="5657635" y="658935"/>
            <a:ext cx="59707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Індивідуалізація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нтерес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UA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27BF1D-6289-D983-9746-8A45866C97B2}"/>
              </a:ext>
            </a:extLst>
          </p:cNvPr>
          <p:cNvSpPr txBox="1"/>
          <p:nvPr/>
        </p:nvSpPr>
        <p:spPr>
          <a:xfrm>
            <a:off x="5657635" y="1284249"/>
            <a:ext cx="61075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наслідування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UA" sz="3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6EE4E3-2CFE-BE85-7313-F62D6CBA5E7B}"/>
              </a:ext>
            </a:extLst>
          </p:cNvPr>
          <p:cNvSpPr txBox="1"/>
          <p:nvPr/>
        </p:nvSpPr>
        <p:spPr>
          <a:xfrm>
            <a:off x="5762158" y="1947921"/>
            <a:ext cx="61075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новація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UA" sz="3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DF11FB-F7AE-5B88-CE27-64B421212A27}"/>
              </a:ext>
            </a:extLst>
          </p:cNvPr>
          <p:cNvSpPr txBox="1"/>
          <p:nvPr/>
        </p:nvSpPr>
        <p:spPr>
          <a:xfrm>
            <a:off x="5657635" y="2588591"/>
            <a:ext cx="61075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оновлення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UA" sz="3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3E9FBAE-89D5-EE38-4F04-4F5ED49156D5}"/>
              </a:ext>
            </a:extLst>
          </p:cNvPr>
          <p:cNvSpPr txBox="1"/>
          <p:nvPr/>
        </p:nvSpPr>
        <p:spPr>
          <a:xfrm>
            <a:off x="5711695" y="3275265"/>
            <a:ext cx="61075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UA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D469DC-09BE-24B7-4F7A-29F5024EFC43}"/>
              </a:ext>
            </a:extLst>
          </p:cNvPr>
          <p:cNvSpPr txBox="1"/>
          <p:nvPr/>
        </p:nvSpPr>
        <p:spPr>
          <a:xfrm>
            <a:off x="5756694" y="4105229"/>
            <a:ext cx="66509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апробація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UA" sz="3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795FE49-D074-176B-D1EA-9D600FB7C605}"/>
              </a:ext>
            </a:extLst>
          </p:cNvPr>
          <p:cNvSpPr txBox="1"/>
          <p:nvPr/>
        </p:nvSpPr>
        <p:spPr>
          <a:xfrm>
            <a:off x="5711695" y="4723380"/>
            <a:ext cx="66509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цінність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UA" sz="3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65E849-3D94-B11B-6EC8-D46B1A1A9830}"/>
              </a:ext>
            </a:extLst>
          </p:cNvPr>
          <p:cNvSpPr txBox="1"/>
          <p:nvPr/>
        </p:nvSpPr>
        <p:spPr>
          <a:xfrm>
            <a:off x="5657635" y="5381102"/>
            <a:ext cx="70822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інформація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UA" sz="3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AFE449C-CC0F-DA5B-6824-E375D3C4379A}"/>
              </a:ext>
            </a:extLst>
          </p:cNvPr>
          <p:cNvSpPr txBox="1"/>
          <p:nvPr/>
        </p:nvSpPr>
        <p:spPr>
          <a:xfrm>
            <a:off x="5019712" y="6171495"/>
            <a:ext cx="72461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особистісно-зорієнтована</a:t>
            </a:r>
            <a:r>
              <a:rPr lang="ru-RU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модель </a:t>
            </a:r>
            <a:r>
              <a:rPr lang="ru-RU" sz="24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виховання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240236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BBBB525-B264-9067-039C-C7941E091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15227D-BD99-3235-2A3B-0F60A9D8443C}"/>
              </a:ext>
            </a:extLst>
          </p:cNvPr>
          <p:cNvSpPr txBox="1"/>
          <p:nvPr/>
        </p:nvSpPr>
        <p:spPr>
          <a:xfrm>
            <a:off x="1017916" y="36918"/>
            <a:ext cx="992037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" algn="just" fontAlgn="base">
              <a:spcAft>
                <a:spcPts val="0"/>
              </a:spcAft>
            </a:pPr>
            <a:r>
              <a:rPr lang="ru-RU" sz="36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    </a:t>
            </a:r>
            <a:r>
              <a:rPr lang="ru-RU" sz="3600" b="1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Педагогічне</a:t>
            </a:r>
            <a:r>
              <a:rPr lang="ru-RU" sz="3600" b="1" dirty="0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«Лото»</a:t>
            </a:r>
            <a:endParaRPr lang="ru-UA" sz="3600" dirty="0">
              <a:solidFill>
                <a:srgbClr val="00206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Times New Roman" panose="02020603050405020304" pitchFamily="18" charset="0"/>
              </a:rPr>
              <a:t>Н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еобхідно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уважно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прослухати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розшифровку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педагогічних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термінів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і </a:t>
            </a:r>
            <a:r>
              <a:rPr lang="ru-RU" sz="2800" dirty="0" err="1">
                <a:latin typeface="Bookman Old Style" panose="02050604050505020204" pitchFamily="18" charset="0"/>
                <a:ea typeface="Times New Roman" panose="02020603050405020304" pitchFamily="18" charset="0"/>
              </a:rPr>
              <a:t>поставити</a:t>
            </a:r>
            <a:r>
              <a:rPr lang="ru-RU" sz="28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Times New Roman" panose="02020603050405020304" pitchFamily="18" charset="0"/>
              </a:rPr>
              <a:t>відповідну</a:t>
            </a:r>
            <a:r>
              <a:rPr lang="ru-RU" sz="28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цифру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в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таблиці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педагогічних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понять,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які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відносяться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до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розшифровки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endParaRPr lang="ru-UA" sz="2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81B05AB1-C7B1-0C81-F61E-D2A20420F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720051"/>
              </p:ext>
            </p:extLst>
          </p:nvPr>
        </p:nvGraphicFramePr>
        <p:xfrm>
          <a:off x="1466491" y="2530411"/>
          <a:ext cx="9316527" cy="3939922"/>
        </p:xfrm>
        <a:graphic>
          <a:graphicData uri="http://schemas.openxmlformats.org/drawingml/2006/table">
            <a:tbl>
              <a:tblPr firstRow="1" firstCol="1" bandRow="1"/>
              <a:tblGrid>
                <a:gridCol w="3001992">
                  <a:extLst>
                    <a:ext uri="{9D8B030D-6E8A-4147-A177-3AD203B41FA5}">
                      <a16:colId xmlns:a16="http://schemas.microsoft.com/office/drawing/2014/main" val="3472949891"/>
                    </a:ext>
                  </a:extLst>
                </a:gridCol>
                <a:gridCol w="3068908">
                  <a:extLst>
                    <a:ext uri="{9D8B030D-6E8A-4147-A177-3AD203B41FA5}">
                      <a16:colId xmlns:a16="http://schemas.microsoft.com/office/drawing/2014/main" val="4181933896"/>
                    </a:ext>
                  </a:extLst>
                </a:gridCol>
                <a:gridCol w="3245627">
                  <a:extLst>
                    <a:ext uri="{9D8B030D-6E8A-4147-A177-3AD203B41FA5}">
                      <a16:colId xmlns:a16="http://schemas.microsoft.com/office/drawing/2014/main" val="1175515495"/>
                    </a:ext>
                  </a:extLst>
                </a:gridCol>
              </a:tblGrid>
              <a:tr h="1337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2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2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апробація</a:t>
                      </a:r>
                      <a:endParaRPr lang="ru-UA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індивідуалізація</a:t>
                      </a:r>
                      <a:endParaRPr lang="ru-UA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UA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2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особистісно-зорієнтована</a:t>
                      </a:r>
                      <a:r>
                        <a:rPr lang="ru-UA" sz="2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модель </a:t>
                      </a:r>
                      <a:r>
                        <a:rPr lang="ru-UA" sz="2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виховання</a:t>
                      </a:r>
                      <a:endParaRPr lang="ru-UA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5347"/>
                  </a:ext>
                </a:extLst>
              </a:tr>
              <a:tr h="13745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2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UA" sz="2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новлення</a:t>
                      </a:r>
                      <a:endParaRPr lang="ru-UA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2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sz="2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   </a:t>
                      </a:r>
                    </a:p>
                    <a:p>
                      <a:pPr fontAlgn="base"/>
                      <a:r>
                        <a:rPr lang="uk-UA" sz="2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UA" sz="2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інформація</a:t>
                      </a:r>
                      <a:endParaRPr lang="ru-UA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uk-UA" sz="2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/>
                      <a:r>
                        <a:rPr lang="ru-UA" sz="2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впровадження</a:t>
                      </a:r>
                      <a:endParaRPr lang="ru-UA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111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67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7E11280-FCCD-2877-1A6F-A561C0921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E475B11-FFF6-33E4-99FC-102857707197}"/>
              </a:ext>
            </a:extLst>
          </p:cNvPr>
          <p:cNvSpPr txBox="1"/>
          <p:nvPr/>
        </p:nvSpPr>
        <p:spPr>
          <a:xfrm>
            <a:off x="1069675" y="515751"/>
            <a:ext cx="9713344" cy="681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Врахування індивідуальності кожної дитини як вияв її психологічної організації, визнання своєрідності, унікальності  </a:t>
            </a:r>
            <a:endParaRPr lang="ru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tabLst>
                <a:tab pos="457200" algn="l"/>
              </a:tabLst>
            </a:pP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2.Введення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чогось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нового</a:t>
            </a:r>
            <a:endParaRPr lang="uk-UA" sz="2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Ухвала,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офіційне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схвалення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затвердження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чого</a:t>
            </a:r>
            <a:endParaRPr lang="ru-RU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небудь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випробування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перевірки</a:t>
            </a:r>
            <a:r>
              <a:rPr lang="ru-RU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 </a:t>
            </a:r>
            <a:endParaRPr lang="ru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tabLst>
                <a:tab pos="457200" algn="l"/>
              </a:tabLst>
            </a:pP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4.Впровадження в практику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роботи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новацій</a:t>
            </a:r>
            <a:r>
              <a:rPr lang="ru-RU" sz="28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,</a:t>
            </a:r>
            <a:endParaRPr lang="ru-RU" sz="2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lvl="0" algn="just" fontAlgn="base">
              <a:tabLst>
                <a:tab pos="457200" algn="l"/>
              </a:tabLst>
            </a:pPr>
            <a:r>
              <a:rPr lang="ru-RU" sz="28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  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інновацій</a:t>
            </a:r>
            <a:r>
              <a:rPr lang="ru-RU" sz="28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r>
              <a:rPr lang="ru-UA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</a:t>
            </a:r>
          </a:p>
          <a:p>
            <a:pPr lvl="0" algn="just" fontAlgn="base">
              <a:tabLst>
                <a:tab pos="457200" algn="l"/>
              </a:tabLst>
            </a:pP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5.Відомості про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які-небудь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події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чиюсь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діяльність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</a:t>
            </a:r>
          </a:p>
          <a:p>
            <a:pPr lvl="0" algn="just" fontAlgn="base">
              <a:tabLst>
                <a:tab pos="457200" algn="l"/>
              </a:tabLst>
            </a:pPr>
            <a:r>
              <a:rPr lang="ru-RU" sz="28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  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повідомлення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про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щось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endParaRPr lang="ru-UA" sz="2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lvl="0" algn="just" fontAlgn="base">
              <a:tabLst>
                <a:tab pos="457200" algn="l"/>
              </a:tabLst>
            </a:pP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6.Освітній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процес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який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максимально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сприяє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формуванню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цілісної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особистості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заснований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на засадах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глибокої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поваги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до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особистості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вихованця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врахування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особливостей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індивідуального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sz="28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endParaRPr lang="ru-UA" sz="2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uk-UA" sz="24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</a:t>
            </a:r>
            <a:endParaRPr lang="ru-UA" sz="24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90AA2B-4A59-F0DE-1AA6-D8A7F00BE017}"/>
              </a:ext>
            </a:extLst>
          </p:cNvPr>
          <p:cNvSpPr txBox="1"/>
          <p:nvPr/>
        </p:nvSpPr>
        <p:spPr>
          <a:xfrm>
            <a:off x="3053752" y="-130580"/>
            <a:ext cx="63835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" algn="just" fontAlgn="base">
              <a:spcAft>
                <a:spcPts val="0"/>
              </a:spcAft>
            </a:pPr>
            <a:r>
              <a:rPr lang="ru-RU" sz="3600" b="1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Педагогічне</a:t>
            </a:r>
            <a:r>
              <a:rPr lang="ru-RU" sz="3600" b="1" dirty="0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«Лото»</a:t>
            </a:r>
            <a:endParaRPr lang="ru-UA" sz="3600" dirty="0">
              <a:solidFill>
                <a:srgbClr val="00206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5F5C0C2-B59D-8992-8286-A2E397B23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15227D-BD99-3235-2A3B-0F60A9D8443C}"/>
              </a:ext>
            </a:extLst>
          </p:cNvPr>
          <p:cNvSpPr txBox="1"/>
          <p:nvPr/>
        </p:nvSpPr>
        <p:spPr>
          <a:xfrm>
            <a:off x="1380228" y="71266"/>
            <a:ext cx="113351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" algn="just" fontAlgn="base">
              <a:spcAft>
                <a:spcPts val="0"/>
              </a:spcAft>
            </a:pPr>
            <a:r>
              <a:rPr lang="ru-RU" sz="36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</a:t>
            </a:r>
            <a:r>
              <a:rPr lang="ru-RU" sz="3600" b="1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Педагогічне</a:t>
            </a:r>
            <a:r>
              <a:rPr lang="ru-RU" sz="3600" b="1" dirty="0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«Лото»</a:t>
            </a:r>
            <a:endParaRPr lang="ru-UA" sz="3600" dirty="0">
              <a:solidFill>
                <a:srgbClr val="00206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endParaRPr lang="ru-UA" sz="2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81B05AB1-C7B1-0C81-F61E-D2A20420F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318085"/>
              </p:ext>
            </p:extLst>
          </p:nvPr>
        </p:nvGraphicFramePr>
        <p:xfrm>
          <a:off x="603849" y="794650"/>
          <a:ext cx="10593238" cy="6978016"/>
        </p:xfrm>
        <a:graphic>
          <a:graphicData uri="http://schemas.openxmlformats.org/drawingml/2006/table">
            <a:tbl>
              <a:tblPr firstRow="1" firstCol="1" bandRow="1"/>
              <a:tblGrid>
                <a:gridCol w="3413376">
                  <a:extLst>
                    <a:ext uri="{9D8B030D-6E8A-4147-A177-3AD203B41FA5}">
                      <a16:colId xmlns:a16="http://schemas.microsoft.com/office/drawing/2014/main" val="3472949891"/>
                    </a:ext>
                  </a:extLst>
                </a:gridCol>
                <a:gridCol w="3489463">
                  <a:extLst>
                    <a:ext uri="{9D8B030D-6E8A-4147-A177-3AD203B41FA5}">
                      <a16:colId xmlns:a16="http://schemas.microsoft.com/office/drawing/2014/main" val="4181933896"/>
                    </a:ext>
                  </a:extLst>
                </a:gridCol>
                <a:gridCol w="3690399">
                  <a:extLst>
                    <a:ext uri="{9D8B030D-6E8A-4147-A177-3AD203B41FA5}">
                      <a16:colId xmlns:a16="http://schemas.microsoft.com/office/drawing/2014/main" val="1175515495"/>
                    </a:ext>
                  </a:extLst>
                </a:gridCol>
              </a:tblGrid>
              <a:tr h="1909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UA" sz="32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пробація</a:t>
                      </a:r>
                      <a:endParaRPr lang="uk-UA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3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UA" sz="3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3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uk-UA" sz="32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індивідуаліза-ція</a:t>
                      </a:r>
                      <a:endParaRPr lang="uk-UA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3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1.</a:t>
                      </a:r>
                      <a:endParaRPr lang="ru-UA" sz="3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3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3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UA" sz="3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32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особистісно-зорієнтована</a:t>
                      </a:r>
                      <a:r>
                        <a:rPr lang="ru-UA" sz="3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модель </a:t>
                      </a:r>
                      <a:r>
                        <a:rPr lang="ru-UA" sz="32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виховання</a:t>
                      </a:r>
                      <a:endParaRPr lang="uk-UA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3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UA" sz="3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5347"/>
                  </a:ext>
                </a:extLst>
              </a:tr>
              <a:tr h="2604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3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UA" sz="32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новлення</a:t>
                      </a:r>
                      <a:endParaRPr lang="uk-UA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3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UA" sz="3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3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3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3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sz="3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   </a:t>
                      </a:r>
                    </a:p>
                    <a:p>
                      <a:pPr fontAlgn="base"/>
                      <a:r>
                        <a:rPr lang="uk-UA" sz="3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UA" sz="32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інформація</a:t>
                      </a:r>
                      <a:endParaRPr lang="uk-UA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fontAlgn="base"/>
                      <a:r>
                        <a:rPr lang="uk-UA" sz="3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         </a:t>
                      </a:r>
                    </a:p>
                    <a:p>
                      <a:pPr fontAlgn="base"/>
                      <a:r>
                        <a:rPr lang="uk-UA" sz="3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          5.</a:t>
                      </a:r>
                      <a:endParaRPr lang="ru-UA" sz="3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3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uk-UA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/>
                      <a:r>
                        <a:rPr lang="ru-RU" sz="3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UA" sz="32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провадження</a:t>
                      </a:r>
                      <a:endParaRPr lang="uk-UA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/>
                      <a:endParaRPr lang="uk-UA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/>
                      <a:r>
                        <a:rPr lang="uk-UA" sz="3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2.</a:t>
                      </a:r>
                    </a:p>
                    <a:p>
                      <a:pPr algn="ctr" fontAlgn="base"/>
                      <a:endParaRPr lang="ru-UA" sz="3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3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111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06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1673</Words>
  <Application>Microsoft Office PowerPoint</Application>
  <PresentationFormat>Широкоэкранный</PresentationFormat>
  <Paragraphs>215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Bookman Old Style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16</cp:revision>
  <cp:lastPrinted>2023-03-15T14:35:24Z</cp:lastPrinted>
  <dcterms:created xsi:type="dcterms:W3CDTF">2023-02-02T12:20:43Z</dcterms:created>
  <dcterms:modified xsi:type="dcterms:W3CDTF">2023-04-03T11:13:13Z</dcterms:modified>
</cp:coreProperties>
</file>