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82" r:id="rId3"/>
    <p:sldId id="256" r:id="rId4"/>
    <p:sldId id="258" r:id="rId5"/>
    <p:sldId id="261" r:id="rId6"/>
    <p:sldId id="270" r:id="rId7"/>
    <p:sldId id="262" r:id="rId8"/>
    <p:sldId id="285" r:id="rId9"/>
    <p:sldId id="263" r:id="rId10"/>
    <p:sldId id="265" r:id="rId11"/>
    <p:sldId id="266" r:id="rId12"/>
    <p:sldId id="267" r:id="rId13"/>
    <p:sldId id="284" r:id="rId14"/>
    <p:sldId id="276" r:id="rId15"/>
    <p:sldId id="268" r:id="rId16"/>
    <p:sldId id="269" r:id="rId17"/>
    <p:sldId id="277" r:id="rId18"/>
    <p:sldId id="278" r:id="rId19"/>
    <p:sldId id="273" r:id="rId20"/>
    <p:sldId id="274" r:id="rId21"/>
    <p:sldId id="275" r:id="rId22"/>
    <p:sldId id="279" r:id="rId23"/>
    <p:sldId id="280" r:id="rId24"/>
    <p:sldId id="286" r:id="rId25"/>
    <p:sldId id="281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147CC-3C92-41EA-A9CD-4CA0368E1E65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13AEC-20AE-4C83-9E9C-3BE1229A94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973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13AEC-20AE-4C83-9E9C-3BE1229A94D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767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6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34"/>
            <a:ext cx="3476223" cy="306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6336704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Calibri"/>
              </a:rPr>
              <a:t>Підтримка, супровід  дітей  і сімей, які перебувають в складних життєвих обставинах</a:t>
            </a:r>
            <a:endParaRPr lang="uk-UA" sz="4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5" descr="\\Server2\Users\Public\Documents\КУ ЦПРПП\ЛОГОТИП ЦПРП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3" y="116632"/>
            <a:ext cx="1872208" cy="135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26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78621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</a:rPr>
              <a:t/>
            </a:r>
            <a:br>
              <a:rPr lang="uk-UA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</a:rPr>
            </a:br>
            <a:r>
              <a:rPr lang="uk-UA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</a:rPr>
              <a:t>Алгоритм </a:t>
            </a:r>
            <a:r>
              <a:rPr lang="uk-UA" b="1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</a:rPr>
              <a:t>роботи соціального педагога з родиною: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uk-UA" b="1" dirty="0">
                <a:solidFill>
                  <a:srgbClr val="0070C0"/>
                </a:solidFill>
                <a:latin typeface="Times New Roman"/>
                <a:ea typeface="Calibri"/>
              </a:rPr>
            </a:b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uk-UA" sz="38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1 етап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. Соціальний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супровід розпочинається на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підставі результатів</a:t>
            </a:r>
            <a:r>
              <a:rPr lang="uk-UA" dirty="0">
                <a:latin typeface="Times New Roman"/>
                <a:ea typeface="Calibri"/>
                <a:cs typeface="Times New Roman"/>
              </a:rPr>
              <a:t/>
            </a:r>
            <a:br>
              <a:rPr lang="uk-UA" dirty="0">
                <a:latin typeface="Times New Roman"/>
                <a:ea typeface="Calibri"/>
                <a:cs typeface="Times New Roman"/>
              </a:rPr>
            </a:br>
            <a:r>
              <a:rPr lang="uk-UA" dirty="0">
                <a:latin typeface="Times New Roman"/>
                <a:ea typeface="Calibri"/>
                <a:cs typeface="Times New Roman"/>
              </a:rPr>
              <a:t>соціального інспектування та інформації, що підтверджує наявність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складної життєвої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обставини.</a:t>
            </a:r>
            <a:endParaRPr lang="uk-UA" sz="2400" dirty="0"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sz="38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 </a:t>
            </a:r>
            <a:r>
              <a:rPr lang="uk-UA" sz="38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етап.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На початку здійснення соціально-психологічного супроводу</a:t>
            </a:r>
            <a:br>
              <a:rPr lang="uk-UA" dirty="0">
                <a:latin typeface="Times New Roman"/>
                <a:ea typeface="Calibri"/>
                <a:cs typeface="Times New Roman"/>
              </a:rPr>
            </a:br>
            <a:r>
              <a:rPr lang="uk-UA" dirty="0">
                <a:latin typeface="Times New Roman"/>
                <a:ea typeface="Calibri"/>
                <a:cs typeface="Times New Roman"/>
              </a:rPr>
              <a:t>соціальний педагог відвідує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сім’ю, або особу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з метою 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комплексного 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обстеження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 та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здійснення оцінки потреб сім’ї або особи.</a:t>
            </a:r>
            <a:endParaRPr lang="uk-UA" sz="24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r>
              <a:rPr lang="uk-UA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800" b="1" dirty="0">
                <a:latin typeface="Times New Roman"/>
                <a:ea typeface="Calibri"/>
                <a:cs typeface="Times New Roman"/>
              </a:rPr>
              <a:t>Під час комплексного обстеження соціальний педагог вивчає</a:t>
            </a:r>
            <a:r>
              <a:rPr lang="uk-UA" sz="3800" b="1" dirty="0" smtClean="0">
                <a:latin typeface="Times New Roman"/>
                <a:ea typeface="Calibri"/>
                <a:cs typeface="Times New Roman"/>
              </a:rPr>
              <a:t>:</a:t>
            </a:r>
            <a:r>
              <a:rPr lang="uk-UA" sz="2800" dirty="0" smtClean="0"/>
              <a:t>-</a:t>
            </a:r>
            <a:r>
              <a:rPr lang="uk-UA" sz="2800" dirty="0"/>
              <a:t> </a:t>
            </a:r>
            <a:r>
              <a:rPr lang="uk-UA" dirty="0" smtClean="0">
                <a:latin typeface="Times New Roman"/>
                <a:ea typeface="Calibri"/>
              </a:rPr>
              <a:t>стан </a:t>
            </a:r>
            <a:r>
              <a:rPr lang="uk-UA" dirty="0">
                <a:latin typeface="Times New Roman"/>
                <a:ea typeface="Calibri"/>
              </a:rPr>
              <a:t>здоров’я, умови розвитку та виховання дитини та ставлення до неї</a:t>
            </a:r>
            <a:r>
              <a:rPr lang="uk-UA" dirty="0" smtClean="0">
                <a:latin typeface="Times New Roman"/>
                <a:ea typeface="Calibri"/>
              </a:rPr>
              <a:t>;</a:t>
            </a:r>
            <a:r>
              <a:rPr lang="uk-UA" dirty="0">
                <a:latin typeface="Times New Roman"/>
                <a:ea typeface="Calibri"/>
              </a:rPr>
              <a:t/>
            </a:r>
            <a:br>
              <a:rPr lang="uk-UA" dirty="0">
                <a:latin typeface="Times New Roman"/>
                <a:ea typeface="Calibri"/>
              </a:rPr>
            </a:br>
            <a:r>
              <a:rPr lang="uk-UA" dirty="0">
                <a:latin typeface="Times New Roman"/>
                <a:ea typeface="Calibri"/>
              </a:rPr>
              <a:t>- матеріальні, соціальні та інші можливості щодо подолання </a:t>
            </a:r>
            <a:r>
              <a:rPr lang="uk-UA" dirty="0" smtClean="0">
                <a:latin typeface="Times New Roman"/>
                <a:ea typeface="Calibri"/>
              </a:rPr>
              <a:t>складних</a:t>
            </a:r>
            <a:r>
              <a:rPr lang="uk-UA" dirty="0">
                <a:latin typeface="Times New Roman"/>
                <a:ea typeface="Calibri"/>
              </a:rPr>
              <a:t/>
            </a:r>
            <a:br>
              <a:rPr lang="uk-UA" dirty="0">
                <a:latin typeface="Times New Roman"/>
                <a:ea typeface="Calibri"/>
              </a:rPr>
            </a:br>
            <a:r>
              <a:rPr lang="uk-UA" dirty="0" smtClean="0">
                <a:latin typeface="Times New Roman"/>
                <a:ea typeface="Calibri"/>
              </a:rPr>
              <a:t>життєвих обставин.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886" flipH="1">
            <a:off x="-138469" y="1039497"/>
            <a:ext cx="1699374" cy="205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54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7332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3800" b="1" dirty="0">
                <a:solidFill>
                  <a:srgbClr val="0070C0"/>
                </a:solidFill>
                <a:latin typeface="Times New Roman"/>
                <a:ea typeface="Calibri"/>
              </a:rPr>
              <a:t>3 етап</a:t>
            </a:r>
            <a:r>
              <a:rPr lang="uk-UA" dirty="0">
                <a:latin typeface="Times New Roman"/>
                <a:ea typeface="Calibri"/>
              </a:rPr>
              <a:t>. Знайомство з членами родини і її оточенням, бесіда з дітьми, </a:t>
            </a:r>
            <a:r>
              <a:rPr lang="uk-UA" dirty="0" smtClean="0">
                <a:latin typeface="Times New Roman"/>
                <a:ea typeface="Calibri"/>
              </a:rPr>
              <a:t>оцінка їхніх умов життя;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38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4 етап. </a:t>
            </a:r>
            <a:r>
              <a:rPr lang="uk-UA" sz="2900" dirty="0">
                <a:latin typeface="Georgia" panose="02040502050405020303" pitchFamily="18" charset="0"/>
              </a:rPr>
              <a:t>Н</a:t>
            </a:r>
            <a:r>
              <a:rPr lang="uk-UA" sz="2900" dirty="0" smtClean="0">
                <a:latin typeface="Georgia" panose="02040502050405020303" pitchFamily="18" charset="0"/>
              </a:rPr>
              <a:t>аправлення </a:t>
            </a:r>
            <a:r>
              <a:rPr lang="uk-UA" sz="2900" dirty="0">
                <a:latin typeface="Georgia" panose="02040502050405020303" pitchFamily="18" charset="0"/>
              </a:rPr>
              <a:t>інформації до служб, які забезпечують соціально-правовий захист дітей</a:t>
            </a:r>
            <a:r>
              <a:rPr lang="uk-UA" sz="29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buNone/>
            </a:pPr>
            <a:r>
              <a:rPr lang="uk-UA" sz="3400" b="1" dirty="0" smtClean="0">
                <a:solidFill>
                  <a:srgbClr val="0070C0"/>
                </a:solidFill>
                <a:latin typeface="Times New Roman"/>
                <a:ea typeface="Calibri"/>
              </a:rPr>
              <a:t>5 </a:t>
            </a:r>
            <a:r>
              <a:rPr lang="uk-UA" sz="3400" b="1" dirty="0">
                <a:solidFill>
                  <a:srgbClr val="0070C0"/>
                </a:solidFill>
                <a:latin typeface="Times New Roman"/>
                <a:ea typeface="Calibri"/>
              </a:rPr>
              <a:t>етап</a:t>
            </a:r>
            <a:r>
              <a:rPr lang="uk-UA" dirty="0">
                <a:latin typeface="Times New Roman"/>
                <a:ea typeface="Calibri"/>
              </a:rPr>
              <a:t>. За результатом комплексного обстеження </a:t>
            </a:r>
            <a:r>
              <a:rPr lang="uk-UA" dirty="0" smtClean="0">
                <a:latin typeface="Times New Roman"/>
                <a:ea typeface="Calibri"/>
              </a:rPr>
              <a:t>сім'ї/особи оформлюється </a:t>
            </a:r>
            <a:r>
              <a:rPr lang="uk-UA" dirty="0">
                <a:latin typeface="Times New Roman"/>
                <a:ea typeface="Calibri"/>
              </a:rPr>
              <a:t>облікова картка сім'ї або особи, яка перебуває під соціально-психологічним </a:t>
            </a:r>
            <a:r>
              <a:rPr lang="uk-UA" dirty="0" smtClean="0">
                <a:latin typeface="Times New Roman"/>
                <a:ea typeface="Calibri"/>
              </a:rPr>
              <a:t>супроводом;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  <a:latin typeface="Times New Roman"/>
                <a:ea typeface="Calibri"/>
              </a:rPr>
              <a:t>6 етап</a:t>
            </a:r>
            <a:r>
              <a:rPr lang="uk-UA" dirty="0" smtClean="0">
                <a:latin typeface="Times New Roman"/>
                <a:ea typeface="Calibri"/>
              </a:rPr>
              <a:t>. Складання індивідуального плану роботи (</a:t>
            </a: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формування з числа працівників закладу (фахівці психологічної служби, педагоги, медичний працівник тощо) тимчасової команди індивідуальної підтримки дитини (для роботи з окремим випадком), визначення повноважень членів команди та відповідальності за проведення діагностики ситуації, оцінки потреб дитини, яка потрапила в СЖО, забезпечення реалізації заходів індивідуального плану роботи з </a:t>
            </a:r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дитиною</a:t>
            </a:r>
            <a:r>
              <a:rPr lang="uk-UA" dirty="0" smtClean="0">
                <a:latin typeface="Times New Roman"/>
                <a:ea typeface="Calibri"/>
              </a:rPr>
              <a:t>);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7 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етап.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Координаційна діяльність з усіма зацікавленими організаціями</a:t>
            </a:r>
            <a:br>
              <a:rPr lang="uk-UA" dirty="0">
                <a:latin typeface="Times New Roman"/>
                <a:ea typeface="Calibri"/>
                <a:cs typeface="Times New Roman"/>
              </a:rPr>
            </a:br>
            <a:r>
              <a:rPr lang="uk-UA" dirty="0">
                <a:latin typeface="Times New Roman"/>
                <a:ea typeface="Calibri"/>
                <a:cs typeface="Times New Roman"/>
              </a:rPr>
              <a:t>(освітніми, дошкільними установами, центрами соціальних служб, службою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у справах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дітей, кримінальною поліцією у справах неповнолітніх, відділами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сім</a:t>
            </a:r>
            <a:r>
              <a:rPr lang="uk-UA" dirty="0">
                <a:latin typeface="Times New Roman"/>
                <a:ea typeface="Calibri"/>
              </a:rPr>
              <a:t>'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ї  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та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молоді)</a:t>
            </a:r>
            <a:r>
              <a:rPr lang="uk-UA" sz="3100" dirty="0" smtClean="0">
                <a:solidFill>
                  <a:prstClr val="black"/>
                </a:solidFill>
                <a:latin typeface="Times New Roman"/>
                <a:ea typeface="Calibri"/>
              </a:rPr>
              <a:t>;</a:t>
            </a:r>
            <a:endParaRPr lang="uk-UA" sz="24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  <a:latin typeface="Times New Roman"/>
                <a:ea typeface="Calibri"/>
              </a:rPr>
              <a:t>8 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Calibri"/>
              </a:rPr>
              <a:t>етап. </a:t>
            </a:r>
            <a:r>
              <a:rPr lang="uk-UA" dirty="0">
                <a:latin typeface="Times New Roman"/>
                <a:ea typeface="Calibri"/>
              </a:rPr>
              <a:t>Здійснюються поточні та контрольні відвідування </a:t>
            </a:r>
            <a:r>
              <a:rPr lang="uk-UA" dirty="0" smtClean="0">
                <a:latin typeface="Times New Roman"/>
                <a:ea typeface="Calibri"/>
              </a:rPr>
              <a:t>родини;</a:t>
            </a:r>
            <a:r>
              <a:rPr lang="uk-UA" dirty="0">
                <a:latin typeface="Times New Roman"/>
                <a:ea typeface="Calibri"/>
              </a:rPr>
              <a:t/>
            </a:r>
            <a:br>
              <a:rPr lang="uk-UA" dirty="0">
                <a:latin typeface="Times New Roman"/>
                <a:ea typeface="Calibri"/>
              </a:rPr>
            </a:br>
            <a:endParaRPr lang="uk-UA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  <a:latin typeface="Times New Roman"/>
                <a:ea typeface="Calibri"/>
              </a:rPr>
              <a:t>9 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Calibri"/>
              </a:rPr>
              <a:t>етап. </a:t>
            </a:r>
            <a:r>
              <a:rPr lang="uk-UA" dirty="0">
                <a:latin typeface="Times New Roman"/>
                <a:ea typeface="Calibri"/>
              </a:rPr>
              <a:t>Висновки про результати роботи з родиною.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1835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200800" cy="1070992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70C0"/>
                </a:solidFill>
                <a:latin typeface="Times New Roman"/>
                <a:ea typeface="Calibri"/>
              </a:rPr>
              <a:t>До індивідуального плану </a:t>
            </a:r>
            <a:r>
              <a:rPr lang="uk-UA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супроводу дитини входять </a:t>
            </a:r>
            <a:r>
              <a:rPr lang="uk-UA" sz="2400" b="1" dirty="0">
                <a:solidFill>
                  <a:srgbClr val="0070C0"/>
                </a:solidFill>
                <a:latin typeface="Times New Roman"/>
                <a:ea typeface="Calibri"/>
              </a:rPr>
              <a:t>заходи, які базуються на результатах оцінювання, діагностики, спостереження за дитиною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i="1" dirty="0">
                <a:latin typeface="Times New Roman"/>
                <a:ea typeface="Calibri"/>
                <a:cs typeface="Times New Roman"/>
              </a:rPr>
              <a:t>Соціальний педагог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 вивчає соціальний статус дитини, вплив соціуму на її поведінку, інтереси та здібності, надає інформаційні послуги про позашкільні освітні заклади та вживає невідкладних заходів щодо активного залучення дитини до гурткової роботи. </a:t>
            </a:r>
            <a:endParaRPr lang="uk-UA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i="1" dirty="0">
                <a:latin typeface="Times New Roman"/>
                <a:ea typeface="Calibri"/>
                <a:cs typeface="Times New Roman"/>
              </a:rPr>
              <a:t>Практичний психолог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 проводить діагностику стану дитини, особливостей її особистісного розвитку, здійснює </a:t>
            </a:r>
            <a:r>
              <a:rPr lang="uk-UA" sz="2000" dirty="0" err="1">
                <a:latin typeface="Times New Roman"/>
                <a:ea typeface="Calibri"/>
                <a:cs typeface="Times New Roman"/>
              </a:rPr>
              <a:t>корекційну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 й </a:t>
            </a:r>
            <a:r>
              <a:rPr lang="uk-UA" sz="2000" dirty="0" err="1" smtClean="0">
                <a:latin typeface="Times New Roman"/>
                <a:ea typeface="Calibri"/>
                <a:cs typeface="Times New Roman"/>
              </a:rPr>
              <a:t>розвиткову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роботу, бесіди, консультування дитини, батьків, осіб, які їх замінюють, інформує батьків щодо особливостей вікового розвитку та виховання дитини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uk-UA" sz="2000" i="1" dirty="0">
                <a:latin typeface="Times New Roman"/>
                <a:ea typeface="Calibri"/>
              </a:rPr>
              <a:t>Класний керівник (класовод, </a:t>
            </a:r>
            <a:r>
              <a:rPr lang="uk-UA" sz="2000" i="1" dirty="0" smtClean="0">
                <a:latin typeface="Times New Roman"/>
                <a:ea typeface="Calibri"/>
              </a:rPr>
              <a:t>вихователь) </a:t>
            </a:r>
            <a:r>
              <a:rPr lang="uk-UA" sz="2000" dirty="0">
                <a:latin typeface="Times New Roman"/>
                <a:ea typeface="Calibri"/>
              </a:rPr>
              <a:t>забезпечує дитині психологічну </a:t>
            </a:r>
            <a:r>
              <a:rPr lang="uk-UA" sz="2000" dirty="0" smtClean="0">
                <a:latin typeface="Times New Roman"/>
                <a:ea typeface="Calibri"/>
              </a:rPr>
              <a:t>підтримку, створює </a:t>
            </a:r>
            <a:r>
              <a:rPr lang="uk-UA" sz="2000" dirty="0">
                <a:latin typeface="Times New Roman"/>
                <a:ea typeface="Calibri"/>
              </a:rPr>
              <a:t>сприятливі мікросередовище і соціально-психологічний клімат у класі, </a:t>
            </a:r>
            <a:r>
              <a:rPr lang="uk-UA" sz="2000" dirty="0" smtClean="0">
                <a:latin typeface="Times New Roman"/>
                <a:ea typeface="Calibri"/>
              </a:rPr>
              <a:t>групі.</a:t>
            </a:r>
            <a:r>
              <a:rPr lang="uk-UA" sz="2000" dirty="0" smtClean="0"/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 постійний контакт з батьками дитини чи особами, які їх замінюють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uk-UA" sz="2000" i="1" dirty="0">
                <a:latin typeface="Times New Roman"/>
                <a:ea typeface="Calibri"/>
              </a:rPr>
              <a:t>Медичний працівник</a:t>
            </a:r>
            <a:r>
              <a:rPr lang="uk-UA" sz="2000" dirty="0">
                <a:latin typeface="Times New Roman"/>
                <a:ea typeface="Calibri"/>
              </a:rPr>
              <a:t> закладу освіти вживає негайних дій для безпеки дитини</a:t>
            </a:r>
            <a:r>
              <a:rPr lang="uk-UA" sz="2000" dirty="0" smtClean="0">
                <a:latin typeface="Times New Roman"/>
                <a:ea typeface="Calibri"/>
              </a:rPr>
              <a:t>,</a:t>
            </a:r>
            <a:r>
              <a:rPr lang="uk-UA" sz="2000" dirty="0">
                <a:latin typeface="Times New Roman"/>
                <a:ea typeface="Calibri"/>
              </a:rPr>
              <a:t> визначає доцільність проведення додаткового медичного огляду, направлення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2000" dirty="0">
              <a:ea typeface="Calibri"/>
              <a:cs typeface="Times New Roman"/>
            </a:endParaRP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28009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5566893" cy="26642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endParaRPr lang="uk-UA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Уся робота з дитиною та 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сім'єю,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опинилася у складних 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 обставинах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має проводитись з дотриманням </a:t>
            </a:r>
            <a:r>
              <a:rPr lang="uk-UA" sz="3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принципу</a:t>
            </a:r>
            <a:r>
              <a:rPr lang="uk-UA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конфіденційності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статті 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Закону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«Про охорону дитинства» зазначено, що «розголошення 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публікація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будь-якої інформації про дитину, що може заподіяти їй шкоду, без 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згоди законного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 дитини </a:t>
            </a:r>
            <a:r>
              <a:rPr lang="uk-UA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uk-UA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3800" dirty="0"/>
              <a:t/>
            </a:r>
            <a:br>
              <a:rPr lang="uk-UA" sz="3800" dirty="0"/>
            </a:br>
            <a:endParaRPr lang="uk-UA" sz="3800" dirty="0"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836691">
            <a:off x="3758365" y="1121379"/>
            <a:ext cx="51235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70C0"/>
                </a:solidFill>
                <a:latin typeface="Georgia" panose="02040502050405020303" pitchFamily="18" charset="0"/>
              </a:rPr>
              <a:t>Вивчення родини – справа делікатна, тонка, яка потребує від соціального педагога прояву поваги до всіх членів </a:t>
            </a:r>
            <a:r>
              <a:rPr lang="uk-UA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сім’ї, бажання</a:t>
            </a:r>
            <a:r>
              <a:rPr lang="uk-UA" b="1" i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uk-UA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допомогти </a:t>
            </a:r>
            <a:r>
              <a:rPr lang="uk-UA" b="1" i="1" dirty="0">
                <a:solidFill>
                  <a:srgbClr val="0070C0"/>
                </a:solidFill>
                <a:latin typeface="Georgia" panose="02040502050405020303" pitchFamily="18" charset="0"/>
              </a:rPr>
              <a:t>батькам у вихованні дітей</a:t>
            </a:r>
          </a:p>
        </p:txBody>
      </p:sp>
      <p:sp>
        <p:nvSpPr>
          <p:cNvPr id="4" name="Прямоугольник 3"/>
          <p:cNvSpPr/>
          <p:nvPr/>
        </p:nvSpPr>
        <p:spPr>
          <a:xfrm rot="20795454">
            <a:off x="2865253" y="4341184"/>
            <a:ext cx="550744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uk-UA" sz="2800" b="1" dirty="0">
                <a:solidFill>
                  <a:srgbClr val="0070C0"/>
                </a:solidFill>
                <a:latin typeface="Times New Roman"/>
                <a:ea typeface="Calibri"/>
              </a:rPr>
              <a:t>За </a:t>
            </a:r>
            <a:r>
              <a:rPr lang="uk-UA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дотримання законодавства щодо </a:t>
            </a:r>
            <a:r>
              <a:rPr lang="uk-UA" sz="2800" b="1" dirty="0">
                <a:solidFill>
                  <a:srgbClr val="0070C0"/>
                </a:solidFill>
                <a:latin typeface="Times New Roman"/>
                <a:ea typeface="Calibri"/>
              </a:rPr>
              <a:t>захисту прав дитини </a:t>
            </a:r>
            <a:r>
              <a:rPr lang="uk-UA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у закладі </a:t>
            </a:r>
            <a:r>
              <a:rPr lang="uk-UA" sz="2800" b="1" dirty="0">
                <a:solidFill>
                  <a:srgbClr val="0070C0"/>
                </a:solidFill>
                <a:latin typeface="Times New Roman"/>
                <a:ea typeface="Calibri"/>
              </a:rPr>
              <a:t>освіти </a:t>
            </a:r>
            <a:r>
              <a:rPr lang="uk-UA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відповідає адміністрація</a:t>
            </a:r>
            <a:r>
              <a:rPr lang="uk-UA" sz="2800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uk-UA" sz="28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8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Функції</a:t>
            </a:r>
            <a:br>
              <a:rPr lang="uk-UA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uk-UA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соціального педагога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uk-UA" sz="2800" dirty="0" smtClean="0">
                <a:latin typeface="Times New Roman"/>
                <a:ea typeface="Calibri"/>
                <a:cs typeface="Times New Roman"/>
              </a:rPr>
              <a:t>Консультант</a:t>
            </a:r>
            <a:endParaRPr lang="uk-UA" sz="28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800" dirty="0" smtClean="0">
                <a:latin typeface="Times New Roman"/>
                <a:ea typeface="Calibri"/>
                <a:cs typeface="Times New Roman"/>
              </a:rPr>
              <a:t>Радник</a:t>
            </a:r>
            <a:endParaRPr lang="uk-UA" sz="2800" dirty="0">
              <a:ea typeface="Calibri"/>
              <a:cs typeface="Times New Roman"/>
            </a:endParaRPr>
          </a:p>
          <a:p>
            <a:r>
              <a:rPr lang="uk-UA" sz="2800" dirty="0">
                <a:latin typeface="Times New Roman"/>
                <a:ea typeface="Calibri"/>
              </a:rPr>
              <a:t> З</a:t>
            </a:r>
            <a:r>
              <a:rPr lang="uk-UA" sz="2800" dirty="0" smtClean="0">
                <a:latin typeface="Times New Roman"/>
                <a:ea typeface="Calibri"/>
              </a:rPr>
              <a:t>ахисник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uk-UA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Складові</a:t>
            </a:r>
            <a:r>
              <a:rPr lang="uk-UA" sz="2400" b="1" dirty="0" smtClean="0">
                <a:solidFill>
                  <a:srgbClr val="0070C0"/>
                </a:solidFill>
                <a:ea typeface="Calibri"/>
                <a:cs typeface="Times New Roman"/>
              </a:rPr>
              <a:t> С</a:t>
            </a:r>
            <a:r>
              <a:rPr lang="uk-UA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оціально-педагогічної 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допомоги:</a:t>
            </a:r>
            <a:endParaRPr lang="uk-UA" sz="2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800" dirty="0">
                <a:latin typeface="Times New Roman"/>
                <a:ea typeface="Calibri"/>
                <a:cs typeface="Times New Roman"/>
              </a:rPr>
              <a:t>Освітня</a:t>
            </a:r>
            <a:endParaRPr lang="uk-UA" sz="28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800" dirty="0" smtClean="0">
                <a:latin typeface="Times New Roman"/>
                <a:ea typeface="Calibri"/>
                <a:cs typeface="Times New Roman"/>
              </a:rPr>
              <a:t> Психологічна</a:t>
            </a:r>
            <a:endParaRPr lang="uk-UA" sz="28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800" dirty="0" smtClean="0">
                <a:latin typeface="Times New Roman"/>
                <a:ea typeface="Calibri"/>
                <a:cs typeface="Times New Roman"/>
              </a:rPr>
              <a:t>Посередницька</a:t>
            </a:r>
            <a:endParaRPr lang="uk-UA" sz="2800" dirty="0">
              <a:ea typeface="Calibri"/>
              <a:cs typeface="Times New Roman"/>
            </a:endParaRP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7121">
            <a:off x="6240941" y="385826"/>
            <a:ext cx="2620963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90663"/>
            <a:ext cx="20383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64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42" y="476672"/>
            <a:ext cx="9036496" cy="63813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Освітня</a:t>
            </a:r>
          </a:p>
          <a:p>
            <a:pPr marL="0" indent="0" algn="just">
              <a:buNone/>
            </a:pPr>
            <a:r>
              <a:rPr lang="uk-UA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uk-UA" sz="1800" dirty="0">
                <a:latin typeface="Georgia" panose="02040502050405020303" pitchFamily="18" charset="0"/>
              </a:rPr>
              <a:t>Д</a:t>
            </a:r>
            <a:r>
              <a:rPr lang="uk-UA" sz="1800" dirty="0" smtClean="0">
                <a:latin typeface="Georgia" panose="02040502050405020303" pitchFamily="18" charset="0"/>
              </a:rPr>
              <a:t>опомога </a:t>
            </a:r>
            <a:r>
              <a:rPr lang="uk-UA" sz="1800" dirty="0">
                <a:latin typeface="Georgia" panose="02040502050405020303" pitchFamily="18" charset="0"/>
              </a:rPr>
              <a:t>в навчанні, що спрямована на запобігання </a:t>
            </a:r>
            <a:r>
              <a:rPr lang="uk-UA" sz="1800" dirty="0" smtClean="0">
                <a:latin typeface="Georgia" panose="02040502050405020303" pitchFamily="18" charset="0"/>
              </a:rPr>
              <a:t>виникнення сімейних </a:t>
            </a:r>
            <a:r>
              <a:rPr lang="uk-UA" sz="1800" dirty="0">
                <a:latin typeface="Georgia" panose="02040502050405020303" pitchFamily="18" charset="0"/>
              </a:rPr>
              <a:t>проблем і формування педагогічної культури </a:t>
            </a:r>
            <a:r>
              <a:rPr lang="uk-UA" sz="1800" dirty="0" smtClean="0">
                <a:latin typeface="Georgia" panose="02040502050405020303" pitchFamily="18" charset="0"/>
              </a:rPr>
              <a:t>батьків.</a:t>
            </a:r>
          </a:p>
          <a:p>
            <a:pPr marL="0" indent="0" algn="just">
              <a:buNone/>
            </a:pPr>
            <a:r>
              <a:rPr lang="uk-UA" sz="1800" dirty="0" smtClean="0">
                <a:latin typeface="Georgia" panose="02040502050405020303" pitchFamily="18" charset="0"/>
              </a:rPr>
              <a:t>Допомога </a:t>
            </a:r>
            <a:r>
              <a:rPr lang="uk-UA" sz="1800" dirty="0">
                <a:latin typeface="Georgia" panose="02040502050405020303" pitchFamily="18" charset="0"/>
              </a:rPr>
              <a:t>у вихованні, яка надається соціальним педагогом </a:t>
            </a:r>
            <a:r>
              <a:rPr lang="uk-UA" sz="1800" dirty="0" smtClean="0">
                <a:latin typeface="Georgia" panose="02040502050405020303" pitchFamily="18" charset="0"/>
              </a:rPr>
              <a:t>батькам  </a:t>
            </a:r>
            <a:r>
              <a:rPr lang="uk-UA" sz="1800" dirty="0">
                <a:latin typeface="Georgia" panose="02040502050405020303" pitchFamily="18" charset="0"/>
              </a:rPr>
              <a:t>шляхом </a:t>
            </a:r>
            <a:r>
              <a:rPr lang="uk-UA" sz="1800" dirty="0" smtClean="0">
                <a:latin typeface="Georgia" panose="02040502050405020303" pitchFamily="18" charset="0"/>
              </a:rPr>
              <a:t> консультування.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20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</a:rPr>
              <a:t>                                                            Психологічна</a:t>
            </a:r>
            <a:r>
              <a:rPr lang="uk-UA" sz="2000" dirty="0" smtClean="0">
                <a:latin typeface="Georgia" panose="02040502050405020303" pitchFamily="18" charset="0"/>
                <a:ea typeface="Calibri"/>
              </a:rPr>
              <a:t>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800" dirty="0" smtClean="0">
                <a:latin typeface="Georgia" panose="02040502050405020303" pitchFamily="18" charset="0"/>
                <a:ea typeface="Calibri"/>
              </a:rPr>
              <a:t>   Пі</a:t>
            </a:r>
            <a:r>
              <a:rPr lang="uk-UA" sz="1800" dirty="0" smtClean="0">
                <a:latin typeface="Georgia" panose="02040502050405020303" pitchFamily="18" charset="0"/>
                <a:ea typeface="Calibri"/>
                <a:cs typeface="Times New Roman"/>
              </a:rPr>
              <a:t>дтримка</a:t>
            </a:r>
            <a:r>
              <a:rPr lang="uk-UA" sz="1800" dirty="0">
                <a:latin typeface="Georgia" panose="02040502050405020303" pitchFamily="18" charset="0"/>
                <a:ea typeface="Calibri"/>
                <a:cs typeface="Times New Roman"/>
              </a:rPr>
              <a:t>, спрямована на створення сприятливого мікроклімату </a:t>
            </a:r>
            <a:r>
              <a:rPr lang="uk-UA" sz="1800" dirty="0" smtClean="0">
                <a:latin typeface="Georgia" panose="02040502050405020303" pitchFamily="18" charset="0"/>
                <a:ea typeface="Calibri"/>
                <a:cs typeface="Times New Roman"/>
              </a:rPr>
              <a:t>в родині </a:t>
            </a:r>
            <a:r>
              <a:rPr lang="uk-UA" sz="1800" dirty="0">
                <a:latin typeface="Georgia" panose="02040502050405020303" pitchFamily="18" charset="0"/>
                <a:ea typeface="Calibri"/>
                <a:cs typeface="Times New Roman"/>
              </a:rPr>
              <a:t>в період короткочасної кризи.</a:t>
            </a:r>
          </a:p>
          <a:p>
            <a:pPr marL="0" indent="0">
              <a:buNone/>
            </a:pPr>
            <a:r>
              <a:rPr lang="uk-UA" sz="1800" dirty="0" smtClean="0">
                <a:latin typeface="Georgia" panose="02040502050405020303" pitchFamily="18" charset="0"/>
                <a:ea typeface="Calibri"/>
              </a:rPr>
              <a:t>   Корекція </a:t>
            </a:r>
            <a:r>
              <a:rPr lang="uk-UA" sz="1800" dirty="0">
                <a:latin typeface="Georgia" panose="02040502050405020303" pitchFamily="18" charset="0"/>
                <a:ea typeface="Calibri"/>
              </a:rPr>
              <a:t>міжособистісних відносин, яка здійснюється, </a:t>
            </a:r>
            <a:r>
              <a:rPr lang="uk-UA" sz="1800" dirty="0" smtClean="0">
                <a:latin typeface="Georgia" panose="02040502050405020303" pitchFamily="18" charset="0"/>
                <a:ea typeface="Calibri"/>
              </a:rPr>
              <a:t>в основному</a:t>
            </a:r>
            <a:r>
              <a:rPr lang="uk-UA" sz="1800" dirty="0">
                <a:latin typeface="Georgia" panose="02040502050405020303" pitchFamily="18" charset="0"/>
                <a:ea typeface="Calibri"/>
              </a:rPr>
              <a:t>, коли в родині існує психологічне насильство над дитиною, </a:t>
            </a:r>
            <a:r>
              <a:rPr lang="uk-UA" sz="1800" dirty="0" smtClean="0">
                <a:latin typeface="Georgia" panose="02040502050405020303" pitchFamily="18" charset="0"/>
                <a:ea typeface="Calibri"/>
              </a:rPr>
              <a:t>що призводить до порушення </a:t>
            </a:r>
            <a:r>
              <a:rPr lang="uk-UA" sz="1800" dirty="0">
                <a:latin typeface="Georgia" panose="02040502050405020303" pitchFamily="18" charset="0"/>
                <a:ea typeface="Calibri"/>
              </a:rPr>
              <a:t>її нервово – психічного і фізичного стану. </a:t>
            </a:r>
            <a:endParaRPr lang="uk-UA" sz="1800" dirty="0" smtClean="0">
              <a:latin typeface="Georgia" panose="02040502050405020303" pitchFamily="18" charset="0"/>
              <a:ea typeface="Calibri"/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                                                Посередницька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uk-UA" sz="1800" dirty="0">
                <a:latin typeface="Georgia" panose="02040502050405020303" pitchFamily="18" charset="0"/>
              </a:rPr>
              <a:t>Д</a:t>
            </a:r>
            <a:r>
              <a:rPr lang="uk-UA" sz="1800" dirty="0" smtClean="0">
                <a:latin typeface="Georgia" panose="02040502050405020303" pitchFamily="18" charset="0"/>
              </a:rPr>
              <a:t>опомога </a:t>
            </a:r>
            <a:r>
              <a:rPr lang="uk-UA" sz="1800" dirty="0">
                <a:latin typeface="Georgia" panose="02040502050405020303" pitchFamily="18" charset="0"/>
              </a:rPr>
              <a:t>в організації, спрямована </a:t>
            </a:r>
            <a:r>
              <a:rPr lang="uk-UA" sz="1800" dirty="0" smtClean="0">
                <a:latin typeface="Georgia" panose="02040502050405020303" pitchFamily="18" charset="0"/>
              </a:rPr>
              <a:t>на облаштування сімейного дозвілля (організація </a:t>
            </a:r>
            <a:r>
              <a:rPr lang="uk-UA" sz="1800" dirty="0">
                <a:latin typeface="Georgia" panose="02040502050405020303" pitchFamily="18" charset="0"/>
              </a:rPr>
              <a:t>сімейних свят, клубів за </a:t>
            </a:r>
            <a:r>
              <a:rPr lang="uk-UA" sz="1800" dirty="0" smtClean="0">
                <a:latin typeface="Georgia" panose="02040502050405020303" pitchFamily="18" charset="0"/>
              </a:rPr>
              <a:t>інтересами, конкурсів</a:t>
            </a:r>
            <a:r>
              <a:rPr lang="uk-UA" sz="1800" dirty="0">
                <a:latin typeface="Georgia" panose="02040502050405020303" pitchFamily="18" charset="0"/>
              </a:rPr>
              <a:t>, </a:t>
            </a:r>
            <a:r>
              <a:rPr lang="uk-UA" sz="1800" dirty="0" smtClean="0">
                <a:latin typeface="Georgia" panose="02040502050405020303" pitchFamily="18" charset="0"/>
              </a:rPr>
              <a:t>літній відпочинок).</a:t>
            </a:r>
          </a:p>
          <a:p>
            <a:pPr marL="0" indent="0">
              <a:buNone/>
            </a:pPr>
            <a:r>
              <a:rPr lang="uk-UA" sz="1800" dirty="0">
                <a:latin typeface="Georgia" panose="02040502050405020303" pitchFamily="18" charset="0"/>
              </a:rPr>
              <a:t>Допомога в координації, спрямована на активізацію різних відомств</a:t>
            </a:r>
            <a:br>
              <a:rPr lang="uk-UA" sz="1800" dirty="0">
                <a:latin typeface="Georgia" panose="02040502050405020303" pitchFamily="18" charset="0"/>
              </a:rPr>
            </a:br>
            <a:r>
              <a:rPr lang="uk-UA" sz="1800" dirty="0">
                <a:latin typeface="Georgia" panose="02040502050405020303" pitchFamily="18" charset="0"/>
              </a:rPr>
              <a:t>і служб для спільного вирішення проблеми конкретної родини і </a:t>
            </a:r>
            <a:r>
              <a:rPr lang="uk-UA" sz="1800" dirty="0" smtClean="0">
                <a:latin typeface="Georgia" panose="02040502050405020303" pitchFamily="18" charset="0"/>
              </a:rPr>
              <a:t>становища</a:t>
            </a:r>
            <a:r>
              <a:rPr lang="uk-UA" sz="1800" dirty="0">
                <a:latin typeface="Georgia" panose="02040502050405020303" pitchFamily="18" charset="0"/>
              </a:rPr>
              <a:t> </a:t>
            </a:r>
            <a:r>
              <a:rPr lang="uk-UA" sz="1800" dirty="0" smtClean="0">
                <a:latin typeface="Georgia" panose="02040502050405020303" pitchFamily="18" charset="0"/>
              </a:rPr>
              <a:t>конкретної </a:t>
            </a:r>
            <a:r>
              <a:rPr lang="uk-UA" sz="1800" dirty="0">
                <a:latin typeface="Georgia" panose="02040502050405020303" pitchFamily="18" charset="0"/>
              </a:rPr>
              <a:t>дитини.</a:t>
            </a:r>
          </a:p>
          <a:p>
            <a:pPr marL="0" indent="0">
              <a:buNone/>
            </a:pPr>
            <a:r>
              <a:rPr lang="uk-UA" sz="1800" dirty="0" smtClean="0">
                <a:latin typeface="Georgia" panose="02040502050405020303" pitchFamily="18" charset="0"/>
              </a:rPr>
              <a:t>Допомога </a:t>
            </a:r>
            <a:r>
              <a:rPr lang="uk-UA" sz="1800" dirty="0">
                <a:latin typeface="Georgia" panose="02040502050405020303" pitchFamily="18" charset="0"/>
              </a:rPr>
              <a:t>в інформуванні, спрямована на забезпечення </a:t>
            </a:r>
            <a:r>
              <a:rPr lang="uk-UA" sz="1800" dirty="0" smtClean="0">
                <a:latin typeface="Georgia" panose="02040502050405020303" pitchFamily="18" charset="0"/>
              </a:rPr>
              <a:t>родини інформацією </a:t>
            </a:r>
            <a:r>
              <a:rPr lang="uk-UA" sz="1800" dirty="0">
                <a:latin typeface="Georgia" panose="02040502050405020303" pitchFamily="18" charset="0"/>
              </a:rPr>
              <a:t>з питань соціального захисту</a:t>
            </a:r>
            <a:r>
              <a:rPr lang="uk-UA" sz="2000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9847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45702">
            <a:off x="3401579" y="931417"/>
            <a:ext cx="3624675" cy="979012"/>
          </a:xfrm>
        </p:spPr>
        <p:txBody>
          <a:bodyPr>
            <a:noAutofit/>
          </a:bodyPr>
          <a:lstStyle/>
          <a:p>
            <a:r>
              <a:rPr lang="ru-RU" sz="2800" b="1" i="1" dirty="0" err="1">
                <a:solidFill>
                  <a:srgbClr val="0070C0"/>
                </a:solidFill>
                <a:latin typeface="Times New Roman"/>
                <a:ea typeface="Calibri"/>
              </a:rPr>
              <a:t>Внаслідок</a:t>
            </a:r>
            <a:r>
              <a:rPr lang="ru-RU" sz="28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/>
                <a:ea typeface="Calibri"/>
              </a:rPr>
              <a:t>вимушеної</a:t>
            </a:r>
            <a:r>
              <a:rPr lang="ru-RU" sz="28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/>
                <a:ea typeface="Calibri"/>
              </a:rPr>
              <a:t>міграції</a:t>
            </a:r>
            <a:r>
              <a:rPr lang="ru-RU" sz="28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/>
                <a:ea typeface="Calibri"/>
              </a:rPr>
              <a:t>найбільше</a:t>
            </a:r>
            <a:r>
              <a:rPr lang="ru-RU" sz="28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/>
                <a:ea typeface="Calibri"/>
              </a:rPr>
              <a:t>страждають</a:t>
            </a:r>
            <a:r>
              <a:rPr lang="ru-RU" sz="28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діти</a:t>
            </a:r>
            <a:endParaRPr lang="uk-UA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45360">
            <a:off x="611560" y="2636912"/>
            <a:ext cx="7920880" cy="38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дітьми-переселенцями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дитина-дитина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дитина-дорослий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оптимістичного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світобачення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комунікативно-мовленнєвої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65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err="1">
                <a:solidFill>
                  <a:srgbClr val="0070C0"/>
                </a:solidFill>
                <a:latin typeface="Georgia" panose="02040502050405020303" pitchFamily="18" charset="0"/>
              </a:rPr>
              <a:t>Н</a:t>
            </a:r>
            <a:r>
              <a:rPr lang="ru-RU" sz="3600" b="1" i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апрямами</a:t>
            </a:r>
            <a:r>
              <a:rPr lang="ru-RU" sz="36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3600" b="1" i="1" dirty="0" err="1">
                <a:solidFill>
                  <a:srgbClr val="0070C0"/>
                </a:solidFill>
                <a:latin typeface="Georgia" panose="02040502050405020303" pitchFamily="18" charset="0"/>
              </a:rPr>
              <a:t>соціально-психологічної</a:t>
            </a:r>
            <a:r>
              <a:rPr lang="ru-RU" sz="3600" b="1" i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3600" b="1" i="1" dirty="0" err="1">
                <a:solidFill>
                  <a:srgbClr val="0070C0"/>
                </a:solidFill>
                <a:latin typeface="Georgia" panose="02040502050405020303" pitchFamily="18" charset="0"/>
              </a:rPr>
              <a:t>роботи</a:t>
            </a:r>
            <a:r>
              <a:rPr lang="ru-RU" sz="3600" b="1" i="1" dirty="0">
                <a:solidFill>
                  <a:srgbClr val="0070C0"/>
                </a:solidFill>
                <a:latin typeface="Georgia" panose="02040502050405020303" pitchFamily="18" charset="0"/>
              </a:rPr>
              <a:t> з</a:t>
            </a:r>
            <a:r>
              <a:rPr lang="ru-RU" sz="36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ВПО</a:t>
            </a:r>
            <a:endParaRPr lang="uk-UA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60" y="1772816"/>
            <a:ext cx="9108504" cy="52578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соціально-педагогічна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вимушених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переселенців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посібниками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підручниками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приладдям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соціально-педагогічної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закладах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відновлювальної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розвиткової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позаурочний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бездіяльністю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та,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перенаправлення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(психотерапевта, невролога);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міжсекторальної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мультидисциплінарного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10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400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uk-UA" sz="4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0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 </a:t>
            </a:r>
            <a:r>
              <a:rPr lang="uk-UA" sz="4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метою створення оптимальних умов для загального </a:t>
            </a:r>
            <a:r>
              <a:rPr lang="uk-UA" sz="40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емоційного комфорту </a:t>
            </a:r>
            <a:r>
              <a:rPr lang="uk-UA" sz="4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дітей в </a:t>
            </a:r>
            <a:r>
              <a:rPr lang="uk-UA" sz="40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закладі освіти  </a:t>
            </a:r>
            <a:r>
              <a:rPr lang="uk-UA" sz="4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потрібно</a:t>
            </a:r>
            <a:r>
              <a:rPr lang="uk-UA" sz="40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marL="0" indent="0" algn="just">
              <a:spcAft>
                <a:spcPts val="0"/>
              </a:spcAft>
              <a:buNone/>
            </a:pPr>
            <a:endParaRPr lang="uk-UA" sz="2400" b="1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uk-UA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/>
              </a:rPr>
              <a:t></a:t>
            </a:r>
            <a:r>
              <a:rPr lang="uk-UA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враховувати</a:t>
            </a:r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національно-етнічні і культурні чинники, </a:t>
            </a:r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можливості дитини </a:t>
            </a: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спілкуванні українською мовою, рівень загального розвитку </a:t>
            </a:r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дитини, ціннісні </a:t>
            </a: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орієнтації, мотивацію діяльності; </a:t>
            </a:r>
            <a:endParaRPr lang="uk-UA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uk-UA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/>
              </a:rPr>
              <a:t></a:t>
            </a:r>
            <a:r>
              <a:rPr lang="uk-UA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інтегрувати</a:t>
            </a:r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педагогічні зусилля щодо формування почуття </a:t>
            </a:r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безпеки на </a:t>
            </a: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основі принципів </a:t>
            </a:r>
            <a:r>
              <a:rPr lang="uk-UA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особистісно</a:t>
            </a: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орієнтованого </a:t>
            </a: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підходу</a:t>
            </a:r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/>
              </a:rPr>
              <a:t></a:t>
            </a:r>
            <a:r>
              <a:rPr lang="uk-UA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передбачати</a:t>
            </a:r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наступність у роботі вчителів, </a:t>
            </a:r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вихователів,соціального </a:t>
            </a: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педагога та практичного психолога</a:t>
            </a:r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uk-UA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/>
              </a:rPr>
              <a:t></a:t>
            </a:r>
            <a:r>
              <a:rPr lang="ru-RU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забезпечувати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співпрацю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фахівців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закладу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опинилась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складних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життєвих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ситуаціях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31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787208" cy="3989040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uk-UA" sz="2800" i="1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Сучасний </a:t>
            </a:r>
            <a:r>
              <a:rPr lang="uk-UA" sz="2800" i="1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заклад освіти </a:t>
            </a:r>
            <a:r>
              <a:rPr lang="uk-UA" sz="2800" i="1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має потенціал для підтримки, становлення, адаптації та самореалізації дітей, що опинились в  складних життєвих обставинах. </a:t>
            </a:r>
            <a:endParaRPr lang="uk-UA" sz="2800" i="1" dirty="0" smtClean="0">
              <a:solidFill>
                <a:srgbClr val="0070C0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sz="2800" i="1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Це </a:t>
            </a:r>
            <a:r>
              <a:rPr lang="uk-UA" sz="2800" i="1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можливо за умови тісної та плідної співпраці учасників освітнього процесу, соціальних служб, громади.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940392" cy="210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67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6480720" cy="172819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СОЦІАЛЬНО-ПСИХОЛОГІЧНИЙ СУПРОВІД </a:t>
            </a:r>
            <a:r>
              <a:rPr lang="uk-UA" sz="32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ДІТЕЙ ТА СІМЕЙ</a:t>
            </a:r>
            <a:r>
              <a:rPr lang="uk-UA" sz="32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ЯКІ</a:t>
            </a:r>
            <a:r>
              <a:rPr lang="uk-UA" sz="3200" b="1" kern="0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uk-UA" sz="32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uk-UA" sz="32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ПЕРЕБУВАЮТЬ  </a:t>
            </a:r>
            <a:r>
              <a:rPr lang="uk-UA" sz="32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 СКЛАДНИХ ЖИТТЄВИХ ОБСТАВИНАХ</a:t>
            </a:r>
            <a:endParaRPr lang="uk-UA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\\Server2\Users\Public\Documents\КУ ЦПРПП\ЛОГОТИП ЦПРП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872208" cy="135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</a:t>
            </a:r>
          </a:p>
          <a:p>
            <a:pPr marL="0" indent="0">
              <a:buNone/>
            </a:pPr>
            <a:r>
              <a:rPr lang="uk-UA" sz="4800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uk-UA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Дякую за увагу</a:t>
            </a:r>
            <a:endParaRPr lang="uk-UA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2" descr="Соціальна підтримка сімей з діть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Соціальна підтримка сімей з діть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55804"/>
            <a:ext cx="50405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97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uk-UA" dirty="0"/>
          </a:p>
          <a:p>
            <a:pPr marL="0" indent="0">
              <a:buNone/>
            </a:pPr>
            <a:r>
              <a:rPr lang="uk-UA" dirty="0"/>
              <a:t>              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ОСВІТИ І НАУКИ УКРАЇНИ </a:t>
            </a:r>
          </a:p>
          <a:p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А К А З </a:t>
            </a:r>
          </a:p>
          <a:p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28.12.2006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864 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планування діяльності та ведення документації </a:t>
            </a:r>
          </a:p>
          <a:p>
            <a:pPr marL="0" indent="0" algn="ctr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соціальних педагогів, соціальних педагогів </a:t>
            </a:r>
          </a:p>
          <a:p>
            <a:pPr marL="0" indent="0" algn="ctr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 з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дітьми-інвалідами </a:t>
            </a:r>
            <a:r>
              <a:rPr lang="ru-RU" sz="2400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9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92429"/>
            <a:ext cx="7776864" cy="596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009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2646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325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40431"/>
            <a:ext cx="6984776" cy="612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74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Відділ соцзахисту Сихівського району м. Львова — ГО &quot;Батьки в дії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0"/>
          <a:stretch/>
        </p:blipFill>
        <p:spPr bwMode="auto">
          <a:xfrm>
            <a:off x="25922" y="5262961"/>
            <a:ext cx="2671437" cy="158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643192" cy="326896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uk-UA" sz="2600" dirty="0" smtClean="0">
                <a:solidFill>
                  <a:srgbClr val="000000"/>
                </a:solidFill>
                <a:latin typeface="Times New Roman"/>
                <a:ea typeface="Calibri"/>
              </a:rPr>
              <a:t>Конвенція 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Calibri"/>
              </a:rPr>
              <a:t>ООН про права дитини, </a:t>
            </a:r>
            <a:r>
              <a:rPr lang="uk-UA" sz="2600" dirty="0" smtClean="0">
                <a:solidFill>
                  <a:srgbClr val="000000"/>
                </a:solidFill>
                <a:latin typeface="Times New Roman"/>
                <a:ea typeface="Calibri"/>
              </a:rPr>
              <a:t>Сімейний кодекс 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Calibri"/>
              </a:rPr>
              <a:t>України, </a:t>
            </a:r>
            <a:r>
              <a:rPr lang="uk-UA" sz="2600" dirty="0" smtClean="0">
                <a:solidFill>
                  <a:srgbClr val="000000"/>
                </a:solidFill>
                <a:latin typeface="Times New Roman"/>
                <a:ea typeface="Calibri"/>
              </a:rPr>
              <a:t>Закони 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Calibri"/>
              </a:rPr>
              <a:t>України «Про охорону дитинства», </a:t>
            </a:r>
            <a:r>
              <a:rPr lang="uk-UA" sz="2600" dirty="0">
                <a:latin typeface="Times New Roman"/>
                <a:ea typeface="Calibri"/>
              </a:rPr>
              <a:t>«Про соціальні послуги</a:t>
            </a:r>
            <a:r>
              <a:rPr lang="uk-UA" sz="2600" dirty="0" smtClean="0">
                <a:latin typeface="Times New Roman"/>
                <a:ea typeface="Calibri"/>
              </a:rPr>
              <a:t>»</a:t>
            </a:r>
            <a:r>
              <a:rPr lang="uk-UA" sz="2600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r>
              <a:rPr lang="uk-UA" sz="2600" dirty="0" smtClean="0">
                <a:latin typeface="Times New Roman"/>
                <a:ea typeface="Calibri"/>
              </a:rPr>
              <a:t> </a:t>
            </a:r>
            <a:r>
              <a:rPr lang="uk-UA" sz="2600" dirty="0">
                <a:latin typeface="Times New Roman"/>
              </a:rPr>
              <a:t>Наказ МОНУ № 864 від 28.12.2006р</a:t>
            </a:r>
            <a:r>
              <a:rPr lang="uk-UA" sz="2600" dirty="0"/>
              <a:t>. «</a:t>
            </a:r>
            <a:r>
              <a:rPr lang="uk-UA" sz="2600" dirty="0">
                <a:latin typeface="Times New Roman"/>
                <a:ea typeface="Calibri"/>
              </a:rPr>
              <a:t>Про планування діяльності та ведення документації  соціальних педагогів, соціальних педагогів по роботі з </a:t>
            </a:r>
            <a:r>
              <a:rPr lang="uk-UA" sz="2600" dirty="0" smtClean="0">
                <a:latin typeface="Times New Roman"/>
                <a:ea typeface="Calibri"/>
              </a:rPr>
              <a:t>дітьми-інвалідами </a:t>
            </a:r>
            <a:r>
              <a:rPr lang="ru-RU" sz="2600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2600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3667" y="4005064"/>
            <a:ext cx="6624736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Згідно статті 76 Закон України «Про освіту» (прийнятий 05.09.2017 № 2145-VIII) «Психологічна служба та соціально-педагогічний патронаж у системі освіти» здобувачі освіти мають бути забезпечені психологічним супроводом та соціально-педагогічним патронажем. Соціально-педагогічний патронаж у </a:t>
            </a:r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системі </a:t>
            </a: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освіти сприяє взаємодії закладів освіти, сім’ї і суспільства у вихованні здобувачів освіти, їх адаптації до умов </a:t>
            </a:r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соціального </a:t>
            </a: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середовища, забезпечує консультативну допомогу батькам. </a:t>
            </a:r>
            <a:endParaRPr lang="uk-UA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buClr>
                <a:srgbClr val="6E71F0"/>
              </a:buClr>
              <a:buFont typeface="Wingdings" pitchFamily="2" charset="2"/>
              <a:buChar char="v"/>
            </a:pPr>
            <a:endParaRPr lang="uk-UA" kern="0" dirty="0">
              <a:solidFill>
                <a:srgbClr val="1D528D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0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>
              <a:lnSpc>
                <a:spcPct val="115000"/>
              </a:lnSpc>
              <a:buClr>
                <a:srgbClr val="6E71F0"/>
              </a:buClr>
              <a:buFont typeface="Wingdings" pitchFamily="2" charset="2"/>
              <a:buChar char="v"/>
            </a:pPr>
            <a:r>
              <a:rPr lang="uk-UA" sz="2000" kern="0" dirty="0" smtClean="0">
                <a:latin typeface="Georgia" panose="02040502050405020303" pitchFamily="18" charset="0"/>
                <a:ea typeface="Times New Roman"/>
                <a:cs typeface="Times New Roman"/>
              </a:rPr>
              <a:t>За визначенням Закону України «Про соціальні послуги» </a:t>
            </a:r>
            <a:r>
              <a:rPr lang="uk-UA" sz="2000" b="1" i="1" kern="0" dirty="0" smtClean="0">
                <a:latin typeface="Georgia" panose="02040502050405020303" pitchFamily="18" charset="0"/>
                <a:ea typeface="Times New Roman"/>
                <a:cs typeface="Times New Roman"/>
              </a:rPr>
              <a:t>складними</a:t>
            </a:r>
            <a:r>
              <a:rPr lang="uk-UA" sz="2000" i="1" kern="0" dirty="0" smtClean="0"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uk-UA" sz="2000" kern="0" dirty="0" smtClean="0">
                <a:latin typeface="Georgia" panose="02040502050405020303" pitchFamily="18" charset="0"/>
                <a:ea typeface="Times New Roman"/>
                <a:cs typeface="Times New Roman"/>
              </a:rPr>
              <a:t>визначаються такі</a:t>
            </a:r>
            <a:r>
              <a:rPr lang="uk-UA" sz="2000" i="1" kern="0" dirty="0" smtClean="0"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uk-UA" sz="2000" b="1" i="1" kern="0" dirty="0" smtClean="0">
                <a:latin typeface="Georgia" panose="02040502050405020303" pitchFamily="18" charset="0"/>
                <a:ea typeface="Times New Roman"/>
                <a:cs typeface="Times New Roman"/>
              </a:rPr>
              <a:t>життєві обставини</a:t>
            </a:r>
            <a:r>
              <a:rPr lang="uk-UA" sz="2000" b="1" kern="0" dirty="0" smtClean="0">
                <a:latin typeface="Georgia" panose="02040502050405020303" pitchFamily="18" charset="0"/>
                <a:ea typeface="Times New Roman"/>
                <a:cs typeface="Times New Roman"/>
              </a:rPr>
              <a:t>, </a:t>
            </a:r>
            <a:r>
              <a:rPr lang="uk-UA" sz="2000" kern="0" dirty="0" smtClean="0">
                <a:latin typeface="Georgia" panose="02040502050405020303" pitchFamily="18" charset="0"/>
                <a:ea typeface="Times New Roman"/>
                <a:cs typeface="Times New Roman"/>
              </a:rPr>
              <a:t>що негативно впливають на життя, стан здоров'я та розвиток особи, функціонування сім’ї, які особа/сім’я не може подолати самостійно (інвалідність; безробіття; малозабезпеченість; жорстоке поводження з дитиною, домашнє насильство; хвороби, що потребують тривалого лікування; часткова або повна втрата рухової активності, пам’яті; поведінкові розлади у дітей через розлучення батьків; ухилення батьками або особами, які їх замінюють, від виконання своїх обов’язків із виховання дитини; шкода, завдана стихійним лихом, катастрофою, бойовими діями, тощо).</a:t>
            </a:r>
            <a:endParaRPr lang="uk-UA" sz="2000" kern="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446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Звіт Міловського районного центру соціальних служб для сім`ї, дітей та  молоді щодо виконання районної програми | Міловська Р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08286"/>
            <a:ext cx="2376264" cy="17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Категорії сімей, що потрапили у  СЖО:</a:t>
            </a:r>
            <a:endParaRPr lang="uk-UA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19215"/>
            <a:ext cx="8445624" cy="334523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- сім’ї</a:t>
            </a:r>
            <a:r>
              <a:rPr lang="uk-UA" dirty="0">
                <a:latin typeface="Georgia" panose="02040502050405020303" pitchFamily="18" charset="0"/>
              </a:rPr>
              <a:t>, у яких виникли проблеми через </a:t>
            </a:r>
            <a:r>
              <a:rPr lang="uk-UA" dirty="0">
                <a:solidFill>
                  <a:srgbClr val="0070C0"/>
                </a:solidFill>
                <a:latin typeface="Georgia" panose="02040502050405020303" pitchFamily="18" charset="0"/>
              </a:rPr>
              <a:t>матеріальні труднощі</a:t>
            </a:r>
            <a:r>
              <a:rPr lang="uk-UA" dirty="0">
                <a:latin typeface="Georgia" panose="02040502050405020303" pitchFamily="18" charset="0"/>
              </a:rPr>
              <a:t>;</a:t>
            </a:r>
            <a:br>
              <a:rPr lang="uk-UA" dirty="0">
                <a:latin typeface="Georgia" panose="02040502050405020303" pitchFamily="18" charset="0"/>
              </a:rPr>
            </a:br>
            <a:r>
              <a:rPr lang="uk-UA" dirty="0">
                <a:latin typeface="Georgia" panose="02040502050405020303" pitchFamily="18" charset="0"/>
              </a:rPr>
              <a:t>- сім’ї, у яких виникли складнощі через </a:t>
            </a:r>
            <a:r>
              <a:rPr lang="uk-UA" dirty="0">
                <a:solidFill>
                  <a:srgbClr val="0070C0"/>
                </a:solidFill>
                <a:latin typeface="Georgia" panose="02040502050405020303" pitchFamily="18" charset="0"/>
              </a:rPr>
              <a:t>юридичні проблеми</a:t>
            </a:r>
            <a:r>
              <a:rPr lang="uk-UA" dirty="0">
                <a:latin typeface="Georgia" panose="02040502050405020303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latin typeface="Georgia" panose="02040502050405020303" pitchFamily="18" charset="0"/>
              </a:rPr>
              <a:t>сім’ї</a:t>
            </a:r>
            <a:r>
              <a:rPr lang="uk-UA" dirty="0">
                <a:latin typeface="Georgia" panose="02040502050405020303" pitchFamily="18" charset="0"/>
              </a:rPr>
              <a:t>, в яких виникли </a:t>
            </a:r>
            <a:endParaRPr lang="uk-UA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психологічні </a:t>
            </a:r>
            <a:r>
              <a:rPr lang="uk-UA" dirty="0">
                <a:solidFill>
                  <a:srgbClr val="0070C0"/>
                </a:solidFill>
                <a:latin typeface="Georgia" panose="02040502050405020303" pitchFamily="18" charset="0"/>
              </a:rPr>
              <a:t>проблеми.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8849" y="340023"/>
            <a:ext cx="24876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1175923">
            <a:off x="3536700" y="686758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>
                <a:solidFill>
                  <a:srgbClr val="0070C0"/>
                </a:solidFill>
                <a:latin typeface="Times New Roman"/>
                <a:ea typeface="Calibri"/>
              </a:rPr>
              <a:t>Сім'я, що перебуває у складних життєвих обставинах </a:t>
            </a:r>
            <a:r>
              <a:rPr lang="uk-UA" sz="1600" b="1" dirty="0">
                <a:solidFill>
                  <a:srgbClr val="0070C0"/>
                </a:solidFill>
                <a:latin typeface="Times New Roman"/>
                <a:ea typeface="Calibri"/>
              </a:rPr>
              <a:t>– це сім'я, яка втратила свої виховні можливості через виникнення таких умов, що порушують нормальну життєдіяльність одного або кількох членів сім'ї, наслідки яких вони не можуть подолати самостійно. </a:t>
            </a:r>
            <a:endParaRPr lang="uk-UA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8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00" y="4725144"/>
            <a:ext cx="328156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71235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Мета супроводу:</a:t>
            </a:r>
            <a:endParaRPr lang="uk-UA" sz="4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32448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Georgia" panose="02040502050405020303" pitchFamily="18" charset="0"/>
              </a:rPr>
              <a:t>- формування </a:t>
            </a:r>
            <a:r>
              <a:rPr lang="uk-UA" sz="2000" dirty="0">
                <a:latin typeface="Georgia" panose="02040502050405020303" pitchFamily="18" charset="0"/>
              </a:rPr>
              <a:t>у</a:t>
            </a:r>
            <a:r>
              <a:rPr lang="uk-UA" sz="2000" dirty="0" smtClean="0">
                <a:latin typeface="Georgia" panose="02040502050405020303" pitchFamily="18" charset="0"/>
              </a:rPr>
              <a:t> </a:t>
            </a:r>
            <a:r>
              <a:rPr lang="uk-UA" sz="2000" dirty="0">
                <a:latin typeface="Georgia" panose="02040502050405020303" pitchFamily="18" charset="0"/>
              </a:rPr>
              <a:t>дитини </a:t>
            </a:r>
            <a:r>
              <a:rPr lang="uk-UA" sz="2000" dirty="0" smtClean="0">
                <a:latin typeface="Georgia" panose="02040502050405020303" pitchFamily="18" charset="0"/>
              </a:rPr>
              <a:t>загальнолюдських </a:t>
            </a:r>
            <a:r>
              <a:rPr lang="uk-UA" sz="2000" dirty="0">
                <a:latin typeface="Georgia" panose="02040502050405020303" pitchFamily="18" charset="0"/>
              </a:rPr>
              <a:t>цінностей;</a:t>
            </a:r>
            <a:br>
              <a:rPr lang="uk-UA" sz="2000" dirty="0">
                <a:latin typeface="Georgia" panose="02040502050405020303" pitchFamily="18" charset="0"/>
              </a:rPr>
            </a:br>
            <a:r>
              <a:rPr lang="uk-UA" sz="2000" dirty="0">
                <a:latin typeface="Georgia" panose="02040502050405020303" pitchFamily="18" charset="0"/>
              </a:rPr>
              <a:t>- надання </a:t>
            </a:r>
            <a:r>
              <a:rPr lang="uk-UA" sz="2000" dirty="0" smtClean="0">
                <a:latin typeface="Georgia" panose="02040502050405020303" pitchFamily="18" charset="0"/>
              </a:rPr>
              <a:t> </a:t>
            </a:r>
            <a:r>
              <a:rPr lang="uk-UA" sz="2000" dirty="0">
                <a:latin typeface="Georgia" panose="02040502050405020303" pitchFamily="18" charset="0"/>
              </a:rPr>
              <a:t>допомоги в самоствердженні та в прагненні до повноцінного життя;</a:t>
            </a:r>
          </a:p>
          <a:p>
            <a:pPr marL="0" indent="0">
              <a:buNone/>
            </a:pPr>
            <a:r>
              <a:rPr lang="uk-UA" sz="2000" dirty="0" smtClean="0">
                <a:latin typeface="Georgia" panose="02040502050405020303" pitchFamily="18" charset="0"/>
              </a:rPr>
              <a:t>      - </a:t>
            </a:r>
            <a:r>
              <a:rPr lang="uk-UA" sz="2000" dirty="0">
                <a:latin typeface="Georgia" panose="02040502050405020303" pitchFamily="18" charset="0"/>
              </a:rPr>
              <a:t>підвищення готовності сім’ї до виконання виховної </a:t>
            </a:r>
            <a:r>
              <a:rPr lang="uk-UA" sz="2000" dirty="0" smtClean="0">
                <a:latin typeface="Georgia" panose="02040502050405020303" pitchFamily="18" charset="0"/>
              </a:rPr>
              <a:t>функції;</a:t>
            </a:r>
            <a:endParaRPr lang="uk-UA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Georgia" panose="02040502050405020303" pitchFamily="18" charset="0"/>
              </a:rPr>
              <a:t>     - формування </a:t>
            </a:r>
            <a:r>
              <a:rPr lang="uk-UA" sz="2000" dirty="0">
                <a:latin typeface="Georgia" panose="02040502050405020303" pitchFamily="18" charset="0"/>
              </a:rPr>
              <a:t>педагогічної культури батьків;</a:t>
            </a:r>
          </a:p>
          <a:p>
            <a:pPr marL="0" indent="0">
              <a:buNone/>
            </a:pPr>
            <a:r>
              <a:rPr lang="uk-UA" sz="2000" dirty="0" smtClean="0">
                <a:latin typeface="Georgia" panose="02040502050405020303" pitchFamily="18" charset="0"/>
              </a:rPr>
              <a:t>    - </a:t>
            </a:r>
            <a:r>
              <a:rPr lang="uk-UA" sz="2000" dirty="0">
                <a:latin typeface="Georgia" panose="02040502050405020303" pitchFamily="18" charset="0"/>
              </a:rPr>
              <a:t>створення сприятливого сімейного мікроклімату та зміцнення </a:t>
            </a:r>
            <a:r>
              <a:rPr lang="uk-UA" sz="2000" dirty="0" smtClean="0">
                <a:latin typeface="Georgia" panose="02040502050405020303" pitchFamily="18" charset="0"/>
              </a:rPr>
              <a:t>                               інституту сім’ї</a:t>
            </a:r>
            <a:endParaRPr lang="uk-UA" sz="2000" dirty="0">
              <a:latin typeface="Georgia" panose="02040502050405020303" pitchFamily="18" charset="0"/>
            </a:endParaRPr>
          </a:p>
        </p:txBody>
      </p:sp>
      <p:sp>
        <p:nvSpPr>
          <p:cNvPr id="4" name="Freeform 8"/>
          <p:cNvSpPr>
            <a:spLocks/>
          </p:cNvSpPr>
          <p:nvPr/>
        </p:nvSpPr>
        <p:spPr bwMode="gray">
          <a:xfrm rot="10800000">
            <a:off x="0" y="465810"/>
            <a:ext cx="2408237" cy="2251075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5810"/>
            <a:ext cx="1641927" cy="175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03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26" y="3369662"/>
            <a:ext cx="3921030" cy="348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648072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                     </a:t>
            </a:r>
            <a:r>
              <a:rPr lang="ru-RU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Завдання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     </a:t>
            </a:r>
            <a:r>
              <a:rPr lang="ru-RU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психологічної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служби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– </a:t>
            </a:r>
            <a:endParaRPr lang="ru-RU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Times New Roman"/>
                <a:ea typeface="Calibri"/>
              </a:rPr>
              <a:t>забезпечити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дотримання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основних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соціально-правових</a:t>
            </a:r>
            <a:r>
              <a:rPr lang="ru-RU" sz="2400" dirty="0">
                <a:latin typeface="Times New Roman"/>
                <a:ea typeface="Calibri"/>
              </a:rPr>
              <a:t> потреб </a:t>
            </a:r>
            <a:r>
              <a:rPr lang="ru-RU" sz="2400" dirty="0" err="1">
                <a:latin typeface="Times New Roman"/>
                <a:ea typeface="Calibri"/>
              </a:rPr>
              <a:t>дитини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r>
              <a:rPr lang="ru-RU" sz="2400" dirty="0" err="1">
                <a:latin typeface="Times New Roman"/>
                <a:ea typeface="Calibri"/>
              </a:rPr>
              <a:t>сприяти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її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успішній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соціальній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адаптації</a:t>
            </a:r>
            <a:r>
              <a:rPr lang="ru-RU" sz="2400" dirty="0">
                <a:latin typeface="Times New Roman"/>
                <a:ea typeface="Calibri"/>
              </a:rPr>
              <a:t> в </a:t>
            </a:r>
            <a:r>
              <a:rPr lang="ru-RU" sz="2400" dirty="0" err="1">
                <a:latin typeface="Times New Roman"/>
                <a:ea typeface="Calibri"/>
              </a:rPr>
              <a:t>умовах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дитячого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колективу</a:t>
            </a:r>
            <a:r>
              <a:rPr lang="ru-RU" sz="2400" dirty="0">
                <a:latin typeface="Times New Roman"/>
                <a:ea typeface="Calibri"/>
              </a:rPr>
              <a:t> та </a:t>
            </a:r>
            <a:r>
              <a:rPr lang="ru-RU" sz="2400" dirty="0" err="1">
                <a:latin typeface="Times New Roman"/>
                <a:ea typeface="Calibri"/>
              </a:rPr>
              <a:t>сім’ї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r>
              <a:rPr lang="ru-RU" sz="2400" dirty="0" err="1">
                <a:latin typeface="Times New Roman"/>
                <a:ea typeface="Calibri"/>
              </a:rPr>
              <a:t>задовольняти</a:t>
            </a:r>
            <a:r>
              <a:rPr lang="ru-RU" sz="2400" dirty="0">
                <a:latin typeface="Times New Roman"/>
                <a:ea typeface="Calibri"/>
              </a:rPr>
              <a:t> потреби </a:t>
            </a:r>
            <a:r>
              <a:rPr lang="ru-RU" sz="2400" dirty="0" err="1">
                <a:latin typeface="Times New Roman"/>
                <a:ea typeface="Calibri"/>
              </a:rPr>
              <a:t>дитини</a:t>
            </a:r>
            <a:r>
              <a:rPr lang="ru-RU" sz="2400" dirty="0">
                <a:latin typeface="Times New Roman"/>
                <a:ea typeface="Calibri"/>
              </a:rPr>
              <a:t> в </a:t>
            </a:r>
            <a:r>
              <a:rPr lang="ru-RU" sz="2400" dirty="0" err="1">
                <a:latin typeface="Times New Roman"/>
                <a:ea typeface="Calibri"/>
              </a:rPr>
              <a:t>розвитку</a:t>
            </a:r>
            <a:r>
              <a:rPr lang="ru-RU" sz="2400" dirty="0">
                <a:latin typeface="Times New Roman"/>
                <a:ea typeface="Calibri"/>
              </a:rPr>
              <a:t> й </a:t>
            </a:r>
            <a:r>
              <a:rPr lang="ru-RU" sz="2400" dirty="0" err="1">
                <a:latin typeface="Times New Roman"/>
                <a:ea typeface="Calibri"/>
              </a:rPr>
              <a:t>самореалізації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02719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</a:t>
            </a:r>
            <a:r>
              <a:rPr lang="uk-UA" sz="3600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Задання</a:t>
            </a:r>
            <a:r>
              <a:rPr lang="uk-UA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uk-UA" sz="3600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супрводу</a:t>
            </a:r>
            <a:r>
              <a:rPr lang="uk-UA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:</a:t>
            </a:r>
            <a:endParaRPr lang="uk-UA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uk-UA" sz="2400" dirty="0" smtClean="0">
                <a:latin typeface="Georgia" panose="02040502050405020303" pitchFamily="18" charset="0"/>
                <a:ea typeface="Calibri"/>
                <a:cs typeface="Times New Roman"/>
              </a:rPr>
              <a:t>- організація </a:t>
            </a:r>
            <a:r>
              <a:rPr lang="uk-UA" sz="2400" dirty="0">
                <a:latin typeface="Georgia" panose="02040502050405020303" pitchFamily="18" charset="0"/>
                <a:ea typeface="Calibri"/>
                <a:cs typeface="Times New Roman"/>
              </a:rPr>
              <a:t>цілеспрямованої фахової допомоги сім’ї у вирішенні </a:t>
            </a:r>
            <a:r>
              <a:rPr lang="uk-UA" sz="2400" dirty="0" smtClean="0">
                <a:latin typeface="Georgia" panose="02040502050405020303" pitchFamily="18" charset="0"/>
                <a:ea typeface="Calibri"/>
                <a:cs typeface="Times New Roman"/>
              </a:rPr>
              <a:t>її соціальних </a:t>
            </a:r>
            <a:r>
              <a:rPr lang="uk-UA" sz="2400" dirty="0">
                <a:latin typeface="Georgia" panose="02040502050405020303" pitchFamily="18" charset="0"/>
                <a:ea typeface="Calibri"/>
                <a:cs typeface="Times New Roman"/>
              </a:rPr>
              <a:t>і психолого-педагогічних проблем;</a:t>
            </a:r>
          </a:p>
          <a:p>
            <a:pPr indent="449580" algn="just">
              <a:spcAft>
                <a:spcPts val="0"/>
              </a:spcAft>
            </a:pPr>
            <a:r>
              <a:rPr lang="uk-UA" sz="2400" dirty="0">
                <a:latin typeface="Georgia" panose="02040502050405020303" pitchFamily="18" charset="0"/>
                <a:ea typeface="Calibri"/>
                <a:cs typeface="Times New Roman"/>
              </a:rPr>
              <a:t>- допомога сім’ї у створенні доцільних психолого-педагогічних </a:t>
            </a:r>
            <a:r>
              <a:rPr lang="uk-UA" sz="2400" dirty="0" smtClean="0">
                <a:latin typeface="Georgia" panose="02040502050405020303" pitchFamily="18" charset="0"/>
                <a:ea typeface="Calibri"/>
                <a:cs typeface="Times New Roman"/>
              </a:rPr>
              <a:t>умов виховання </a:t>
            </a:r>
            <a:r>
              <a:rPr lang="uk-UA" sz="2400" dirty="0">
                <a:latin typeface="Georgia" panose="02040502050405020303" pitchFamily="18" charset="0"/>
                <a:ea typeface="Calibri"/>
                <a:cs typeface="Times New Roman"/>
              </a:rPr>
              <a:t>дитини відповідно до її віку, індивідуальних особливостей </a:t>
            </a:r>
            <a:r>
              <a:rPr lang="uk-UA" sz="2400" dirty="0" smtClean="0">
                <a:latin typeface="Georgia" panose="02040502050405020303" pitchFamily="18" charset="0"/>
                <a:ea typeface="Calibri"/>
                <a:cs typeface="Times New Roman"/>
              </a:rPr>
              <a:t>та потреб </a:t>
            </a:r>
            <a:r>
              <a:rPr lang="uk-UA" sz="2400" dirty="0">
                <a:latin typeface="Georgia" panose="02040502050405020303" pitchFamily="18" charset="0"/>
                <a:ea typeface="Calibri"/>
                <a:cs typeface="Times New Roman"/>
              </a:rPr>
              <a:t>вчасного і всебічного розвитку;</a:t>
            </a:r>
          </a:p>
          <a:p>
            <a:r>
              <a:rPr lang="uk-UA" sz="2400" dirty="0">
                <a:latin typeface="Georgia" panose="02040502050405020303" pitchFamily="18" charset="0"/>
                <a:ea typeface="Calibri"/>
              </a:rPr>
              <a:t>- формування соціально-педагогічної компетенції сім’ї – набуття </a:t>
            </a:r>
            <a:r>
              <a:rPr lang="uk-UA" sz="2400" dirty="0" smtClean="0">
                <a:latin typeface="Georgia" panose="02040502050405020303" pitchFamily="18" charset="0"/>
                <a:ea typeface="Calibri"/>
              </a:rPr>
              <a:t>членами </a:t>
            </a:r>
            <a:r>
              <a:rPr lang="uk-UA" sz="2400" dirty="0" smtClean="0">
                <a:latin typeface="Georgia" panose="02040502050405020303" pitchFamily="18" charset="0"/>
                <a:ea typeface="Calibri"/>
              </a:rPr>
              <a:t>родини</a:t>
            </a:r>
            <a:r>
              <a:rPr lang="uk-UA" sz="2400" dirty="0" smtClean="0">
                <a:latin typeface="Georgia" panose="02040502050405020303" pitchFamily="18" charset="0"/>
                <a:ea typeface="Calibri"/>
              </a:rPr>
              <a:t> </a:t>
            </a:r>
            <a:r>
              <a:rPr lang="uk-UA" sz="2400" dirty="0">
                <a:latin typeface="Georgia" panose="02040502050405020303" pitchFamily="18" charset="0"/>
                <a:ea typeface="Calibri"/>
              </a:rPr>
              <a:t>соціально-педагогічних знань і навичок, достатніх </a:t>
            </a:r>
            <a:r>
              <a:rPr lang="uk-UA" sz="2400" dirty="0" smtClean="0">
                <a:latin typeface="Georgia" panose="02040502050405020303" pitchFamily="18" charset="0"/>
                <a:ea typeface="Calibri"/>
              </a:rPr>
              <a:t>для реалізації завдань повсякденного </a:t>
            </a:r>
            <a:r>
              <a:rPr lang="uk-UA" sz="2400" dirty="0">
                <a:latin typeface="Georgia" panose="02040502050405020303" pitchFamily="18" charset="0"/>
                <a:ea typeface="Calibri"/>
              </a:rPr>
              <a:t>життя, які виникають під </a:t>
            </a:r>
            <a:r>
              <a:rPr lang="uk-UA" sz="2400" dirty="0" smtClean="0">
                <a:latin typeface="Georgia" panose="02040502050405020303" pitchFamily="18" charset="0"/>
                <a:ea typeface="Calibri"/>
              </a:rPr>
              <a:t>час спілкування </a:t>
            </a:r>
            <a:r>
              <a:rPr lang="uk-UA" sz="2400" dirty="0">
                <a:latin typeface="Georgia" panose="02040502050405020303" pitchFamily="18" charset="0"/>
                <a:ea typeface="Calibri"/>
              </a:rPr>
              <a:t>з </a:t>
            </a:r>
            <a:r>
              <a:rPr lang="uk-UA" sz="2400" dirty="0" smtClean="0">
                <a:latin typeface="Georgia" panose="02040502050405020303" pitchFamily="18" charset="0"/>
                <a:ea typeface="Calibri"/>
              </a:rPr>
              <a:t>оточенням.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4" name="Freeform 8"/>
          <p:cNvSpPr>
            <a:spLocks/>
          </p:cNvSpPr>
          <p:nvPr/>
        </p:nvSpPr>
        <p:spPr bwMode="gray">
          <a:xfrm rot="10800000">
            <a:off x="179512" y="620688"/>
            <a:ext cx="2160240" cy="1944216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6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10394"/>
            <a:ext cx="8229600" cy="114300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Принципи роботи соціального педагога</a:t>
            </a:r>
            <a:endParaRPr lang="uk-UA" sz="4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8435280" cy="4925144"/>
          </a:xfrm>
        </p:spPr>
        <p:txBody>
          <a:bodyPr>
            <a:normAutofit fontScale="40000" lnSpcReduction="20000"/>
          </a:bodyPr>
          <a:lstStyle/>
          <a:p>
            <a:pPr indent="449580" algn="just"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</a:t>
            </a:r>
            <a:r>
              <a:rPr lang="uk-UA" sz="4400" dirty="0">
                <a:latin typeface="Times New Roman"/>
                <a:ea typeface="Calibri"/>
                <a:cs typeface="Times New Roman"/>
              </a:rPr>
              <a:t>додержання і захист прав людини;</a:t>
            </a:r>
            <a:endParaRPr lang="uk-UA" sz="44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4400" dirty="0">
                <a:latin typeface="Times New Roman"/>
                <a:ea typeface="Calibri"/>
                <a:cs typeface="Times New Roman"/>
              </a:rPr>
              <a:t>- адресність та індивідуальний підхід;</a:t>
            </a:r>
            <a:endParaRPr lang="uk-UA" sz="44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4400" dirty="0">
                <a:latin typeface="Times New Roman"/>
                <a:ea typeface="Calibri"/>
                <a:cs typeface="Times New Roman"/>
              </a:rPr>
              <a:t>- доступність та відкритість;</a:t>
            </a:r>
            <a:endParaRPr lang="uk-UA" sz="44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4400" dirty="0">
                <a:latin typeface="Times New Roman"/>
                <a:ea typeface="Calibri"/>
                <a:cs typeface="Times New Roman"/>
              </a:rPr>
              <a:t>- добровільність вибору в отриманні чи відмові від отримання соціальних</a:t>
            </a:r>
            <a:br>
              <a:rPr lang="uk-UA" sz="4400" dirty="0">
                <a:latin typeface="Times New Roman"/>
                <a:ea typeface="Calibri"/>
                <a:cs typeface="Times New Roman"/>
              </a:rPr>
            </a:br>
            <a:r>
              <a:rPr lang="uk-UA" sz="4400" dirty="0">
                <a:latin typeface="Times New Roman"/>
                <a:ea typeface="Calibri"/>
                <a:cs typeface="Times New Roman"/>
              </a:rPr>
              <a:t>послуг;</a:t>
            </a:r>
            <a:endParaRPr lang="uk-UA" sz="44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4400" dirty="0">
                <a:latin typeface="Times New Roman"/>
                <a:ea typeface="Calibri"/>
                <a:cs typeface="Times New Roman"/>
              </a:rPr>
              <a:t>- гуманність;</a:t>
            </a:r>
            <a:endParaRPr lang="uk-UA" sz="44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4400" dirty="0">
                <a:latin typeface="Times New Roman"/>
                <a:ea typeface="Calibri"/>
                <a:cs typeface="Times New Roman"/>
              </a:rPr>
              <a:t>- комплексність;</a:t>
            </a:r>
            <a:endParaRPr lang="uk-UA" sz="44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4400" dirty="0">
                <a:latin typeface="Times New Roman"/>
                <a:ea typeface="Calibri"/>
                <a:cs typeface="Times New Roman"/>
              </a:rPr>
              <a:t>- максимальна ефективність використання бюджетних та позабюджетних</a:t>
            </a:r>
            <a:br>
              <a:rPr lang="uk-UA" sz="4400" dirty="0">
                <a:latin typeface="Times New Roman"/>
                <a:ea typeface="Calibri"/>
                <a:cs typeface="Times New Roman"/>
              </a:rPr>
            </a:br>
            <a:r>
              <a:rPr lang="uk-UA" sz="4400" dirty="0">
                <a:latin typeface="Times New Roman"/>
                <a:ea typeface="Calibri"/>
                <a:cs typeface="Times New Roman"/>
              </a:rPr>
              <a:t>коштів суб’єктами соціальної роботи з сім’ями, дітьми та молоддю;</a:t>
            </a:r>
            <a:endParaRPr lang="uk-UA" sz="44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4400" dirty="0">
                <a:latin typeface="Times New Roman"/>
                <a:ea typeface="Calibri"/>
                <a:cs typeface="Times New Roman"/>
              </a:rPr>
              <a:t>- законність;</a:t>
            </a:r>
            <a:endParaRPr lang="uk-UA" sz="44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4400" dirty="0">
                <a:latin typeface="Times New Roman"/>
                <a:ea typeface="Calibri"/>
                <a:cs typeface="Times New Roman"/>
              </a:rPr>
              <a:t>- соціальна справедливість;</a:t>
            </a:r>
            <a:endParaRPr lang="uk-UA" sz="4400" dirty="0">
              <a:ea typeface="Calibri"/>
              <a:cs typeface="Times New Roman"/>
            </a:endParaRPr>
          </a:p>
          <a:p>
            <a:r>
              <a:rPr lang="uk-UA" sz="4400" dirty="0" smtClean="0">
                <a:latin typeface="Times New Roman"/>
                <a:ea typeface="Calibri"/>
              </a:rPr>
              <a:t>       - </a:t>
            </a:r>
            <a:r>
              <a:rPr lang="uk-UA" sz="4400" dirty="0">
                <a:latin typeface="Times New Roman"/>
                <a:ea typeface="Calibri"/>
              </a:rPr>
              <a:t>забезпечення конфіденційності суб’єктами соціальної роботи з сім’ями,</a:t>
            </a:r>
            <a:br>
              <a:rPr lang="uk-UA" sz="4400" dirty="0">
                <a:latin typeface="Times New Roman"/>
                <a:ea typeface="Calibri"/>
              </a:rPr>
            </a:br>
            <a:r>
              <a:rPr lang="uk-UA" sz="4400" dirty="0">
                <a:latin typeface="Times New Roman"/>
                <a:ea typeface="Calibri"/>
              </a:rPr>
              <a:t>дітьми та молоддю, дотримання ними стандартів якості, відповідальності за</a:t>
            </a:r>
            <a:br>
              <a:rPr lang="uk-UA" sz="4400" dirty="0">
                <a:latin typeface="Times New Roman"/>
                <a:ea typeface="Calibri"/>
              </a:rPr>
            </a:br>
            <a:r>
              <a:rPr lang="uk-UA" sz="4400" dirty="0">
                <a:latin typeface="Times New Roman"/>
                <a:ea typeface="Calibri"/>
              </a:rPr>
              <a:t>дотримання етичних і правових норм </a:t>
            </a:r>
            <a:r>
              <a:rPr lang="uk-UA" sz="4400" dirty="0" smtClean="0">
                <a:latin typeface="Times New Roman"/>
                <a:ea typeface="Calibri"/>
              </a:rPr>
              <a:t> (</a:t>
            </a:r>
            <a:r>
              <a:rPr lang="uk-UA" sz="4400" dirty="0">
                <a:latin typeface="Times New Roman"/>
                <a:ea typeface="Calibri"/>
              </a:rPr>
              <a:t>ст. 5 Розділу І Закону України</a:t>
            </a:r>
            <a:br>
              <a:rPr lang="uk-UA" sz="4400" dirty="0">
                <a:latin typeface="Times New Roman"/>
                <a:ea typeface="Calibri"/>
              </a:rPr>
            </a:br>
            <a:r>
              <a:rPr lang="uk-UA" sz="4400" dirty="0">
                <a:latin typeface="Times New Roman"/>
                <a:ea typeface="Calibri"/>
              </a:rPr>
              <a:t>«Про соціальну роботу з сім’ями, дітьми та молоддю» від 21.06.2001 № </a:t>
            </a:r>
            <a:r>
              <a:rPr lang="uk-UA" sz="4400" dirty="0" smtClean="0">
                <a:latin typeface="Times New Roman"/>
                <a:ea typeface="Calibri"/>
              </a:rPr>
              <a:t>2558-III).</a:t>
            </a:r>
            <a:r>
              <a:rPr lang="uk-UA" sz="4400" dirty="0">
                <a:latin typeface="Times New Roman"/>
                <a:ea typeface="Calibri"/>
              </a:rPr>
              <a:t/>
            </a:r>
            <a:br>
              <a:rPr lang="uk-UA" sz="4400" dirty="0">
                <a:latin typeface="Times New Roman"/>
                <a:ea typeface="Calibri"/>
              </a:rPr>
            </a:br>
            <a:endParaRPr lang="uk-UA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8664">
            <a:off x="7215134" y="293734"/>
            <a:ext cx="2111039" cy="197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207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1275</Words>
  <Application>Microsoft Office PowerPoint</Application>
  <PresentationFormat>Экран (4:3)</PresentationFormat>
  <Paragraphs>106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Специальное оформление</vt:lpstr>
      <vt:lpstr>Презентация PowerPoint</vt:lpstr>
      <vt:lpstr>СОЦІАЛЬНО-ПСИХОЛОГІЧНИЙ СУПРОВІД  ДІТЕЙ ТА СІМЕЙ, ЯКІ  ПЕРЕБУВАЮТЬ  В СКЛАДНИХ ЖИТТЄВИХ ОБСТАВИНАХ</vt:lpstr>
      <vt:lpstr>Презентация PowerPoint</vt:lpstr>
      <vt:lpstr>Презентация PowerPoint</vt:lpstr>
      <vt:lpstr>Категорії сімей, що потрапили у  СЖО:</vt:lpstr>
      <vt:lpstr>           Мета супроводу:</vt:lpstr>
      <vt:lpstr>Презентация PowerPoint</vt:lpstr>
      <vt:lpstr>         Задання супрводу:</vt:lpstr>
      <vt:lpstr>Принципи роботи соціального педагога</vt:lpstr>
      <vt:lpstr> Алгоритм роботи соціального педагога з родиною: </vt:lpstr>
      <vt:lpstr>Презентация PowerPoint</vt:lpstr>
      <vt:lpstr>До індивідуального плану супроводу дитини входять заходи, які базуються на результатах оцінювання, діагностики, спостереження за дитиною</vt:lpstr>
      <vt:lpstr>Презентация PowerPoint</vt:lpstr>
      <vt:lpstr>Функції соціального педагога </vt:lpstr>
      <vt:lpstr>Презентация PowerPoint</vt:lpstr>
      <vt:lpstr>Внаслідок вимушеної міграції найбільше страждають діти</vt:lpstr>
      <vt:lpstr>Напрямами соціально-психологічної роботи з ВПО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Сабінська</cp:lastModifiedBy>
  <cp:revision>111</cp:revision>
  <dcterms:created xsi:type="dcterms:W3CDTF">2009-01-08T12:15:48Z</dcterms:created>
  <dcterms:modified xsi:type="dcterms:W3CDTF">2022-10-21T06:03:54Z</dcterms:modified>
</cp:coreProperties>
</file>