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4" r:id="rId3"/>
    <p:sldId id="265" r:id="rId4"/>
    <p:sldId id="266" r:id="rId5"/>
    <p:sldId id="267" r:id="rId6"/>
    <p:sldId id="268" r:id="rId7"/>
    <p:sldId id="293" r:id="rId8"/>
    <p:sldId id="294" r:id="rId9"/>
    <p:sldId id="269" r:id="rId10"/>
    <p:sldId id="258" r:id="rId11"/>
    <p:sldId id="307" r:id="rId12"/>
    <p:sldId id="308" r:id="rId13"/>
    <p:sldId id="302" r:id="rId14"/>
    <p:sldId id="305" r:id="rId15"/>
    <p:sldId id="306" r:id="rId16"/>
    <p:sldId id="259" r:id="rId17"/>
    <p:sldId id="314" r:id="rId18"/>
    <p:sldId id="315" r:id="rId19"/>
    <p:sldId id="297" r:id="rId20"/>
    <p:sldId id="298" r:id="rId21"/>
    <p:sldId id="312" r:id="rId22"/>
    <p:sldId id="282" r:id="rId23"/>
    <p:sldId id="284" r:id="rId24"/>
    <p:sldId id="285" r:id="rId25"/>
    <p:sldId id="286" r:id="rId26"/>
    <p:sldId id="287" r:id="rId27"/>
    <p:sldId id="313" r:id="rId28"/>
    <p:sldId id="288" r:id="rId29"/>
    <p:sldId id="289" r:id="rId30"/>
    <p:sldId id="290" r:id="rId31"/>
    <p:sldId id="280" r:id="rId32"/>
    <p:sldId id="278" r:id="rId33"/>
    <p:sldId id="279" r:id="rId34"/>
    <p:sldId id="276" r:id="rId35"/>
    <p:sldId id="277" r:id="rId36"/>
    <p:sldId id="316" r:id="rId37"/>
    <p:sldId id="317" r:id="rId3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80197F-10CB-4D00-89BE-61BBC65F25C3}">
          <p14:sldIdLst>
            <p14:sldId id="256"/>
            <p14:sldId id="264"/>
            <p14:sldId id="265"/>
            <p14:sldId id="266"/>
            <p14:sldId id="267"/>
            <p14:sldId id="268"/>
            <p14:sldId id="293"/>
            <p14:sldId id="294"/>
            <p14:sldId id="269"/>
            <p14:sldId id="258"/>
            <p14:sldId id="307"/>
            <p14:sldId id="308"/>
            <p14:sldId id="302"/>
            <p14:sldId id="305"/>
          </p14:sldIdLst>
        </p14:section>
        <p14:section name="Раздел без заголовка" id="{B6C9A29B-DC7F-4CFA-A70E-0123B547DB75}">
          <p14:sldIdLst>
            <p14:sldId id="306"/>
            <p14:sldId id="259"/>
            <p14:sldId id="314"/>
            <p14:sldId id="315"/>
            <p14:sldId id="297"/>
            <p14:sldId id="298"/>
            <p14:sldId id="312"/>
            <p14:sldId id="282"/>
            <p14:sldId id="284"/>
            <p14:sldId id="285"/>
            <p14:sldId id="286"/>
            <p14:sldId id="287"/>
            <p14:sldId id="313"/>
            <p14:sldId id="288"/>
            <p14:sldId id="289"/>
            <p14:sldId id="290"/>
            <p14:sldId id="280"/>
            <p14:sldId id="278"/>
            <p14:sldId id="279"/>
            <p14:sldId id="276"/>
            <p14:sldId id="277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90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B3B2A-D753-4C64-B4DF-30BBB42B3C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5A29BE-AAF8-4CBB-9B7D-1CADF570A68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F6DEE1"/>
          </a:solidFill>
        </a:ln>
      </dgm:spPr>
      <dgm:t>
        <a:bodyPr/>
        <a:lstStyle/>
        <a:p>
          <a:r>
            <a:rPr lang="uk-UA" sz="2800" b="1" dirty="0">
              <a:solidFill>
                <a:srgbClr val="117909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Формувальне оцінювання </a:t>
          </a:r>
        </a:p>
      </dgm:t>
    </dgm:pt>
    <dgm:pt modelId="{C6901190-05F6-470A-ACF6-5F1B7F0B8B70}" type="parTrans" cxnId="{BB1CE90F-5BCF-4B00-A98C-E874BAF4AEC3}">
      <dgm:prSet/>
      <dgm:spPr/>
      <dgm:t>
        <a:bodyPr/>
        <a:lstStyle/>
        <a:p>
          <a:endParaRPr lang="uk-UA"/>
        </a:p>
      </dgm:t>
    </dgm:pt>
    <dgm:pt modelId="{5643A33A-0277-4804-82C0-34858CAAB98D}" type="sibTrans" cxnId="{BB1CE90F-5BCF-4B00-A98C-E874BAF4AEC3}">
      <dgm:prSet/>
      <dgm:spPr/>
      <dgm:t>
        <a:bodyPr/>
        <a:lstStyle/>
        <a:p>
          <a:endParaRPr lang="uk-UA"/>
        </a:p>
      </dgm:t>
    </dgm:pt>
    <dgm:pt modelId="{871CE403-C8B1-4FBB-84E9-AE33B345FA0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BEFF0"/>
        </a:solidFill>
        <a:ln>
          <a:solidFill>
            <a:srgbClr val="F6DEE1"/>
          </a:solidFill>
        </a:ln>
      </dgm:spPr>
      <dgm:t>
        <a:bodyPr/>
        <a:lstStyle/>
        <a:p>
          <a:r>
            <a:rPr lang="uk-UA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це зворотний зв’язок, який здобувач освіти регулярно отримує впродовж проходження курсу </a:t>
          </a:r>
        </a:p>
      </dgm:t>
    </dgm:pt>
    <dgm:pt modelId="{2406C22C-00A8-4380-9752-60EAD4997310}" type="parTrans" cxnId="{E86B1F09-06AF-4564-9D39-C223A0FB5A64}">
      <dgm:prSet/>
      <dgm:spPr/>
      <dgm:t>
        <a:bodyPr/>
        <a:lstStyle/>
        <a:p>
          <a:endParaRPr lang="uk-UA"/>
        </a:p>
      </dgm:t>
    </dgm:pt>
    <dgm:pt modelId="{16C8FC76-DE1C-4A5F-9931-3420AA729557}" type="sibTrans" cxnId="{E86B1F09-06AF-4564-9D39-C223A0FB5A64}">
      <dgm:prSet/>
      <dgm:spPr/>
      <dgm:t>
        <a:bodyPr/>
        <a:lstStyle/>
        <a:p>
          <a:endParaRPr lang="uk-UA"/>
        </a:p>
      </dgm:t>
    </dgm:pt>
    <dgm:pt modelId="{F4468F17-2874-419B-9964-3A364FF5DCC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BEFF0"/>
        </a:solidFill>
        <a:ln>
          <a:solidFill>
            <a:srgbClr val="F6DEE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дати здобувачеві освіти (та викладачеві) інформацію про поточний рівень навчальних досягнень та шляхи їх покращення</a:t>
          </a:r>
        </a:p>
      </dgm:t>
    </dgm:pt>
    <dgm:pt modelId="{943527CC-BABE-46AE-97ED-D688453B3817}" type="parTrans" cxnId="{3D6D1255-538E-4482-98AC-DC399C987B87}">
      <dgm:prSet/>
      <dgm:spPr/>
      <dgm:t>
        <a:bodyPr/>
        <a:lstStyle/>
        <a:p>
          <a:endParaRPr lang="uk-UA"/>
        </a:p>
      </dgm:t>
    </dgm:pt>
    <dgm:pt modelId="{B2FE5C3A-4815-4C0A-87C2-6A511563B3BD}" type="sibTrans" cxnId="{3D6D1255-538E-4482-98AC-DC399C987B87}">
      <dgm:prSet/>
      <dgm:spPr/>
      <dgm:t>
        <a:bodyPr/>
        <a:lstStyle/>
        <a:p>
          <a:endParaRPr lang="uk-UA"/>
        </a:p>
      </dgm:t>
    </dgm:pt>
    <dgm:pt modelId="{D568AB6C-29FA-485E-83D2-032C9E041D9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rgbClr val="F6DEE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i="1" dirty="0">
              <a:latin typeface="Cambria" pitchFamily="18" charset="0"/>
              <a:ea typeface="Cambria" pitchFamily="18" charset="0"/>
            </a:rPr>
            <a:t>Через зворотний зв’язок можна не лише показати здобувачеві,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i="1" dirty="0">
              <a:latin typeface="Cambria" pitchFamily="18" charset="0"/>
              <a:ea typeface="Cambria" pitchFamily="18" charset="0"/>
            </a:rPr>
            <a:t>що вже виходить добре та на що варто звернути увагу</a:t>
          </a:r>
        </a:p>
      </dgm:t>
    </dgm:pt>
    <dgm:pt modelId="{103DC861-284C-4E85-B701-641CF96C779D}" type="parTrans" cxnId="{EC90BABA-79FE-41A7-AC87-4A3065CB0251}">
      <dgm:prSet/>
      <dgm:spPr/>
      <dgm:t>
        <a:bodyPr/>
        <a:lstStyle/>
        <a:p>
          <a:endParaRPr lang="uk-UA"/>
        </a:p>
      </dgm:t>
    </dgm:pt>
    <dgm:pt modelId="{809DA970-E5A9-4AD1-B49E-6E0AA13FFA84}" type="sibTrans" cxnId="{EC90BABA-79FE-41A7-AC87-4A3065CB0251}">
      <dgm:prSet/>
      <dgm:spPr/>
      <dgm:t>
        <a:bodyPr/>
        <a:lstStyle/>
        <a:p>
          <a:endParaRPr lang="uk-UA"/>
        </a:p>
      </dgm:t>
    </dgm:pt>
    <dgm:pt modelId="{C373E168-5FDD-4001-A815-C96A40859B3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F6DEE1"/>
          </a:solidFill>
        </a:ln>
      </dgm:spPr>
      <dgm:t>
        <a:bodyPr/>
        <a:lstStyle/>
        <a:p>
          <a:r>
            <a:rPr lang="uk-UA" sz="2800" b="1" dirty="0">
              <a:solidFill>
                <a:srgbClr val="117909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Мета</a:t>
          </a:r>
        </a:p>
      </dgm:t>
    </dgm:pt>
    <dgm:pt modelId="{19F03FBB-F613-4CD0-AE06-F3FC77C3B1CA}" type="sibTrans" cxnId="{935851ED-CF72-4017-8359-5840613B6DCA}">
      <dgm:prSet/>
      <dgm:spPr/>
      <dgm:t>
        <a:bodyPr/>
        <a:lstStyle/>
        <a:p>
          <a:endParaRPr lang="uk-UA"/>
        </a:p>
      </dgm:t>
    </dgm:pt>
    <dgm:pt modelId="{A070C99D-1065-42D0-BEAC-F88077611B62}" type="parTrans" cxnId="{935851ED-CF72-4017-8359-5840613B6DCA}">
      <dgm:prSet/>
      <dgm:spPr/>
      <dgm:t>
        <a:bodyPr/>
        <a:lstStyle/>
        <a:p>
          <a:endParaRPr lang="uk-UA"/>
        </a:p>
      </dgm:t>
    </dgm:pt>
    <dgm:pt modelId="{CF9F6B8C-AE60-45E3-AD8D-17D7652F0D92}" type="pres">
      <dgm:prSet presAssocID="{E1AB3B2A-D753-4C64-B4DF-30BBB42B3CC4}" presName="diagram" presStyleCnt="0">
        <dgm:presLayoutVars>
          <dgm:dir/>
          <dgm:resizeHandles val="exact"/>
        </dgm:presLayoutVars>
      </dgm:prSet>
      <dgm:spPr/>
    </dgm:pt>
    <dgm:pt modelId="{994A5FED-FA15-4AFF-9861-F2AA719CC7F0}" type="pres">
      <dgm:prSet presAssocID="{225A29BE-AAF8-4CBB-9B7D-1CADF570A68F}" presName="node" presStyleLbl="node1" presStyleIdx="0" presStyleCnt="5" custScaleX="99479" custScaleY="52906" custLinFactNeighborX="3600" custLinFactNeighborY="-18360">
        <dgm:presLayoutVars>
          <dgm:bulletEnabled val="1"/>
        </dgm:presLayoutVars>
      </dgm:prSet>
      <dgm:spPr/>
    </dgm:pt>
    <dgm:pt modelId="{7C926794-E1B2-4FC1-9C05-92F4108E1C78}" type="pres">
      <dgm:prSet presAssocID="{5643A33A-0277-4804-82C0-34858CAAB98D}" presName="sibTrans" presStyleCnt="0"/>
      <dgm:spPr/>
    </dgm:pt>
    <dgm:pt modelId="{265CDB71-B9E5-4EFF-B0DB-CD4B13C56B8D}" type="pres">
      <dgm:prSet presAssocID="{871CE403-C8B1-4FBB-84E9-AE33B345FA08}" presName="node" presStyleLbl="node1" presStyleIdx="1" presStyleCnt="5" custScaleX="209460" custScaleY="50253" custLinFactNeighborX="32" custLinFactNeighborY="-19275">
        <dgm:presLayoutVars>
          <dgm:bulletEnabled val="1"/>
        </dgm:presLayoutVars>
      </dgm:prSet>
      <dgm:spPr/>
    </dgm:pt>
    <dgm:pt modelId="{FFF2AD35-A98F-4ACE-9A43-A13416903FA4}" type="pres">
      <dgm:prSet presAssocID="{16C8FC76-DE1C-4A5F-9931-3420AA729557}" presName="sibTrans" presStyleCnt="0"/>
      <dgm:spPr/>
    </dgm:pt>
    <dgm:pt modelId="{2FB2A651-041A-4D88-91C0-8FA39810B534}" type="pres">
      <dgm:prSet presAssocID="{C373E168-5FDD-4001-A815-C96A40859B3D}" presName="node" presStyleLbl="node1" presStyleIdx="2" presStyleCnt="5" custScaleY="39582" custLinFactNeighborX="2959" custLinFactNeighborY="-14676">
        <dgm:presLayoutVars>
          <dgm:bulletEnabled val="1"/>
        </dgm:presLayoutVars>
      </dgm:prSet>
      <dgm:spPr/>
    </dgm:pt>
    <dgm:pt modelId="{B96B9F8A-CFCC-401B-B55F-B502E1B19A96}" type="pres">
      <dgm:prSet presAssocID="{19F03FBB-F613-4CD0-AE06-F3FC77C3B1CA}" presName="sibTrans" presStyleCnt="0"/>
      <dgm:spPr/>
    </dgm:pt>
    <dgm:pt modelId="{B519F6D5-35F1-468E-A1B6-D2621590260F}" type="pres">
      <dgm:prSet presAssocID="{F4468F17-2874-419B-9964-3A364FF5DCC1}" presName="node" presStyleLbl="node1" presStyleIdx="3" presStyleCnt="5" custScaleX="208301" custScaleY="57750" custLinFactNeighborX="-937" custLinFactNeighborY="-14676">
        <dgm:presLayoutVars>
          <dgm:bulletEnabled val="1"/>
        </dgm:presLayoutVars>
      </dgm:prSet>
      <dgm:spPr/>
    </dgm:pt>
    <dgm:pt modelId="{AD21A317-F5C1-43ED-AF3D-48BBB3784204}" type="pres">
      <dgm:prSet presAssocID="{B2FE5C3A-4815-4C0A-87C2-6A511563B3BD}" presName="sibTrans" presStyleCnt="0"/>
      <dgm:spPr/>
    </dgm:pt>
    <dgm:pt modelId="{A6BE9560-36AD-4650-8AF8-94E3F80E6AFE}" type="pres">
      <dgm:prSet presAssocID="{D568AB6C-29FA-485E-83D2-032C9E041D93}" presName="node" presStyleLbl="node1" presStyleIdx="4" presStyleCnt="5" custScaleX="317787" custScaleY="31738" custLinFactNeighborX="-2218" custLinFactNeighborY="-4734">
        <dgm:presLayoutVars>
          <dgm:bulletEnabled val="1"/>
        </dgm:presLayoutVars>
      </dgm:prSet>
      <dgm:spPr/>
    </dgm:pt>
  </dgm:ptLst>
  <dgm:cxnLst>
    <dgm:cxn modelId="{E86B1F09-06AF-4564-9D39-C223A0FB5A64}" srcId="{E1AB3B2A-D753-4C64-B4DF-30BBB42B3CC4}" destId="{871CE403-C8B1-4FBB-84E9-AE33B345FA08}" srcOrd="1" destOrd="0" parTransId="{2406C22C-00A8-4380-9752-60EAD4997310}" sibTransId="{16C8FC76-DE1C-4A5F-9931-3420AA729557}"/>
    <dgm:cxn modelId="{BB1CE90F-5BCF-4B00-A98C-E874BAF4AEC3}" srcId="{E1AB3B2A-D753-4C64-B4DF-30BBB42B3CC4}" destId="{225A29BE-AAF8-4CBB-9B7D-1CADF570A68F}" srcOrd="0" destOrd="0" parTransId="{C6901190-05F6-470A-ACF6-5F1B7F0B8B70}" sibTransId="{5643A33A-0277-4804-82C0-34858CAAB98D}"/>
    <dgm:cxn modelId="{57A38737-183E-4B2C-979C-E0ECF19C4E2A}" type="presOf" srcId="{C373E168-5FDD-4001-A815-C96A40859B3D}" destId="{2FB2A651-041A-4D88-91C0-8FA39810B534}" srcOrd="0" destOrd="0" presId="urn:microsoft.com/office/officeart/2005/8/layout/default"/>
    <dgm:cxn modelId="{30DB206C-D5F9-4FC6-84A4-7E5A5AD7CEDE}" type="presOf" srcId="{871CE403-C8B1-4FBB-84E9-AE33B345FA08}" destId="{265CDB71-B9E5-4EFF-B0DB-CD4B13C56B8D}" srcOrd="0" destOrd="0" presId="urn:microsoft.com/office/officeart/2005/8/layout/default"/>
    <dgm:cxn modelId="{5F3E7D4C-D664-4674-8EED-486624EBCA28}" type="presOf" srcId="{225A29BE-AAF8-4CBB-9B7D-1CADF570A68F}" destId="{994A5FED-FA15-4AFF-9861-F2AA719CC7F0}" srcOrd="0" destOrd="0" presId="urn:microsoft.com/office/officeart/2005/8/layout/default"/>
    <dgm:cxn modelId="{3D6D1255-538E-4482-98AC-DC399C987B87}" srcId="{E1AB3B2A-D753-4C64-B4DF-30BBB42B3CC4}" destId="{F4468F17-2874-419B-9964-3A364FF5DCC1}" srcOrd="3" destOrd="0" parTransId="{943527CC-BABE-46AE-97ED-D688453B3817}" sibTransId="{B2FE5C3A-4815-4C0A-87C2-6A511563B3BD}"/>
    <dgm:cxn modelId="{AB293290-3770-4345-8ED5-0F91AB7707A7}" type="presOf" srcId="{F4468F17-2874-419B-9964-3A364FF5DCC1}" destId="{B519F6D5-35F1-468E-A1B6-D2621590260F}" srcOrd="0" destOrd="0" presId="urn:microsoft.com/office/officeart/2005/8/layout/default"/>
    <dgm:cxn modelId="{DE402C9F-ECF7-458C-87BA-F672E33A470B}" type="presOf" srcId="{D568AB6C-29FA-485E-83D2-032C9E041D93}" destId="{A6BE9560-36AD-4650-8AF8-94E3F80E6AFE}" srcOrd="0" destOrd="0" presId="urn:microsoft.com/office/officeart/2005/8/layout/default"/>
    <dgm:cxn modelId="{EC90BABA-79FE-41A7-AC87-4A3065CB0251}" srcId="{E1AB3B2A-D753-4C64-B4DF-30BBB42B3CC4}" destId="{D568AB6C-29FA-485E-83D2-032C9E041D93}" srcOrd="4" destOrd="0" parTransId="{103DC861-284C-4E85-B701-641CF96C779D}" sibTransId="{809DA970-E5A9-4AD1-B49E-6E0AA13FFA84}"/>
    <dgm:cxn modelId="{01E51EBF-EB52-4F56-8554-62A665B730EA}" type="presOf" srcId="{E1AB3B2A-D753-4C64-B4DF-30BBB42B3CC4}" destId="{CF9F6B8C-AE60-45E3-AD8D-17D7652F0D92}" srcOrd="0" destOrd="0" presId="urn:microsoft.com/office/officeart/2005/8/layout/default"/>
    <dgm:cxn modelId="{935851ED-CF72-4017-8359-5840613B6DCA}" srcId="{E1AB3B2A-D753-4C64-B4DF-30BBB42B3CC4}" destId="{C373E168-5FDD-4001-A815-C96A40859B3D}" srcOrd="2" destOrd="0" parTransId="{A070C99D-1065-42D0-BEAC-F88077611B62}" sibTransId="{19F03FBB-F613-4CD0-AE06-F3FC77C3B1CA}"/>
    <dgm:cxn modelId="{36CFF493-D40A-4332-95E6-5A7A5925D4D9}" type="presParOf" srcId="{CF9F6B8C-AE60-45E3-AD8D-17D7652F0D92}" destId="{994A5FED-FA15-4AFF-9861-F2AA719CC7F0}" srcOrd="0" destOrd="0" presId="urn:microsoft.com/office/officeart/2005/8/layout/default"/>
    <dgm:cxn modelId="{DAFA5DE0-55D7-482D-8014-6BCB3F647D60}" type="presParOf" srcId="{CF9F6B8C-AE60-45E3-AD8D-17D7652F0D92}" destId="{7C926794-E1B2-4FC1-9C05-92F4108E1C78}" srcOrd="1" destOrd="0" presId="urn:microsoft.com/office/officeart/2005/8/layout/default"/>
    <dgm:cxn modelId="{AF53212D-6CE7-4C2F-BE43-7B18D3D8FBC9}" type="presParOf" srcId="{CF9F6B8C-AE60-45E3-AD8D-17D7652F0D92}" destId="{265CDB71-B9E5-4EFF-B0DB-CD4B13C56B8D}" srcOrd="2" destOrd="0" presId="urn:microsoft.com/office/officeart/2005/8/layout/default"/>
    <dgm:cxn modelId="{E070C4E4-A5F3-4854-ADFE-786265488866}" type="presParOf" srcId="{CF9F6B8C-AE60-45E3-AD8D-17D7652F0D92}" destId="{FFF2AD35-A98F-4ACE-9A43-A13416903FA4}" srcOrd="3" destOrd="0" presId="urn:microsoft.com/office/officeart/2005/8/layout/default"/>
    <dgm:cxn modelId="{F4C79B0A-4258-4161-AD9E-9BA5F81109DA}" type="presParOf" srcId="{CF9F6B8C-AE60-45E3-AD8D-17D7652F0D92}" destId="{2FB2A651-041A-4D88-91C0-8FA39810B534}" srcOrd="4" destOrd="0" presId="urn:microsoft.com/office/officeart/2005/8/layout/default"/>
    <dgm:cxn modelId="{C8BBD39A-C18E-49BE-928E-FEEC80314D14}" type="presParOf" srcId="{CF9F6B8C-AE60-45E3-AD8D-17D7652F0D92}" destId="{B96B9F8A-CFCC-401B-B55F-B502E1B19A96}" srcOrd="5" destOrd="0" presId="urn:microsoft.com/office/officeart/2005/8/layout/default"/>
    <dgm:cxn modelId="{AF9711D8-A432-4520-82CC-68579AF53994}" type="presParOf" srcId="{CF9F6B8C-AE60-45E3-AD8D-17D7652F0D92}" destId="{B519F6D5-35F1-468E-A1B6-D2621590260F}" srcOrd="6" destOrd="0" presId="urn:microsoft.com/office/officeart/2005/8/layout/default"/>
    <dgm:cxn modelId="{8FEAEF9F-9D2F-4255-80AB-503FEF95C046}" type="presParOf" srcId="{CF9F6B8C-AE60-45E3-AD8D-17D7652F0D92}" destId="{AD21A317-F5C1-43ED-AF3D-48BBB3784204}" srcOrd="7" destOrd="0" presId="urn:microsoft.com/office/officeart/2005/8/layout/default"/>
    <dgm:cxn modelId="{A0C7795D-5CC3-4B9B-B41D-747E3FE9E2E4}" type="presParOf" srcId="{CF9F6B8C-AE60-45E3-AD8D-17D7652F0D92}" destId="{A6BE9560-36AD-4650-8AF8-94E3F80E6AFE}" srcOrd="8" destOrd="0" presId="urn:microsoft.com/office/officeart/2005/8/layout/default"/>
  </dgm:cxnLst>
  <dgm:bg>
    <a:noFill/>
  </dgm:bg>
  <dgm:whole>
    <a:ln w="9525" cap="flat" cmpd="sng" algn="ctr">
      <a:solidFill>
        <a:schemeClr val="accent5">
          <a:lumMod val="20000"/>
          <a:lumOff val="80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A5FED-FA15-4AFF-9861-F2AA719CC7F0}">
      <dsp:nvSpPr>
        <dsp:cNvPr id="0" name=""/>
        <dsp:cNvSpPr/>
      </dsp:nvSpPr>
      <dsp:spPr>
        <a:xfrm>
          <a:off x="119726" y="400969"/>
          <a:ext cx="3279219" cy="104639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F6DEE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117909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Формувальне оцінювання </a:t>
          </a:r>
        </a:p>
      </dsp:txBody>
      <dsp:txXfrm>
        <a:off x="119726" y="400969"/>
        <a:ext cx="3279219" cy="1046394"/>
      </dsp:txXfrm>
    </dsp:sp>
    <dsp:sp modelId="{265CDB71-B9E5-4EFF-B0DB-CD4B13C56B8D}">
      <dsp:nvSpPr>
        <dsp:cNvPr id="0" name=""/>
        <dsp:cNvSpPr/>
      </dsp:nvSpPr>
      <dsp:spPr>
        <a:xfrm>
          <a:off x="3610970" y="409108"/>
          <a:ext cx="6904627" cy="993922"/>
        </a:xfrm>
        <a:prstGeom prst="rect">
          <a:avLst/>
        </a:prstGeom>
        <a:solidFill>
          <a:srgbClr val="FBEFF0"/>
        </a:solidFill>
        <a:ln w="12700" cap="flat" cmpd="sng" algn="ctr">
          <a:solidFill>
            <a:srgbClr val="F6DEE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це зворотний зв’язок, який здобувач освіти регулярно отримує впродовж проходження курсу </a:t>
          </a:r>
        </a:p>
      </dsp:txBody>
      <dsp:txXfrm>
        <a:off x="3610970" y="409108"/>
        <a:ext cx="6904627" cy="993922"/>
      </dsp:txXfrm>
    </dsp:sp>
    <dsp:sp modelId="{2FB2A651-041A-4D88-91C0-8FA39810B534}">
      <dsp:nvSpPr>
        <dsp:cNvPr id="0" name=""/>
        <dsp:cNvSpPr/>
      </dsp:nvSpPr>
      <dsp:spPr>
        <a:xfrm>
          <a:off x="109112" y="2029533"/>
          <a:ext cx="3296394" cy="78286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F6DEE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117909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Мета</a:t>
          </a:r>
        </a:p>
      </dsp:txBody>
      <dsp:txXfrm>
        <a:off x="109112" y="2029533"/>
        <a:ext cx="3296394" cy="782867"/>
      </dsp:txXfrm>
    </dsp:sp>
    <dsp:sp modelId="{B519F6D5-35F1-468E-A1B6-D2621590260F}">
      <dsp:nvSpPr>
        <dsp:cNvPr id="0" name=""/>
        <dsp:cNvSpPr/>
      </dsp:nvSpPr>
      <dsp:spPr>
        <a:xfrm>
          <a:off x="3606718" y="1849866"/>
          <a:ext cx="6866421" cy="1142200"/>
        </a:xfrm>
        <a:prstGeom prst="rect">
          <a:avLst/>
        </a:prstGeom>
        <a:solidFill>
          <a:srgbClr val="FBEFF0"/>
        </a:solidFill>
        <a:ln w="12700" cap="flat" cmpd="sng" algn="ctr">
          <a:solidFill>
            <a:srgbClr val="F6DEE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дати здобувачеві освіти (та викладачеві) інформацію про поточний рівень навчальних досягнень та шляхи їх покращення</a:t>
          </a:r>
        </a:p>
      </dsp:txBody>
      <dsp:txXfrm>
        <a:off x="3606718" y="1849866"/>
        <a:ext cx="6866421" cy="1142200"/>
      </dsp:txXfrm>
    </dsp:sp>
    <dsp:sp modelId="{A6BE9560-36AD-4650-8AF8-94E3F80E6AFE}">
      <dsp:nvSpPr>
        <dsp:cNvPr id="0" name=""/>
        <dsp:cNvSpPr/>
      </dsp:nvSpPr>
      <dsp:spPr>
        <a:xfrm>
          <a:off x="0" y="3518343"/>
          <a:ext cx="10475512" cy="62772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F6DEE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i="1" kern="1200" dirty="0">
              <a:latin typeface="Cambria" pitchFamily="18" charset="0"/>
              <a:ea typeface="Cambria" pitchFamily="18" charset="0"/>
            </a:rPr>
            <a:t>Через зворотний зв’язок можна не лише показати здобувачеві,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i="1" kern="1200" dirty="0">
              <a:latin typeface="Cambria" pitchFamily="18" charset="0"/>
              <a:ea typeface="Cambria" pitchFamily="18" charset="0"/>
            </a:rPr>
            <a:t>що вже виходить добре та на що варто звернути увагу</a:t>
          </a:r>
        </a:p>
      </dsp:txBody>
      <dsp:txXfrm>
        <a:off x="0" y="3518343"/>
        <a:ext cx="10475512" cy="62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75F6C-9201-46E5-9B3F-408BBE28DB47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835C-0648-496E-8BF9-6D5F1D1FAE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50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E835C-0648-496E-8BF9-6D5F1D1FAEAF}" type="slidenum">
              <a:rPr lang="ru-UA" smtClean="0"/>
              <a:t>20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60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E835C-0648-496E-8BF9-6D5F1D1FAEAF}" type="slidenum">
              <a:rPr lang="ru-UA" smtClean="0"/>
              <a:t>22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239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038EC-13AE-89FF-A951-8DDAB503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D420D4-10AF-5ECF-A55F-788B8D7BA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F495D-293A-21CF-8627-061AABFD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4C91B-B242-69E2-360D-F56E5808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A9C1F-ED40-CC9B-6DB2-4468D7C5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875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2C6BC-DDBD-5041-00BC-E927B51C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D2B9F6-3F88-4A53-D4DD-44D9F3CFD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1A13E-90C1-2B2F-12E8-6A640C0D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88306-06CD-DC74-C6A4-0A736F76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555A9-1B1A-7F6D-0483-06AB9A22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643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5C7FCB-92B9-A5F3-F123-C7C110B61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8D03D1-21D6-7167-265A-376297243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CA131-0F35-8327-0062-8A6AD426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53916-E568-9C7D-CCB1-51922962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D8623-4301-074A-8CB2-455EDBCB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936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BE366-85FE-9F8C-981C-C3ABDC79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05A3D-5D4B-7120-CAA2-5FA74C90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0EA8D-B471-6C16-2B7A-D7ECC706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31CC8-18EA-91BD-15C2-D5C4A77F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F6634-E7C6-60E5-6508-EB0DB959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080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192B6-8170-1943-09EA-5F654E7B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94E75-B31A-5B7D-9971-B35E1783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2BE01-F997-9C71-A07F-BA9C68DA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61663-4D1D-68F6-3264-4F10B2B1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1AA8F-51A2-A4F1-CDF7-7FB99AC0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808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31C60-18CA-F054-16F5-92E6D121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75057-FF0E-90D5-9B7E-937B189A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37E1ED-5548-9AD0-1B48-B5A3F1A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17CFD-4DE1-29DC-3809-937B6A35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C97A-EB78-2391-04E1-C4CEE970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CC0A60-143E-AF60-4D25-01CD5A37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464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4088A-2ED7-EC16-957F-065D78A3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A6D119-1471-3DDB-98B4-4F008561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3527C9-DFCF-572B-0090-0F3A26D1B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6162FD-9082-9719-843F-D54B0AA48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9F4C2F-85B1-CE77-CED1-07DB299F4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F7CDAE-F4F1-17EE-B436-6EA5FAF6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FE4149-C737-2AF4-CA3B-65209D7D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18041D-163B-75FB-3753-1CD39148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955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2D7EB-F3D7-A6C5-BD30-15100D7C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8E0FB3-F09C-A3D2-D835-B93DC058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3A1387-B149-A589-82B1-C5902145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51A120-15B3-E857-DDC6-7D19E2B1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400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CC4EC9-CA7C-598E-011D-C2A1077B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0B47FA-FD6B-CD09-AF52-C3DAFAB5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903D7B-6BDF-3423-751A-47C94438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58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33F2B-752E-DC6E-6B70-66BCDC27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3FF45-2FC8-AE7F-93B3-780A1B48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41FE-6D70-9C64-CF08-F76A1245A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2FC9B-3793-4947-99FD-C73342C8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6D2C4-2836-7E17-BDB7-83922724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E5FD85-9082-A02B-9D03-A9CE46BC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81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B9CFE-869F-09C2-ABD2-6734EC62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B7AAE7-7052-393C-BB10-90A701681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6EAB8-E72B-193D-0B93-E9164C065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C678FB-7B5E-3903-98DC-A0BD00A3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771073-EE83-3546-87BF-69035742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8EC02F-7104-A4C1-0B92-EDB77DFE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76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119C7-F0C1-A322-66F1-87BA227D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01408-C42C-6EC1-761E-7311B0EA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D27C8-E76D-3344-7BB6-F735CA52D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6CFA-FB24-4E91-B7BC-D096690F787E}" type="datetimeFigureOut">
              <a:rPr lang="ru-UA" smtClean="0"/>
              <a:t>26.08.2022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A7616-CA65-22B9-D2CD-F47231C65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8DD5D-9C43-5ECE-7A6A-4955AE3EC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DB78-461F-496C-873A-92E8C4C1FF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43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st.com.ua/download_act/pro_povnu_zagalnu_serednyu_osvitu&#1085;&#1077;&#1087;&#1088;&#1080;&#1087;&#1091;&#1089;&#1090;&#1080;&#1084;&#1080;&#1084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8341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s.pidruchnyk.com.ua/uploads/book/5_mystetstvo_masol_2022.pdf" TargetMode="External"/><Relationship Id="rId5" Type="http://schemas.openxmlformats.org/officeDocument/2006/relationships/hyperlink" Target="http://yakistosviti.com.ua/uk/Mistetstvo-2021#pdf-1" TargetMode="External"/><Relationship Id="rId4" Type="http://schemas.openxmlformats.org/officeDocument/2006/relationships/hyperlink" Target="http://yakistosviti.com.ua/uk/Mistetstvo-2021#pdf-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life.org.ua/metodychni-rekomendatsiyi-shhodo-vykladannya-osvitnoyi-galuzi-mystetstvo-u-2022-2023-navchalnomu-rots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prpp.osvitasl.km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898-2020-%D0%BF#Te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009A565E-8035-8C93-1914-B1951447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37D2BC-DABB-B786-1902-10AD36203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124075"/>
            <a:ext cx="10210800" cy="2805113"/>
          </a:xfrm>
        </p:spPr>
        <p:txBody>
          <a:bodyPr>
            <a:noAutofit/>
          </a:bodyPr>
          <a:lstStyle/>
          <a:p>
            <a:pPr algn="ctr"/>
            <a:br>
              <a:rPr lang="uk-UA" sz="40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Організація освітнього процесу у 2022/2023 навчальному році через упровадження Державного стандарту базової середньої освіти (5-9 класи)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380842-E29D-CDB1-E558-B5668591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0" y="178217"/>
            <a:ext cx="2445763" cy="17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9A5B61CF-B572-2ED2-0C20-AE0ECA7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3529-4D87-547E-1741-B685A23E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09550"/>
            <a:ext cx="11649075" cy="6477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200" b="1" dirty="0">
                <a:solidFill>
                  <a:srgbClr val="117909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Базові знання</a:t>
            </a:r>
            <a:endParaRPr lang="ru-UA" sz="2200" b="1" dirty="0">
              <a:solidFill>
                <a:srgbClr val="117909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117909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Мистецька грамотність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художня творчість; твір мистецтва; художній образ як категорія мистецтва; види мистецтва; засоби виразності різних видів мистецтва;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загальномистецький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словник (тема/сюжет, ритм, гармонія, композиція, контраст, форма тощо); жанри мистецтва; художні стилі і напрями; зміст і смисл у творі мистецтва; читання мистецького тексту; народне і професійне мистецтво; автентичність; стилізація; взаємодія/синтез мистецтв; дизайн; новітні технології в мистецтві;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медіамистецтво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взаємовплив мистецтва і науки; культурне різноманіття.</a:t>
            </a:r>
            <a:endParaRPr lang="ru-UA" sz="2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117909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Мистецька діяльність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художня ідея та її втілення; креативність; способи творення художніх образів у різних видах мистецтва; виконавство (хор, соло, ансамбль, гра на музичних інструментах, танець; акторська майстерність тощо); творення візуальних/аудіовізуальних образів (малювання, ліплення, просторове проектування, декоративні техніки/художні ремесла, екранні образи тощо); мистецький проект; мистецькі професії; мистецтво і технології (штучний інтелект, робототехніка тощо).</a:t>
            </a:r>
            <a:endParaRPr lang="ru-UA" sz="2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117909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Мистецька комунікація</a:t>
            </a:r>
            <a:r>
              <a:rPr lang="uk-UA" sz="2200" dirty="0">
                <a:solidFill>
                  <a:srgbClr val="117909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 мистецтва на особистість; діалог у мистецтві; емоційне і раціональне в мистецтві; форми зберігання мистецтва (усна традиція, запис художнього тексту (нотного, хореографічного, літературного тощо), екранізація, аудіо-, фото-,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відеофіксація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музейний простір, колекціонування тощо);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медіатекст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сучасні способи і засоби художньої комунікації; нові виміри існування мистецьких творів (інтерактивність,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мультимедійність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масмедійність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гіпертекст тощо); сучасні комунікаційні та комунікативні технології; джерела інформації про мистецтво. </a:t>
            </a:r>
            <a:endParaRPr lang="ru-UA" sz="2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2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556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57A03A39-28E4-BDCA-A736-55267E7F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AF61CCA-D55B-23F8-31A2-777D91A7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89" y="305003"/>
            <a:ext cx="10868025" cy="5900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програма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що визначає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досягнення результатів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учнів з навчального предмета (інтегрованого курсу),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його змісту та видів навчальної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учнів із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 орієнтовної кількості годин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необхідних на їх провадження, та затверджується педагогічною радою закладу освіти  </a:t>
            </a:r>
            <a:r>
              <a:rPr lang="en-US" sz="20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https://urst.com.ua/download_act/pro_povnu_zagalnu_serednyu_osvitu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неприпустимим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ЗУ «Про повну загальну середню освіту»)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2C2F34"/>
                </a:solidFill>
                <a:effectLst/>
                <a:latin typeface="Verdana" panose="020B0604030504040204" pitchFamily="34" charset="0"/>
              </a:rPr>
              <a:t>    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оформляється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На титульному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C2F34"/>
                </a:solidFill>
                <a:latin typeface="Verdana" panose="020B0604030504040204" pitchFamily="34" charset="0"/>
              </a:rPr>
              <a:t>   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Навчальні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програми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розроблені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основі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модельних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навчальних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програм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затверджуються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педагогічною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 радою закладу </a:t>
            </a:r>
            <a:r>
              <a:rPr lang="ru-RU" sz="2400" b="1" i="1" dirty="0" err="1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освіти</a:t>
            </a:r>
            <a:r>
              <a:rPr lang="ru-RU" sz="2400" b="1" i="1" dirty="0">
                <a:solidFill>
                  <a:srgbClr val="117909"/>
                </a:solidFill>
                <a:effectLst/>
                <a:latin typeface="Verdana" panose="020B0604030504040204" pitchFamily="34" charset="0"/>
              </a:rPr>
              <a:t>.</a:t>
            </a:r>
            <a:endParaRPr lang="ru-UA" sz="2400" dirty="0">
              <a:solidFill>
                <a:srgbClr val="117909"/>
              </a:solidFill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3981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C0547731-8187-B487-9E3B-662C6F81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945DCA3-801A-E1FA-A889-4FF2372D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57175"/>
            <a:ext cx="11487150" cy="56530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радою,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меншому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https://osvita.ua/legislation/Ser_osv/83419/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№ №4.5/2303-21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06.08.21 року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775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стецтво (Масол) 5 клас 2022">
            <a:extLst>
              <a:ext uri="{FF2B5EF4-FFF2-40B4-BE49-F238E27FC236}">
                <a16:creationId xmlns:a16="http://schemas.microsoft.com/office/drawing/2014/main" id="{4D292805-5C7B-CEE3-4368-F586D70DF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24407"/>
            <a:ext cx="3069681" cy="44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бінар-презентація модельної навчальної програми">
            <a:extLst>
              <a:ext uri="{FF2B5EF4-FFF2-40B4-BE49-F238E27FC236}">
                <a16:creationId xmlns:a16="http://schemas.microsoft.com/office/drawing/2014/main" id="{74AB991F-8CA6-1E9B-EA11-F32F836E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5" y="912267"/>
            <a:ext cx="5234189" cy="29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98808-4106-9934-FA1E-2BCEB5E0CA31}"/>
              </a:ext>
            </a:extLst>
          </p:cNvPr>
          <p:cNvSpPr txBox="1"/>
          <p:nvPr/>
        </p:nvSpPr>
        <p:spPr>
          <a:xfrm>
            <a:off x="3819524" y="5748106"/>
            <a:ext cx="830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  <a:hlinkClick r:id="rId4"/>
              </a:rPr>
              <a:t>http://yakistosviti.com.ua/uk/Mistetstvo-2021#pdf-2</a:t>
            </a:r>
            <a:r>
              <a:rPr lang="uk-UA" sz="1600" dirty="0">
                <a:latin typeface="Bookman Old Style" panose="02050604050505020204" pitchFamily="18" charset="0"/>
              </a:rPr>
              <a:t> – </a:t>
            </a:r>
            <a:r>
              <a:rPr lang="uk-UA" sz="1600" dirty="0">
                <a:solidFill>
                  <a:srgbClr val="117909"/>
                </a:solidFill>
                <a:latin typeface="Bookman Old Style" panose="02050604050505020204" pitchFamily="18" charset="0"/>
              </a:rPr>
              <a:t>календарне </a:t>
            </a:r>
            <a:r>
              <a:rPr lang="uk-UA" sz="1600" dirty="0" err="1">
                <a:solidFill>
                  <a:srgbClr val="117909"/>
                </a:solidFill>
                <a:latin typeface="Bookman Old Style" panose="02050604050505020204" pitchFamily="18" charset="0"/>
              </a:rPr>
              <a:t>плануваня</a:t>
            </a:r>
            <a:endParaRPr lang="ru-UA" sz="1600" dirty="0">
              <a:solidFill>
                <a:srgbClr val="11790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90749-E89C-4A4E-1D86-65AD66D3ACF4}"/>
              </a:ext>
            </a:extLst>
          </p:cNvPr>
          <p:cNvSpPr txBox="1"/>
          <p:nvPr/>
        </p:nvSpPr>
        <p:spPr>
          <a:xfrm>
            <a:off x="2705100" y="1114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 err="1">
                <a:solidFill>
                  <a:srgbClr val="117909"/>
                </a:solidFill>
                <a:effectLst/>
                <a:latin typeface="Bookman Old Style" panose="02050604050505020204" pitchFamily="18" charset="0"/>
              </a:rPr>
              <a:t>Мистецтво</a:t>
            </a:r>
            <a:endParaRPr lang="ru-RU" sz="2000" b="1" i="0" dirty="0">
              <a:solidFill>
                <a:srgbClr val="117909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ru-RU" sz="2000" b="1" i="0" dirty="0" err="1">
                <a:solidFill>
                  <a:srgbClr val="117909"/>
                </a:solidFill>
                <a:effectLst/>
                <a:latin typeface="Bookman Old Style" panose="02050604050505020204" pitchFamily="18" charset="0"/>
              </a:rPr>
              <a:t>Автори</a:t>
            </a:r>
            <a:r>
              <a:rPr lang="ru-RU" sz="2000" b="1" i="0" dirty="0">
                <a:solidFill>
                  <a:srgbClr val="117909"/>
                </a:solidFill>
                <a:effectLst/>
                <a:latin typeface="Bookman Old Style" panose="02050604050505020204" pitchFamily="18" charset="0"/>
              </a:rPr>
              <a:t>: Людмила </a:t>
            </a:r>
            <a:r>
              <a:rPr lang="ru-RU" sz="2000" b="1" i="0" dirty="0" err="1">
                <a:solidFill>
                  <a:srgbClr val="117909"/>
                </a:solidFill>
                <a:effectLst/>
                <a:latin typeface="Bookman Old Style" panose="02050604050505020204" pitchFamily="18" charset="0"/>
              </a:rPr>
              <a:t>Масол</a:t>
            </a:r>
            <a:r>
              <a:rPr lang="ru-RU" sz="2000" b="1" i="0" dirty="0">
                <a:solidFill>
                  <a:srgbClr val="117909"/>
                </a:solidFill>
                <a:effectLst/>
                <a:latin typeface="Bookman Old Style" panose="02050604050505020204" pitchFamily="18" charset="0"/>
              </a:rPr>
              <a:t>, Ольга </a:t>
            </a:r>
            <a:r>
              <a:rPr lang="ru-RU" sz="2000" b="1" i="0" dirty="0" err="1">
                <a:solidFill>
                  <a:srgbClr val="117909"/>
                </a:solidFill>
                <a:effectLst/>
                <a:latin typeface="Bookman Old Style" panose="02050604050505020204" pitchFamily="18" charset="0"/>
              </a:rPr>
              <a:t>Просіна</a:t>
            </a:r>
            <a:r>
              <a:rPr lang="ru-RU" sz="2000" b="1" i="0" dirty="0">
                <a:solidFill>
                  <a:srgbClr val="117909"/>
                </a:solidFill>
                <a:effectLst/>
                <a:latin typeface="Bookman Old Style" panose="020506040505050202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86905-2B04-C3A8-94DB-B3FA9B72E2EF}"/>
              </a:ext>
            </a:extLst>
          </p:cNvPr>
          <p:cNvSpPr txBox="1"/>
          <p:nvPr/>
        </p:nvSpPr>
        <p:spPr>
          <a:xfrm>
            <a:off x="3933821" y="3949437"/>
            <a:ext cx="86582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  <a:hlinkClick r:id="rId5"/>
              </a:rPr>
              <a:t>http://yakistosviti.com.ua/uk/Mistetstvo-2021#pdf-1</a:t>
            </a:r>
            <a:r>
              <a:rPr lang="uk-UA" sz="1600" dirty="0">
                <a:latin typeface="Bookman Old Style" panose="02050604050505020204" pitchFamily="18" charset="0"/>
              </a:rPr>
              <a:t> – </a:t>
            </a:r>
            <a:r>
              <a:rPr lang="uk-UA" sz="1600" dirty="0">
                <a:solidFill>
                  <a:srgbClr val="117909"/>
                </a:solidFill>
                <a:latin typeface="Bookman Old Style" panose="02050604050505020204" pitchFamily="18" charset="0"/>
              </a:rPr>
              <a:t>модельна програма</a:t>
            </a:r>
            <a:endParaRPr lang="ru-UA" sz="1600" dirty="0">
              <a:solidFill>
                <a:srgbClr val="11790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7E733-B403-7E50-3F8C-9F10ABEB2EB6}"/>
              </a:ext>
            </a:extLst>
          </p:cNvPr>
          <p:cNvSpPr txBox="1"/>
          <p:nvPr/>
        </p:nvSpPr>
        <p:spPr>
          <a:xfrm>
            <a:off x="4076696" y="4725661"/>
            <a:ext cx="6591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  <a:hlinkClick r:id="rId6"/>
              </a:rPr>
              <a:t>https://files.pidruchnyk.com.ua/uploads/book/5_mystetstvo_masol_2022.pdf</a:t>
            </a:r>
            <a:r>
              <a:rPr lang="uk-UA" sz="1600" dirty="0">
                <a:latin typeface="Bookman Old Style" panose="02050604050505020204" pitchFamily="18" charset="0"/>
              </a:rPr>
              <a:t>  - </a:t>
            </a:r>
            <a:r>
              <a:rPr lang="uk-UA" sz="1600" dirty="0">
                <a:solidFill>
                  <a:srgbClr val="117909"/>
                </a:solidFill>
                <a:latin typeface="Bookman Old Style" panose="02050604050505020204" pitchFamily="18" charset="0"/>
              </a:rPr>
              <a:t>підручник</a:t>
            </a:r>
            <a:endParaRPr lang="ru-UA" sz="1600" dirty="0">
              <a:solidFill>
                <a:srgbClr val="11790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690B2-383D-8B28-012F-F9302F69832B}"/>
              </a:ext>
            </a:extLst>
          </p:cNvPr>
          <p:cNvSpPr txBox="1"/>
          <p:nvPr/>
        </p:nvSpPr>
        <p:spPr>
          <a:xfrm>
            <a:off x="438150" y="6038671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Замовлено</a:t>
            </a:r>
            <a:r>
              <a:rPr lang="ru-RU" sz="18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538</a:t>
            </a:r>
            <a:r>
              <a:rPr lang="ru-RU" sz="18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/13 </a:t>
            </a:r>
            <a:r>
              <a:rPr lang="ru-RU" sz="1800" b="1" dirty="0" err="1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підручників</a:t>
            </a:r>
            <a:endParaRPr lang="ru-UA" sz="1800" b="1" dirty="0">
              <a:solidFill>
                <a:srgbClr val="117909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8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D65A9B25-3778-3ECC-27D4-D859393A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078C73DC-52DE-079B-E201-F5998941F6E3}"/>
              </a:ext>
            </a:extLst>
          </p:cNvPr>
          <p:cNvSpPr txBox="1">
            <a:spLocks/>
          </p:cNvSpPr>
          <p:nvPr/>
        </p:nvSpPr>
        <p:spPr>
          <a:xfrm>
            <a:off x="-437746" y="-86942"/>
            <a:ext cx="12420196" cy="31337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marR="637540" indent="0">
              <a:lnSpc>
                <a:spcPct val="103000"/>
              </a:lnSpc>
              <a:spcBef>
                <a:spcPts val="2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На основі модельної та/або затвердженої педагогічною радою навчальної</a:t>
            </a:r>
            <a:r>
              <a:rPr lang="uk-UA" sz="18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 предмета вчитель складає календарно-тематичне планування з</a:t>
            </a:r>
            <a:r>
              <a:rPr lang="uk-UA" sz="18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навчальних можливостей учнів класу. </a:t>
            </a:r>
          </a:p>
          <a:p>
            <a:pPr marL="292100" marR="637540" indent="0">
              <a:lnSpc>
                <a:spcPct val="103000"/>
              </a:lnSpc>
              <a:spcBef>
                <a:spcPts val="2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Календарно-тематичне та</a:t>
            </a:r>
            <a:r>
              <a:rPr lang="uk-UA" sz="18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поурочне планування здійснюється вчителем у довільній формі, зокрема з</a:t>
            </a:r>
            <a:r>
              <a:rPr lang="uk-UA" sz="18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використанням друкованих чи електронних джерел тощо. Формат, обсяг,</a:t>
            </a:r>
            <a:r>
              <a:rPr lang="uk-UA" sz="18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структура, зміст та оформлення календарно-тематичних планів і поурочних</a:t>
            </a:r>
            <a:r>
              <a:rPr lang="uk-UA" sz="18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планів-конспектів є індивідуальною справою вчителя. </a:t>
            </a:r>
          </a:p>
          <a:p>
            <a:pPr marL="0" marR="670560" indent="0">
              <a:lnSpc>
                <a:spcPct val="102000"/>
              </a:lnSpc>
              <a:spcBef>
                <a:spcPts val="15"/>
              </a:spcBef>
              <a:buSzPts val="1350"/>
              <a:buFont typeface="Arial" panose="020B0604020202020204" pitchFamily="34" charset="0"/>
              <a:buNone/>
              <a:tabLst>
                <a:tab pos="516255" algn="l"/>
                <a:tab pos="1261745" algn="l"/>
                <a:tab pos="1707515" algn="l"/>
                <a:tab pos="2246630" algn="l"/>
              </a:tabLst>
            </a:pP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ACFBC-FDC8-4E14-54C9-B817C60C3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9" t="27319" r="37586" b="30699"/>
          <a:stretch/>
        </p:blipFill>
        <p:spPr>
          <a:xfrm>
            <a:off x="2919413" y="1479920"/>
            <a:ext cx="8634412" cy="4343400"/>
          </a:xfrm>
          <a:prstGeom prst="rect">
            <a:avLst/>
          </a:prstGeo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E8E84B2D-58B0-574D-B1E7-E7C5E1A907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62" t="43788" r="35967" b="24585"/>
          <a:stretch/>
        </p:blipFill>
        <p:spPr>
          <a:xfrm>
            <a:off x="1628775" y="2656712"/>
            <a:ext cx="7286625" cy="41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E349E10D-4654-CC11-F45B-1947EE6D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0D6E9A7-5DEA-0407-988A-789D015F4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" y="406399"/>
            <a:ext cx="11420475" cy="6156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виокремлюється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видами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 година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 година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класному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відводяться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 через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двокрапку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прописується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en-US" sz="16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https://www.schoollife.org.ua/metodychni-rekomendatsiyi-shhodo-vykladannya-osvitnoyi-galuzi-mystetstvo-u-2022-2023-navchalnomu-rotsi/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432550" indent="0" algn="r">
              <a:spcAft>
                <a:spcPts val="1200"/>
              </a:spcAft>
              <a:buNone/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Додаток 23</a:t>
            </a:r>
            <a:b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Державного стандарту </a:t>
            </a:r>
            <a:endParaRPr lang="ru-UA" sz="1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670560" indent="0" algn="just">
              <a:lnSpc>
                <a:spcPct val="102000"/>
              </a:lnSpc>
              <a:spcBef>
                <a:spcPts val="15"/>
              </a:spcBef>
              <a:buSzPts val="1350"/>
              <a:buFont typeface="Arial" panose="020B0604020202020204" pitchFamily="34" charset="0"/>
              <a:buNone/>
              <a:tabLst>
                <a:tab pos="516255" algn="l"/>
                <a:tab pos="1261745" algn="l"/>
                <a:tab pos="1707515" algn="l"/>
                <a:tab pos="2246630" algn="l"/>
              </a:tabLst>
            </a:pP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b="0" i="0" dirty="0">
              <a:solidFill>
                <a:srgbClr val="2C2F34"/>
              </a:solidFill>
              <a:effectLst/>
              <a:latin typeface="Verdana" panose="020B0604030504040204" pitchFamily="34" charset="0"/>
            </a:endParaRPr>
          </a:p>
          <a:p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3BF75-8B51-2807-C155-C2D4C4E1C88A}"/>
              </a:ext>
            </a:extLst>
          </p:cNvPr>
          <p:cNvSpPr txBox="1"/>
          <p:nvPr/>
        </p:nvSpPr>
        <p:spPr>
          <a:xfrm>
            <a:off x="2705100" y="3807277"/>
            <a:ext cx="6200776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БАЗОВИЙ НАВЧАЛЬНИЙ ПЛАН БАЗОВОЇ СЕРЕДНЬОЇ ОСВІТИ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Базовий навчальний план закладів загальної середньої освіти для класів (груп)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українською мовою навчання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4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138A619-EB08-0290-78F7-7DDBCBAC0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57337"/>
              </p:ext>
            </p:extLst>
          </p:nvPr>
        </p:nvGraphicFramePr>
        <p:xfrm>
          <a:off x="723900" y="4647939"/>
          <a:ext cx="10515599" cy="134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076">
                  <a:extLst>
                    <a:ext uri="{9D8B030D-6E8A-4147-A177-3AD203B41FA5}">
                      <a16:colId xmlns:a16="http://schemas.microsoft.com/office/drawing/2014/main" val="862833256"/>
                    </a:ext>
                  </a:extLst>
                </a:gridCol>
                <a:gridCol w="923270">
                  <a:extLst>
                    <a:ext uri="{9D8B030D-6E8A-4147-A177-3AD203B41FA5}">
                      <a16:colId xmlns:a16="http://schemas.microsoft.com/office/drawing/2014/main" val="2215430113"/>
                    </a:ext>
                  </a:extLst>
                </a:gridCol>
                <a:gridCol w="1041044">
                  <a:extLst>
                    <a:ext uri="{9D8B030D-6E8A-4147-A177-3AD203B41FA5}">
                      <a16:colId xmlns:a16="http://schemas.microsoft.com/office/drawing/2014/main" val="339795805"/>
                    </a:ext>
                  </a:extLst>
                </a:gridCol>
                <a:gridCol w="1041044">
                  <a:extLst>
                    <a:ext uri="{9D8B030D-6E8A-4147-A177-3AD203B41FA5}">
                      <a16:colId xmlns:a16="http://schemas.microsoft.com/office/drawing/2014/main" val="1175854625"/>
                    </a:ext>
                  </a:extLst>
                </a:gridCol>
                <a:gridCol w="923270">
                  <a:extLst>
                    <a:ext uri="{9D8B030D-6E8A-4147-A177-3AD203B41FA5}">
                      <a16:colId xmlns:a16="http://schemas.microsoft.com/office/drawing/2014/main" val="3964577713"/>
                    </a:ext>
                  </a:extLst>
                </a:gridCol>
                <a:gridCol w="1041044">
                  <a:extLst>
                    <a:ext uri="{9D8B030D-6E8A-4147-A177-3AD203B41FA5}">
                      <a16:colId xmlns:a16="http://schemas.microsoft.com/office/drawing/2014/main" val="2157483518"/>
                    </a:ext>
                  </a:extLst>
                </a:gridCol>
                <a:gridCol w="1041044">
                  <a:extLst>
                    <a:ext uri="{9D8B030D-6E8A-4147-A177-3AD203B41FA5}">
                      <a16:colId xmlns:a16="http://schemas.microsoft.com/office/drawing/2014/main" val="3352873936"/>
                    </a:ext>
                  </a:extLst>
                </a:gridCol>
                <a:gridCol w="923270">
                  <a:extLst>
                    <a:ext uri="{9D8B030D-6E8A-4147-A177-3AD203B41FA5}">
                      <a16:colId xmlns:a16="http://schemas.microsoft.com/office/drawing/2014/main" val="1897816452"/>
                    </a:ext>
                  </a:extLst>
                </a:gridCol>
                <a:gridCol w="1041044">
                  <a:extLst>
                    <a:ext uri="{9D8B030D-6E8A-4147-A177-3AD203B41FA5}">
                      <a16:colId xmlns:a16="http://schemas.microsoft.com/office/drawing/2014/main" val="3831679610"/>
                    </a:ext>
                  </a:extLst>
                </a:gridCol>
                <a:gridCol w="601493">
                  <a:extLst>
                    <a:ext uri="{9D8B030D-6E8A-4147-A177-3AD203B41FA5}">
                      <a16:colId xmlns:a16="http://schemas.microsoft.com/office/drawing/2014/main" val="4062629958"/>
                    </a:ext>
                  </a:extLst>
                </a:gridCol>
              </a:tblGrid>
              <a:tr h="188255">
                <a:tc rowSpan="3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освітньої галузі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gridSpan="9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годин на рік*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6607"/>
                  </a:ext>
                </a:extLst>
              </a:tr>
              <a:tr h="188255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5—6 класи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7—9 класи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(5—9 класи)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11640"/>
                  </a:ext>
                </a:extLst>
              </a:tr>
              <a:tr h="56476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рекомендо-вана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мінімальна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рекомендо-вана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мінімальна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рекомендо-вана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мінімальна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extLst>
                  <a:ext uri="{0D108BD9-81ED-4DB2-BD59-A6C34878D82A}">
                    <a16:rowId xmlns:a16="http://schemas.microsoft.com/office/drawing/2014/main" val="825733853"/>
                  </a:ext>
                </a:extLst>
              </a:tr>
              <a:tr h="188255">
                <a:tc>
                  <a:txBody>
                    <a:bodyPr/>
                    <a:lstStyle/>
                    <a:p>
                      <a:pPr indent="-44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Мистецька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tc>
                  <a:txBody>
                    <a:bodyPr/>
                    <a:lstStyle/>
                    <a:p>
                      <a:pPr indent="-44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/>
                </a:tc>
                <a:extLst>
                  <a:ext uri="{0D108BD9-81ED-4DB2-BD59-A6C34878D82A}">
                    <a16:rowId xmlns:a16="http://schemas.microsoft.com/office/drawing/2014/main" val="16846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06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93E7B7AD-A325-D7FA-B442-E8ED01FC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45393-406F-B747-C2C5-994B3B28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493" y="133990"/>
            <a:ext cx="1328735" cy="771526"/>
          </a:xfrm>
        </p:spPr>
        <p:txBody>
          <a:bodyPr>
            <a:noAutofit/>
          </a:bodyPr>
          <a:lstStyle/>
          <a:p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20</a:t>
            </a:r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Державного стандарту</a:t>
            </a:r>
            <a:br>
              <a:rPr lang="ru-UA" sz="14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14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7910B52-AE7D-2E05-D167-422894D2E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82563"/>
              </p:ext>
            </p:extLst>
          </p:nvPr>
        </p:nvGraphicFramePr>
        <p:xfrm>
          <a:off x="145916" y="992349"/>
          <a:ext cx="5476673" cy="92135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8377">
                  <a:extLst>
                    <a:ext uri="{9D8B030D-6E8A-4147-A177-3AD203B41FA5}">
                      <a16:colId xmlns:a16="http://schemas.microsoft.com/office/drawing/2014/main" val="142614325"/>
                    </a:ext>
                  </a:extLst>
                </a:gridCol>
                <a:gridCol w="750496">
                  <a:extLst>
                    <a:ext uri="{9D8B030D-6E8A-4147-A177-3AD203B41FA5}">
                      <a16:colId xmlns:a16="http://schemas.microsoft.com/office/drawing/2014/main" val="623369883"/>
                    </a:ext>
                  </a:extLst>
                </a:gridCol>
                <a:gridCol w="988305">
                  <a:extLst>
                    <a:ext uri="{9D8B030D-6E8A-4147-A177-3AD203B41FA5}">
                      <a16:colId xmlns:a16="http://schemas.microsoft.com/office/drawing/2014/main" val="3595165628"/>
                    </a:ext>
                  </a:extLst>
                </a:gridCol>
                <a:gridCol w="971042">
                  <a:extLst>
                    <a:ext uri="{9D8B030D-6E8A-4147-A177-3AD203B41FA5}">
                      <a16:colId xmlns:a16="http://schemas.microsoft.com/office/drawing/2014/main" val="3916786325"/>
                    </a:ext>
                  </a:extLst>
                </a:gridCol>
                <a:gridCol w="1728453">
                  <a:extLst>
                    <a:ext uri="{9D8B030D-6E8A-4147-A177-3AD203B41FA5}">
                      <a16:colId xmlns:a16="http://schemas.microsoft.com/office/drawing/2014/main" val="200566674"/>
                    </a:ext>
                  </a:extLst>
                </a:gridCol>
              </a:tblGrid>
              <a:tr h="89079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 результати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</a:rPr>
                        <a:t>5—6 класи</a:t>
                      </a:r>
                      <a:endParaRPr lang="ru-UA" sz="14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</a:rPr>
                        <a:t>7—9 класи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55190"/>
                  </a:ext>
                </a:extLst>
              </a:tr>
              <a:tr h="53447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конкретні результати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орієнтири для оцінювання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конкретні результати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орієнтири для оцінювання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 anchor="ctr"/>
                </a:tc>
                <a:extLst>
                  <a:ext uri="{0D108BD9-81ED-4DB2-BD59-A6C34878D82A}">
                    <a16:rowId xmlns:a16="http://schemas.microsoft.com/office/drawing/2014/main" val="4280031078"/>
                  </a:ext>
                </a:extLst>
              </a:tr>
              <a:tr h="507752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Пізнання різних видів мистецтва, інтерпретація художніх образів, досвід емоційних </a:t>
                      </a:r>
                      <a:b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переживань, ціннісне ставлення до мистецтва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584812"/>
                  </a:ext>
                </a:extLst>
              </a:tr>
              <a:tr h="500279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Пізнає мову різних видів мистецтва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[МИО 1.1]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розпізнає базові засоби художньої виразності різних видів і жанрів мистецтва, наводить приклади творів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МИО 1.1.1]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описує особливості мови різних видів мистецтва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МИО 1.1.1-1]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 засоби виразності художнього образу у творах різних видів мистецтва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МИО 1.1.1-2]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наводить приклади творів різних видів мистецтва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МИО 1.1.1-3]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виокремлює жанрові ознаки творів різних видів мистецтва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МИО 1.1.1-4]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 особливості художньої мови творів різних видів, жанрів і стилів мистецтва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МИО 1.1.1]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характеризує засоби виразності у створенні цілісного художнього образу творів різних жанрів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МИО 1.1.1-1]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 спільне і відмінне у трактуванні однієї теми/сюжету засобами різних видів мистецтва, зокрема художньої літератури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МИО 1.1.1-2]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 стильові особливості твору мистецтва, наводить приклади із знайомих творів за стильовими ознаками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МИО 1.1.1-3]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 окремі характерні ознаки певного стилю в новому для себе творі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5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МИО 1.1.1-4]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96" marR="27596" marT="0" marB="0"/>
                </a:tc>
                <a:extLst>
                  <a:ext uri="{0D108BD9-81ED-4DB2-BD59-A6C34878D82A}">
                    <a16:rowId xmlns:a16="http://schemas.microsoft.com/office/drawing/2014/main" val="1494080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E0DBA07-754C-E790-4023-EB175C4BE1E9}"/>
              </a:ext>
            </a:extLst>
          </p:cNvPr>
          <p:cNvSpPr txBox="1"/>
          <p:nvPr/>
        </p:nvSpPr>
        <p:spPr>
          <a:xfrm>
            <a:off x="236606" y="-37048"/>
            <a:ext cx="6472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uk-UA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br>
              <a:rPr lang="uk-UA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обов’язкових результатів навчання </a:t>
            </a:r>
            <a:br>
              <a:rPr lang="uk-UA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учнів у мистецькій освітній галузі</a:t>
            </a:r>
            <a:endParaRPr lang="ru-UA" sz="1600" b="1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1FD71972-D2B8-50A3-8DD1-2E29C1E4E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921" y="992349"/>
            <a:ext cx="136071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EDE9FBCC-7BBA-F85B-B510-88AE9CAD5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2" y="22074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0BC781FA-9CC1-B63E-D540-8B18617E2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971" y="3509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D20A1-A679-4810-E2EA-094989DB5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4" t="19433" r="39042" b="25532"/>
          <a:stretch/>
        </p:blipFill>
        <p:spPr>
          <a:xfrm>
            <a:off x="5768506" y="841917"/>
            <a:ext cx="6070058" cy="42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EDFD8461-5C2C-2FD2-0948-1CC7C1C2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5DC101-B4C0-E5D8-47DB-5FAC43C938FB}"/>
              </a:ext>
            </a:extLst>
          </p:cNvPr>
          <p:cNvSpPr txBox="1"/>
          <p:nvPr/>
        </p:nvSpPr>
        <p:spPr>
          <a:xfrm>
            <a:off x="9972675" y="0"/>
            <a:ext cx="364807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dirty="0" err="1">
                <a:solidFill>
                  <a:srgbClr val="000000"/>
                </a:solidFill>
                <a:effectLst/>
                <a:latin typeface="TimesNewRomanPS-BoldMT"/>
              </a:rPr>
              <a:t>Додаток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TimesNewRomanPS-BoldMT"/>
              </a:rPr>
              <a:t> 2</a:t>
            </a:r>
            <a:br>
              <a:rPr lang="ru-RU" sz="1100" b="1" i="0" dirty="0"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до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методичних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рекомендацій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щодо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оцінювання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навчальних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досягнень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учнів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5-6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класів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які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здобувають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освіту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відповідно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до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нового Державного стандарту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базової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середньої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TimesNewRomanPSMT"/>
              </a:rPr>
              <a:t>освіти</a:t>
            </a:r>
            <a:r>
              <a:rPr lang="ru-RU" sz="1100" dirty="0"/>
              <a:t> </a:t>
            </a:r>
            <a:br>
              <a:rPr lang="ru-RU" dirty="0"/>
            </a:b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1B1F0-DF5C-F058-DDC9-81FE65E05ACC}"/>
              </a:ext>
            </a:extLst>
          </p:cNvPr>
          <p:cNvSpPr txBox="1"/>
          <p:nvPr/>
        </p:nvSpPr>
        <p:spPr>
          <a:xfrm>
            <a:off x="371475" y="176971"/>
            <a:ext cx="96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Загальні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критерії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оцінювання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результатів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навчання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учнів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5-6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класів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,</a:t>
            </a:r>
            <a:b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</a:b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які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здобувають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освіту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відповідно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до нового Державного стандарту</a:t>
            </a:r>
            <a:b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</a:b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базової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середньої</a:t>
            </a:r>
            <a:r>
              <a:rPr lang="ru-RU" sz="1800" b="1" i="0" dirty="0">
                <a:solidFill>
                  <a:srgbClr val="117909"/>
                </a:solidFill>
                <a:effectLst/>
                <a:latin typeface="TimesNewRomanPS-BoldMT"/>
              </a:rPr>
              <a:t> </a:t>
            </a:r>
            <a:r>
              <a:rPr lang="ru-RU" sz="1800" b="1" i="0" dirty="0" err="1">
                <a:solidFill>
                  <a:srgbClr val="117909"/>
                </a:solidFill>
                <a:effectLst/>
                <a:latin typeface="TimesNewRomanPS-BoldMT"/>
              </a:rPr>
              <a:t>освіти</a:t>
            </a:r>
            <a:r>
              <a:rPr lang="ru-RU" dirty="0">
                <a:solidFill>
                  <a:srgbClr val="117909"/>
                </a:solidFill>
              </a:rPr>
              <a:t> 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921C3951-7962-5AF6-72FB-3092865BBFE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201847"/>
          <a:ext cx="119062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439406689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1611747358"/>
                    </a:ext>
                  </a:extLst>
                </a:gridCol>
                <a:gridCol w="9286875">
                  <a:extLst>
                    <a:ext uri="{9D8B030D-6E8A-4147-A177-3AD203B41FA5}">
                      <a16:colId xmlns:a16="http://schemas.microsoft.com/office/drawing/2014/main" val="900310628"/>
                    </a:ext>
                  </a:extLst>
                </a:gridCol>
              </a:tblGrid>
              <a:tr h="653979">
                <a:tc>
                  <a:txBody>
                    <a:bodyPr/>
                    <a:lstStyle/>
                    <a:p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Рівні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результатів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навчання</a:t>
                      </a:r>
                      <a:b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</a:b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Бал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                                        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Загальна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характеристика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097711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Початковий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09074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навчальногоматеріалу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нечіткі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уявлення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55945"/>
                  </a:ext>
                </a:extLst>
              </a:tr>
              <a:tr h="25943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здопомогою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виконує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елементарні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83623"/>
                  </a:ext>
                </a:extLst>
              </a:tr>
              <a:tr h="198120">
                <a:tc rowSpan="3"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ІІ.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Середній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зразком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дію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545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зпомилками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неточностями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понять,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правило 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69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положеньнавчального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правильно, але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недостатньоосмислено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зразком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391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42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95823FFA-A715-85DF-D5E7-D56BF703657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799">
                  <a:extLst>
                    <a:ext uri="{9D8B030D-6E8A-4147-A177-3AD203B41FA5}">
                      <a16:colId xmlns:a16="http://schemas.microsoft.com/office/drawing/2014/main" val="439406689"/>
                    </a:ext>
                  </a:extLst>
                </a:gridCol>
                <a:gridCol w="756474">
                  <a:extLst>
                    <a:ext uri="{9D8B030D-6E8A-4147-A177-3AD203B41FA5}">
                      <a16:colId xmlns:a16="http://schemas.microsoft.com/office/drawing/2014/main" val="1611747358"/>
                    </a:ext>
                  </a:extLst>
                </a:gridCol>
                <a:gridCol w="9578727">
                  <a:extLst>
                    <a:ext uri="{9D8B030D-6E8A-4147-A177-3AD203B41FA5}">
                      <a16:colId xmlns:a16="http://schemas.microsoft.com/office/drawing/2014/main" val="900310628"/>
                    </a:ext>
                  </a:extLst>
                </a:gridCol>
              </a:tblGrid>
              <a:tr h="379659">
                <a:tc>
                  <a:txBody>
                    <a:bodyPr/>
                    <a:lstStyle/>
                    <a:p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Рівні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результатів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навчання</a:t>
                      </a:r>
                      <a:b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</a:b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Бал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Загальна</a:t>
                      </a: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характеристика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097711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ІІІ.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Достатній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знаєосновоположні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наводить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підтвердження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думок,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09074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вивчений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намагається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аналізувати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встановлювати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найсуттєвіші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зв'язки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залежність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явищами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фактами,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робити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висновки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власну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неточності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55945"/>
                  </a:ext>
                </a:extLst>
              </a:tr>
              <a:tr h="25943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добре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володіє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вивченим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матеріалом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застосовуєзнання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в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ситуаціях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аналізує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й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систематизує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інформацію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використовує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загальновідомі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докази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із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самостійноюі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правильною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аргументацією</a:t>
                      </a:r>
                      <a:endParaRPr lang="ru-RU" sz="1800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83623"/>
                  </a:ext>
                </a:extLst>
              </a:tr>
              <a:tr h="19812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І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V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Високий</a:t>
                      </a:r>
                      <a:endParaRPr lang="ru-RU" sz="2000" dirty="0">
                        <a:effectLst/>
                      </a:endParaRPr>
                    </a:p>
                    <a:p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робить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висновки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545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межах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аргументовано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знаходить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ставить і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розв'язує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69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міцні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обсязі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в межах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нестандартних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узагальнює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опанований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користується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джерелами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приймає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обґрунтовані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391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04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B2A618E3-DCBD-6F1D-6685-5D66285C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3228-0705-9E9E-2447-092AFA07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7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0" dirty="0" err="1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цінювання</a:t>
            </a:r>
            <a:r>
              <a:rPr lang="ru-RU" sz="3600" b="1" i="0" dirty="0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b="1" i="0" dirty="0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i="0" dirty="0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в </a:t>
            </a:r>
            <a:r>
              <a:rPr lang="ru-RU" sz="3600" b="1" i="0" dirty="0" err="1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мистецькій</a:t>
            </a:r>
            <a:r>
              <a:rPr lang="ru-RU" sz="3600" b="1" i="0" dirty="0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3600" b="1" i="0" dirty="0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117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endParaRPr lang="ru-UA" sz="3600" b="1" dirty="0">
              <a:solidFill>
                <a:srgbClr val="1179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06B3F-F284-A45E-CB42-8C13C76D6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19200"/>
            <a:ext cx="11963400" cy="5511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практична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мистецька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b="0" i="1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1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узгоджено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результатами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стандарту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0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E6017AD-7A03-3B86-57BD-B8FB6EC04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70838"/>
              </p:ext>
            </p:extLst>
          </p:nvPr>
        </p:nvGraphicFramePr>
        <p:xfrm>
          <a:off x="2295525" y="2190246"/>
          <a:ext cx="9563100" cy="4424508"/>
        </p:xfrm>
        <a:graphic>
          <a:graphicData uri="http://schemas.openxmlformats.org/drawingml/2006/table">
            <a:tbl>
              <a:tblPr/>
              <a:tblGrid>
                <a:gridCol w="1871987">
                  <a:extLst>
                    <a:ext uri="{9D8B030D-6E8A-4147-A177-3AD203B41FA5}">
                      <a16:colId xmlns:a16="http://schemas.microsoft.com/office/drawing/2014/main" val="2605551035"/>
                    </a:ext>
                  </a:extLst>
                </a:gridCol>
                <a:gridCol w="1944545">
                  <a:extLst>
                    <a:ext uri="{9D8B030D-6E8A-4147-A177-3AD203B41FA5}">
                      <a16:colId xmlns:a16="http://schemas.microsoft.com/office/drawing/2014/main" val="1415591190"/>
                    </a:ext>
                  </a:extLst>
                </a:gridCol>
                <a:gridCol w="1944545">
                  <a:extLst>
                    <a:ext uri="{9D8B030D-6E8A-4147-A177-3AD203B41FA5}">
                      <a16:colId xmlns:a16="http://schemas.microsoft.com/office/drawing/2014/main" val="2944135096"/>
                    </a:ext>
                  </a:extLst>
                </a:gridCol>
                <a:gridCol w="1930036">
                  <a:extLst>
                    <a:ext uri="{9D8B030D-6E8A-4147-A177-3AD203B41FA5}">
                      <a16:colId xmlns:a16="http://schemas.microsoft.com/office/drawing/2014/main" val="3988276733"/>
                    </a:ext>
                  </a:extLst>
                </a:gridCol>
                <a:gridCol w="1871987">
                  <a:extLst>
                    <a:ext uri="{9D8B030D-6E8A-4147-A177-3AD203B41FA5}">
                      <a16:colId xmlns:a16="http://schemas.microsoft.com/office/drawing/2014/main" val="3828427091"/>
                    </a:ext>
                  </a:extLst>
                </a:gridCol>
              </a:tblGrid>
              <a:tr h="295760">
                <a:tc rowSpan="2">
                  <a:txBody>
                    <a:bodyPr/>
                    <a:lstStyle/>
                    <a:p>
                      <a:pPr algn="l"/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38677"/>
                  </a:ext>
                </a:extLst>
              </a:tr>
              <a:tr h="48472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рівень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22075"/>
                  </a:ext>
                </a:extLst>
              </a:tr>
              <a:tr h="1507582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інтерпретує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виражальні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називає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виражальні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 види мистецтва, характеризує основні виражальні засоби різних видів мистецтва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 види мистецтва, інтерпретує виражальні засоби при аналізі творів мистецтва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93396"/>
                  </a:ext>
                </a:extLst>
              </a:tr>
              <a:tr h="212250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 участь в обговоренні творів мистецтва, не пояснює свою позицію,</a:t>
                      </a:r>
                    </a:p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застосовує термінологію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свою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позицію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свою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позицію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свою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позицію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9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25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6C8518A6-6E96-64D0-42F2-6CB284A5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FBFDC-AC87-2C24-0777-1196A16F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49" y="414337"/>
            <a:ext cx="10906125" cy="9969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План методичного </a:t>
            </a:r>
            <a:r>
              <a:rPr lang="ru-RU" b="1" dirty="0" err="1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C8FAB-524D-FC24-A966-A07A966B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початок 2022-2023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року в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НУШ (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мистецька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2. Про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5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7517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5CFE499B-2F42-532D-F24E-FE7E2605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BDFB03-CC82-432C-8DA1-6AFD0D6C0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199468"/>
              </p:ext>
            </p:extLst>
          </p:nvPr>
        </p:nvGraphicFramePr>
        <p:xfrm>
          <a:off x="1971674" y="21557"/>
          <a:ext cx="10058400" cy="6757736"/>
        </p:xfrm>
        <a:graphic>
          <a:graphicData uri="http://schemas.openxmlformats.org/drawingml/2006/table">
            <a:tbl>
              <a:tblPr/>
              <a:tblGrid>
                <a:gridCol w="1980968">
                  <a:extLst>
                    <a:ext uri="{9D8B030D-6E8A-4147-A177-3AD203B41FA5}">
                      <a16:colId xmlns:a16="http://schemas.microsoft.com/office/drawing/2014/main" val="331142617"/>
                    </a:ext>
                  </a:extLst>
                </a:gridCol>
                <a:gridCol w="2057748">
                  <a:extLst>
                    <a:ext uri="{9D8B030D-6E8A-4147-A177-3AD203B41FA5}">
                      <a16:colId xmlns:a16="http://schemas.microsoft.com/office/drawing/2014/main" val="3665410725"/>
                    </a:ext>
                  </a:extLst>
                </a:gridCol>
                <a:gridCol w="2057748">
                  <a:extLst>
                    <a:ext uri="{9D8B030D-6E8A-4147-A177-3AD203B41FA5}">
                      <a16:colId xmlns:a16="http://schemas.microsoft.com/office/drawing/2014/main" val="1893688159"/>
                    </a:ext>
                  </a:extLst>
                </a:gridCol>
                <a:gridCol w="1980968">
                  <a:extLst>
                    <a:ext uri="{9D8B030D-6E8A-4147-A177-3AD203B41FA5}">
                      <a16:colId xmlns:a16="http://schemas.microsoft.com/office/drawing/2014/main" val="664671003"/>
                    </a:ext>
                  </a:extLst>
                </a:gridCol>
                <a:gridCol w="1980968">
                  <a:extLst>
                    <a:ext uri="{9D8B030D-6E8A-4147-A177-3AD203B41FA5}">
                      <a16:colId xmlns:a16="http://schemas.microsoft.com/office/drawing/2014/main" val="3647696342"/>
                    </a:ext>
                  </a:extLst>
                </a:gridCol>
              </a:tblGrid>
              <a:tr h="1689241">
                <a:tc rowSpan="3"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вміння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практичні уміння у мистецькій діяльності (переважно за допомогою вчителя)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вміння у самостійній мистецькій діяльності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демонструє вміння у самостійній мистецькій діяльності, виявляє ініціативність, оригінальність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35675"/>
                  </a:ext>
                </a:extLst>
              </a:tr>
              <a:tr h="1689241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потребує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регулярно використовує цифрове середовище, але потребує допомоги вчителя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 використовує цифрове середовище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15098"/>
                  </a:ext>
                </a:extLst>
              </a:tr>
              <a:tr h="1414953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 участь у колективній мистецькій діяльності лише в окремих ситуаціях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колективній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колективній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 активну участь у колективній мистецькій діяльності, виявляє ініціативу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6937"/>
                  </a:ext>
                </a:extLst>
              </a:tr>
              <a:tr h="141495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естетичне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критичне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 емоційне ставлення лише в окремих ситуаціях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 емоційне ставлення, але</a:t>
                      </a:r>
                    </a:p>
                    <a:p>
                      <a:pPr algn="l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може схарактеризувати емоції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емоції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емоційне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аргументує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5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29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1E758FBC-3A5A-E413-D7AA-F8985FB6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7774" y="0"/>
            <a:ext cx="12829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ренінг &quot;Формувальне оцінювання в базовій середній школі&quot;">
            <a:extLst>
              <a:ext uri="{FF2B5EF4-FFF2-40B4-BE49-F238E27FC236}">
                <a16:creationId xmlns:a16="http://schemas.microsoft.com/office/drawing/2014/main" id="{8B5A518F-A8D8-45C7-6536-B3EB7563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42925"/>
            <a:ext cx="9688266" cy="62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5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258AA368-E217-F412-BC18-22D537C7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4">
            <a:extLst>
              <a:ext uri="{FF2B5EF4-FFF2-40B4-BE49-F238E27FC236}">
                <a16:creationId xmlns:a16="http://schemas.microsoft.com/office/drawing/2014/main" id="{F03533F3-4682-2E2C-3B4B-38BB481D53EC}"/>
              </a:ext>
            </a:extLst>
          </p:cNvPr>
          <p:cNvGrpSpPr>
            <a:grpSpLocks/>
          </p:cNvGrpSpPr>
          <p:nvPr/>
        </p:nvGrpSpPr>
        <p:grpSpPr bwMode="auto">
          <a:xfrm>
            <a:off x="3267074" y="4529"/>
            <a:ext cx="8296275" cy="4791075"/>
            <a:chOff x="1532099" y="455376"/>
            <a:chExt cx="5995242" cy="3048527"/>
          </a:xfrm>
        </p:grpSpPr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id="{DB769A56-ED44-3184-C440-0AE037D130C4}"/>
                </a:ext>
              </a:extLst>
            </p:cNvPr>
            <p:cNvSpPr/>
            <p:nvPr/>
          </p:nvSpPr>
          <p:spPr>
            <a:xfrm>
              <a:off x="1532099" y="455376"/>
              <a:ext cx="5995242" cy="684331"/>
            </a:xfrm>
            <a:custGeom>
              <a:avLst/>
              <a:gdLst>
                <a:gd name="connsiteX0" fmla="*/ 0 w 5995242"/>
                <a:gd name="connsiteY0" fmla="*/ 68441 h 684413"/>
                <a:gd name="connsiteX1" fmla="*/ 68441 w 5995242"/>
                <a:gd name="connsiteY1" fmla="*/ 0 h 684413"/>
                <a:gd name="connsiteX2" fmla="*/ 5926801 w 5995242"/>
                <a:gd name="connsiteY2" fmla="*/ 0 h 684413"/>
                <a:gd name="connsiteX3" fmla="*/ 5995242 w 5995242"/>
                <a:gd name="connsiteY3" fmla="*/ 68441 h 684413"/>
                <a:gd name="connsiteX4" fmla="*/ 5995242 w 5995242"/>
                <a:gd name="connsiteY4" fmla="*/ 615972 h 684413"/>
                <a:gd name="connsiteX5" fmla="*/ 5926801 w 5995242"/>
                <a:gd name="connsiteY5" fmla="*/ 684413 h 684413"/>
                <a:gd name="connsiteX6" fmla="*/ 68441 w 5995242"/>
                <a:gd name="connsiteY6" fmla="*/ 684413 h 684413"/>
                <a:gd name="connsiteX7" fmla="*/ 0 w 5995242"/>
                <a:gd name="connsiteY7" fmla="*/ 615972 h 684413"/>
                <a:gd name="connsiteX8" fmla="*/ 0 w 5995242"/>
                <a:gd name="connsiteY8" fmla="*/ 68441 h 68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5242" h="684413">
                  <a:moveTo>
                    <a:pt x="0" y="68441"/>
                  </a:moveTo>
                  <a:cubicBezTo>
                    <a:pt x="0" y="30642"/>
                    <a:pt x="30642" y="0"/>
                    <a:pt x="68441" y="0"/>
                  </a:cubicBezTo>
                  <a:lnTo>
                    <a:pt x="5926801" y="0"/>
                  </a:lnTo>
                  <a:cubicBezTo>
                    <a:pt x="5964600" y="0"/>
                    <a:pt x="5995242" y="30642"/>
                    <a:pt x="5995242" y="68441"/>
                  </a:cubicBezTo>
                  <a:lnTo>
                    <a:pt x="5995242" y="615972"/>
                  </a:lnTo>
                  <a:cubicBezTo>
                    <a:pt x="5995242" y="653771"/>
                    <a:pt x="5964600" y="684413"/>
                    <a:pt x="5926801" y="684413"/>
                  </a:cubicBezTo>
                  <a:lnTo>
                    <a:pt x="68441" y="684413"/>
                  </a:lnTo>
                  <a:cubicBezTo>
                    <a:pt x="30642" y="684413"/>
                    <a:pt x="0" y="653771"/>
                    <a:pt x="0" y="615972"/>
                  </a:cubicBezTo>
                  <a:lnTo>
                    <a:pt x="0" y="6844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726" tIns="126726" rIns="126726" bIns="126726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solidFill>
                    <a:srgbClr val="117909"/>
                  </a:solidFill>
                  <a:latin typeface="Cambria" pitchFamily="18" charset="0"/>
                  <a:cs typeface="Arial" pitchFamily="34" charset="0"/>
                </a:rPr>
                <a:t>Оцінювання</a:t>
              </a:r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id="{7BFA8B4C-7BA2-C49E-83CB-144031B3A945}"/>
                </a:ext>
              </a:extLst>
            </p:cNvPr>
            <p:cNvSpPr/>
            <p:nvPr/>
          </p:nvSpPr>
          <p:spPr>
            <a:xfrm>
              <a:off x="1629629" y="1233796"/>
              <a:ext cx="2620636" cy="1108267"/>
            </a:xfrm>
            <a:custGeom>
              <a:avLst/>
              <a:gdLst>
                <a:gd name="connsiteX0" fmla="*/ 0 w 1592427"/>
                <a:gd name="connsiteY0" fmla="*/ 117456 h 1174557"/>
                <a:gd name="connsiteX1" fmla="*/ 117456 w 1592427"/>
                <a:gd name="connsiteY1" fmla="*/ 0 h 1174557"/>
                <a:gd name="connsiteX2" fmla="*/ 1474971 w 1592427"/>
                <a:gd name="connsiteY2" fmla="*/ 0 h 1174557"/>
                <a:gd name="connsiteX3" fmla="*/ 1592427 w 1592427"/>
                <a:gd name="connsiteY3" fmla="*/ 117456 h 1174557"/>
                <a:gd name="connsiteX4" fmla="*/ 1592427 w 1592427"/>
                <a:gd name="connsiteY4" fmla="*/ 1057101 h 1174557"/>
                <a:gd name="connsiteX5" fmla="*/ 1474971 w 1592427"/>
                <a:gd name="connsiteY5" fmla="*/ 1174557 h 1174557"/>
                <a:gd name="connsiteX6" fmla="*/ 117456 w 1592427"/>
                <a:gd name="connsiteY6" fmla="*/ 1174557 h 1174557"/>
                <a:gd name="connsiteX7" fmla="*/ 0 w 1592427"/>
                <a:gd name="connsiteY7" fmla="*/ 1057101 h 1174557"/>
                <a:gd name="connsiteX8" fmla="*/ 0 w 1592427"/>
                <a:gd name="connsiteY8" fmla="*/ 117456 h 11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427" h="1174557">
                  <a:moveTo>
                    <a:pt x="0" y="117456"/>
                  </a:moveTo>
                  <a:cubicBezTo>
                    <a:pt x="0" y="52587"/>
                    <a:pt x="52587" y="0"/>
                    <a:pt x="117456" y="0"/>
                  </a:cubicBezTo>
                  <a:lnTo>
                    <a:pt x="1474971" y="0"/>
                  </a:lnTo>
                  <a:cubicBezTo>
                    <a:pt x="1539840" y="0"/>
                    <a:pt x="1592427" y="52587"/>
                    <a:pt x="1592427" y="117456"/>
                  </a:cubicBezTo>
                  <a:lnTo>
                    <a:pt x="1592427" y="1057101"/>
                  </a:lnTo>
                  <a:cubicBezTo>
                    <a:pt x="1592427" y="1121970"/>
                    <a:pt x="1539840" y="1174557"/>
                    <a:pt x="1474971" y="1174557"/>
                  </a:cubicBezTo>
                  <a:lnTo>
                    <a:pt x="117456" y="1174557"/>
                  </a:lnTo>
                  <a:cubicBezTo>
                    <a:pt x="52587" y="1174557"/>
                    <a:pt x="0" y="1121970"/>
                    <a:pt x="0" y="1057101"/>
                  </a:cubicBezTo>
                  <a:lnTo>
                    <a:pt x="0" y="1174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552" tIns="91552" rIns="91552" bIns="9155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 err="1">
                  <a:solidFill>
                    <a:srgbClr val="117909"/>
                  </a:solidFill>
                  <a:latin typeface="Cambria" pitchFamily="18" charset="0"/>
                  <a:cs typeface="Arial" pitchFamily="34" charset="0"/>
                </a:rPr>
                <a:t>Сумативне</a:t>
              </a:r>
              <a:endParaRPr lang="uk-UA" sz="2800" b="1" dirty="0">
                <a:solidFill>
                  <a:srgbClr val="117909"/>
                </a:solidFill>
                <a:latin typeface="Cambria" pitchFamily="18" charset="0"/>
                <a:cs typeface="Arial" pitchFamily="34" charset="0"/>
              </a:endParaRPr>
            </a:p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500" i="1" dirty="0">
                  <a:solidFill>
                    <a:schemeClr val="tx1"/>
                  </a:solidFill>
                  <a:latin typeface="Cambria" pitchFamily="18" charset="0"/>
                  <a:cs typeface="Arial" pitchFamily="34" charset="0"/>
                </a:rPr>
                <a:t>(підсумкове)</a:t>
              </a: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6D9E1D11-BA18-2992-BBA6-3FCDC4B412F6}"/>
                </a:ext>
              </a:extLst>
            </p:cNvPr>
            <p:cNvSpPr/>
            <p:nvPr/>
          </p:nvSpPr>
          <p:spPr>
            <a:xfrm>
              <a:off x="4774072" y="1229640"/>
              <a:ext cx="2701589" cy="1108267"/>
            </a:xfrm>
            <a:custGeom>
              <a:avLst/>
              <a:gdLst>
                <a:gd name="connsiteX0" fmla="*/ 0 w 1501591"/>
                <a:gd name="connsiteY0" fmla="*/ 117456 h 1174557"/>
                <a:gd name="connsiteX1" fmla="*/ 117456 w 1501591"/>
                <a:gd name="connsiteY1" fmla="*/ 0 h 1174557"/>
                <a:gd name="connsiteX2" fmla="*/ 1384135 w 1501591"/>
                <a:gd name="connsiteY2" fmla="*/ 0 h 1174557"/>
                <a:gd name="connsiteX3" fmla="*/ 1501591 w 1501591"/>
                <a:gd name="connsiteY3" fmla="*/ 117456 h 1174557"/>
                <a:gd name="connsiteX4" fmla="*/ 1501591 w 1501591"/>
                <a:gd name="connsiteY4" fmla="*/ 1057101 h 1174557"/>
                <a:gd name="connsiteX5" fmla="*/ 1384135 w 1501591"/>
                <a:gd name="connsiteY5" fmla="*/ 1174557 h 1174557"/>
                <a:gd name="connsiteX6" fmla="*/ 117456 w 1501591"/>
                <a:gd name="connsiteY6" fmla="*/ 1174557 h 1174557"/>
                <a:gd name="connsiteX7" fmla="*/ 0 w 1501591"/>
                <a:gd name="connsiteY7" fmla="*/ 1057101 h 1174557"/>
                <a:gd name="connsiteX8" fmla="*/ 0 w 1501591"/>
                <a:gd name="connsiteY8" fmla="*/ 117456 h 11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1591" h="1174557">
                  <a:moveTo>
                    <a:pt x="0" y="117456"/>
                  </a:moveTo>
                  <a:cubicBezTo>
                    <a:pt x="0" y="52587"/>
                    <a:pt x="52587" y="0"/>
                    <a:pt x="117456" y="0"/>
                  </a:cubicBezTo>
                  <a:lnTo>
                    <a:pt x="1384135" y="0"/>
                  </a:lnTo>
                  <a:cubicBezTo>
                    <a:pt x="1449004" y="0"/>
                    <a:pt x="1501591" y="52587"/>
                    <a:pt x="1501591" y="117456"/>
                  </a:cubicBezTo>
                  <a:lnTo>
                    <a:pt x="1501591" y="1057101"/>
                  </a:lnTo>
                  <a:cubicBezTo>
                    <a:pt x="1501591" y="1121970"/>
                    <a:pt x="1449004" y="1174557"/>
                    <a:pt x="1384135" y="1174557"/>
                  </a:cubicBezTo>
                  <a:lnTo>
                    <a:pt x="117456" y="1174557"/>
                  </a:lnTo>
                  <a:cubicBezTo>
                    <a:pt x="52587" y="1174557"/>
                    <a:pt x="0" y="1121970"/>
                    <a:pt x="0" y="1057101"/>
                  </a:cubicBezTo>
                  <a:lnTo>
                    <a:pt x="0" y="1174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552" tIns="91552" rIns="91552" bIns="9155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solidFill>
                    <a:srgbClr val="117909"/>
                  </a:solidFill>
                  <a:latin typeface="Cambria" pitchFamily="18" charset="0"/>
                  <a:cs typeface="Arial" pitchFamily="34" charset="0"/>
                </a:rPr>
                <a:t>Формувальне</a:t>
              </a: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34581FBA-F955-D5B5-45D5-0B85E81847D0}"/>
                </a:ext>
              </a:extLst>
            </p:cNvPr>
            <p:cNvSpPr/>
            <p:nvPr/>
          </p:nvSpPr>
          <p:spPr>
            <a:xfrm>
              <a:off x="1695592" y="2716367"/>
              <a:ext cx="2644446" cy="787536"/>
            </a:xfrm>
            <a:custGeom>
              <a:avLst/>
              <a:gdLst>
                <a:gd name="connsiteX0" fmla="*/ 0 w 2752818"/>
                <a:gd name="connsiteY0" fmla="*/ 78815 h 788152"/>
                <a:gd name="connsiteX1" fmla="*/ 78815 w 2752818"/>
                <a:gd name="connsiteY1" fmla="*/ 0 h 788152"/>
                <a:gd name="connsiteX2" fmla="*/ 2674003 w 2752818"/>
                <a:gd name="connsiteY2" fmla="*/ 0 h 788152"/>
                <a:gd name="connsiteX3" fmla="*/ 2752818 w 2752818"/>
                <a:gd name="connsiteY3" fmla="*/ 78815 h 788152"/>
                <a:gd name="connsiteX4" fmla="*/ 2752818 w 2752818"/>
                <a:gd name="connsiteY4" fmla="*/ 709337 h 788152"/>
                <a:gd name="connsiteX5" fmla="*/ 2674003 w 2752818"/>
                <a:gd name="connsiteY5" fmla="*/ 788152 h 788152"/>
                <a:gd name="connsiteX6" fmla="*/ 78815 w 2752818"/>
                <a:gd name="connsiteY6" fmla="*/ 788152 h 788152"/>
                <a:gd name="connsiteX7" fmla="*/ 0 w 2752818"/>
                <a:gd name="connsiteY7" fmla="*/ 709337 h 788152"/>
                <a:gd name="connsiteX8" fmla="*/ 0 w 2752818"/>
                <a:gd name="connsiteY8" fmla="*/ 78815 h 78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18" h="788152">
                  <a:moveTo>
                    <a:pt x="0" y="78815"/>
                  </a:moveTo>
                  <a:cubicBezTo>
                    <a:pt x="0" y="35287"/>
                    <a:pt x="35287" y="0"/>
                    <a:pt x="78815" y="0"/>
                  </a:cubicBezTo>
                  <a:lnTo>
                    <a:pt x="2674003" y="0"/>
                  </a:lnTo>
                  <a:cubicBezTo>
                    <a:pt x="2717531" y="0"/>
                    <a:pt x="2752818" y="35287"/>
                    <a:pt x="2752818" y="78815"/>
                  </a:cubicBezTo>
                  <a:lnTo>
                    <a:pt x="2752818" y="709337"/>
                  </a:lnTo>
                  <a:cubicBezTo>
                    <a:pt x="2752818" y="752865"/>
                    <a:pt x="2717531" y="788152"/>
                    <a:pt x="2674003" y="788152"/>
                  </a:cubicBezTo>
                  <a:lnTo>
                    <a:pt x="78815" y="788152"/>
                  </a:lnTo>
                  <a:cubicBezTo>
                    <a:pt x="35287" y="788152"/>
                    <a:pt x="0" y="752865"/>
                    <a:pt x="0" y="709337"/>
                  </a:cubicBezTo>
                  <a:lnTo>
                    <a:pt x="0" y="788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34" tIns="80234" rIns="80234" bIns="80234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500" i="1">
                  <a:solidFill>
                    <a:schemeClr val="tx1"/>
                  </a:solidFill>
                  <a:latin typeface="Cambria" pitchFamily="18" charset="0"/>
                  <a:cs typeface="Arial" pitchFamily="34" charset="0"/>
                </a:rPr>
                <a:t>Оцінювання результатів навчання</a:t>
              </a:r>
            </a:p>
          </p:txBody>
        </p:sp>
      </p:grpSp>
      <p:sp>
        <p:nvSpPr>
          <p:cNvPr id="9" name="Полилиния 9">
            <a:extLst>
              <a:ext uri="{FF2B5EF4-FFF2-40B4-BE49-F238E27FC236}">
                <a16:creationId xmlns:a16="http://schemas.microsoft.com/office/drawing/2014/main" id="{F51F1912-8DA5-BBBD-CB42-EBA474E5703E}"/>
              </a:ext>
            </a:extLst>
          </p:cNvPr>
          <p:cNvSpPr/>
          <p:nvPr/>
        </p:nvSpPr>
        <p:spPr>
          <a:xfrm>
            <a:off x="7539036" y="3429000"/>
            <a:ext cx="3810001" cy="1409700"/>
          </a:xfrm>
          <a:custGeom>
            <a:avLst/>
            <a:gdLst>
              <a:gd name="connsiteX0" fmla="*/ 0 w 2752818"/>
              <a:gd name="connsiteY0" fmla="*/ 78815 h 788152"/>
              <a:gd name="connsiteX1" fmla="*/ 78815 w 2752818"/>
              <a:gd name="connsiteY1" fmla="*/ 0 h 788152"/>
              <a:gd name="connsiteX2" fmla="*/ 2674003 w 2752818"/>
              <a:gd name="connsiteY2" fmla="*/ 0 h 788152"/>
              <a:gd name="connsiteX3" fmla="*/ 2752818 w 2752818"/>
              <a:gd name="connsiteY3" fmla="*/ 78815 h 788152"/>
              <a:gd name="connsiteX4" fmla="*/ 2752818 w 2752818"/>
              <a:gd name="connsiteY4" fmla="*/ 709337 h 788152"/>
              <a:gd name="connsiteX5" fmla="*/ 2674003 w 2752818"/>
              <a:gd name="connsiteY5" fmla="*/ 788152 h 788152"/>
              <a:gd name="connsiteX6" fmla="*/ 78815 w 2752818"/>
              <a:gd name="connsiteY6" fmla="*/ 788152 h 788152"/>
              <a:gd name="connsiteX7" fmla="*/ 0 w 2752818"/>
              <a:gd name="connsiteY7" fmla="*/ 709337 h 788152"/>
              <a:gd name="connsiteX8" fmla="*/ 0 w 2752818"/>
              <a:gd name="connsiteY8" fmla="*/ 78815 h 78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2818" h="788152">
                <a:moveTo>
                  <a:pt x="0" y="78815"/>
                </a:moveTo>
                <a:cubicBezTo>
                  <a:pt x="0" y="35287"/>
                  <a:pt x="35287" y="0"/>
                  <a:pt x="78815" y="0"/>
                </a:cubicBezTo>
                <a:lnTo>
                  <a:pt x="2674003" y="0"/>
                </a:lnTo>
                <a:cubicBezTo>
                  <a:pt x="2717531" y="0"/>
                  <a:pt x="2752818" y="35287"/>
                  <a:pt x="2752818" y="78815"/>
                </a:cubicBezTo>
                <a:lnTo>
                  <a:pt x="2752818" y="709337"/>
                </a:lnTo>
                <a:cubicBezTo>
                  <a:pt x="2752818" y="752865"/>
                  <a:pt x="2717531" y="788152"/>
                  <a:pt x="2674003" y="788152"/>
                </a:cubicBezTo>
                <a:lnTo>
                  <a:pt x="78815" y="788152"/>
                </a:lnTo>
                <a:cubicBezTo>
                  <a:pt x="35287" y="788152"/>
                  <a:pt x="0" y="752865"/>
                  <a:pt x="0" y="709337"/>
                </a:cubicBezTo>
                <a:lnTo>
                  <a:pt x="0" y="788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234" tIns="80234" rIns="80234" bIns="80234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500" i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Оцінювання для навчання</a:t>
            </a:r>
          </a:p>
        </p:txBody>
      </p:sp>
      <p:sp>
        <p:nvSpPr>
          <p:cNvPr id="10" name="Стрелка вниз 11">
            <a:extLst>
              <a:ext uri="{FF2B5EF4-FFF2-40B4-BE49-F238E27FC236}">
                <a16:creationId xmlns:a16="http://schemas.microsoft.com/office/drawing/2014/main" id="{54DC87E3-D51A-2422-CAA0-F317DC1D0C9E}"/>
              </a:ext>
            </a:extLst>
          </p:cNvPr>
          <p:cNvSpPr/>
          <p:nvPr/>
        </p:nvSpPr>
        <p:spPr>
          <a:xfrm rot="10800000" flipH="1" flipV="1">
            <a:off x="9026524" y="2987872"/>
            <a:ext cx="417512" cy="5843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1" name="Стрелка вниз 11">
            <a:extLst>
              <a:ext uri="{FF2B5EF4-FFF2-40B4-BE49-F238E27FC236}">
                <a16:creationId xmlns:a16="http://schemas.microsoft.com/office/drawing/2014/main" id="{E22470F8-5953-53F9-8C8A-74C7D05AAD2A}"/>
              </a:ext>
            </a:extLst>
          </p:cNvPr>
          <p:cNvSpPr/>
          <p:nvPr/>
        </p:nvSpPr>
        <p:spPr>
          <a:xfrm rot="10800000" flipH="1" flipV="1">
            <a:off x="4797756" y="2949745"/>
            <a:ext cx="417512" cy="5843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1C0305C6-B341-36FE-FDEC-E1A05B2A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38946"/>
            <a:ext cx="9553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формувального оцінювання ми </a:t>
            </a:r>
            <a:r>
              <a:rPr lang="uk-UA" altLang="ru-UA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корегуєм</a:t>
            </a:r>
            <a:r>
              <a:rPr lang="uk-UA" altLang="ru-UA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навчання, під час </a:t>
            </a:r>
            <a:r>
              <a:rPr lang="uk-UA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сумативного</a:t>
            </a:r>
            <a:r>
              <a:rPr lang="uk-UA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ru-UA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 якість </a:t>
            </a:r>
            <a:r>
              <a:rPr lang="uk-UA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результатів.</a:t>
            </a:r>
          </a:p>
        </p:txBody>
      </p:sp>
    </p:spTree>
    <p:extLst>
      <p:ext uri="{BB962C8B-B14F-4D97-AF65-F5344CB8AC3E}">
        <p14:creationId xmlns:p14="http://schemas.microsoft.com/office/powerpoint/2010/main" val="291719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EE3982DE-EC65-EDCD-B5CC-B7F76B6F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04421" y="-129494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0627147-4554-3880-9B6F-E2ED07C6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721" y="1758157"/>
            <a:ext cx="11649075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 оцінка, а механізм формування навчального процесу;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інструмент підтримки, а не контролю;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під час навчання і є його частиною;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процес навчання;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 є позитивним;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індивідуалізоване;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зворотний зв'язок, який допомагає зрозуміти наступні кроки                                 в навчанні;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самим учнем дистанції між тим, чого він хоче досягти, і тим,                     де він знаходиться в даний момент;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того, що учень повинен зробити, щоб цю дистанцію скоротити;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зміцнює впевненість у тому, що можна поліпшити результати. </a:t>
            </a:r>
          </a:p>
        </p:txBody>
      </p:sp>
      <p:sp>
        <p:nvSpPr>
          <p:cNvPr id="5" name="Google Shape;103;p17">
            <a:extLst>
              <a:ext uri="{FF2B5EF4-FFF2-40B4-BE49-F238E27FC236}">
                <a16:creationId xmlns:a16="http://schemas.microsoft.com/office/drawing/2014/main" id="{329034C8-5384-DE89-92A2-9203025B2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ts val="900"/>
              </a:spcBef>
              <a:defRPr/>
            </a:pPr>
            <a:r>
              <a:rPr lang="uk-UA" sz="28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є формувальне оцінювання та чим воно не є:</a:t>
            </a:r>
            <a:endParaRPr lang="uk-UA" sz="2800" dirty="0">
              <a:solidFill>
                <a:srgbClr val="1179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C528B010-5A3E-F5F3-B8EE-17B68CA8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F1B99F1-D000-624D-8085-B76E1FFA5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690688"/>
            <a:ext cx="11487150" cy="426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вчителя – </a:t>
            </a:r>
            <a:r>
              <a:rPr lang="uk-UA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 потенціал кожної дитини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перевірити її на відповідність певному стандарту. 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досягнень учнів необхідно спрямовувати на </a:t>
            </a:r>
            <a:r>
              <a:rPr lang="uk-UA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позитивної їх самооцінки</a:t>
            </a:r>
            <a:r>
              <a:rPr lang="uk-UA" sz="24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20725" algn="just" eaLnBrk="1" hangingPunct="1"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 акцентувати увагу лише на позитивній динаміці досягнень учнів. Про труднощі у навчанні необхідно говорити з учнем індивідуально, аби не створювати ситуацію колективної зневаги до дитини.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не повинно містити частки 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жодних негативних суджень чи критики. </a:t>
            </a:r>
          </a:p>
          <a:p>
            <a:pPr marL="720725" eaLnBrk="1" hangingPunct="1"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діагностує сфери, які потребують покращення, і допомагає покращити їх.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Google Shape;103;p17">
            <a:extLst>
              <a:ext uri="{FF2B5EF4-FFF2-40B4-BE49-F238E27FC236}">
                <a16:creationId xmlns:a16="http://schemas.microsoft.com/office/drawing/2014/main" id="{F26EC54C-E663-23E2-3207-0F4D3417D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750" y="242851"/>
            <a:ext cx="105156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ts val="0"/>
              </a:spcBef>
              <a:defRPr/>
            </a:pPr>
            <a:r>
              <a:rPr lang="uk-UA" sz="2800" b="1" dirty="0">
                <a:solidFill>
                  <a:srgbClr val="117909"/>
                </a:solidFill>
                <a:latin typeface="Cambria" pitchFamily="18" charset="0"/>
              </a:rPr>
              <a:t>Формувальне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val="147859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2CBA3513-701A-29DD-C6C0-FF168CE02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5" y="0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274CB8-76F5-1F90-DDB7-03E98B53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4" y="304006"/>
            <a:ext cx="10515600" cy="319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 вчити дітей </a:t>
            </a:r>
            <a:r>
              <a:rPr lang="uk-UA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взаємооцінюванню</a:t>
            </a:r>
            <a:endParaRPr lang="uk-UA" dirty="0">
              <a:solidFill>
                <a:srgbClr val="1179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2125" indent="0" algn="just" eaLnBrk="1" hangingPunct="1">
              <a:buNone/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формувати уміння коректно висловлювати думку про результат роботи однокласника, давати поради щодо його покращення.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</a:t>
            </a:r>
            <a:r>
              <a:rPr lang="uk-UA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протиставляти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одне одному. </a:t>
            </a:r>
          </a:p>
          <a:p>
            <a:pPr marL="492125" indent="0" algn="just" eaLnBrk="1" hangingPunct="1">
              <a:buNone/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Стимулюючим має бути порівняння роботи (відповіді, дії тощо) з тим, як працювала дитина раніше.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9DD413-C5F2-A684-F1AE-10FC70E068A6}"/>
              </a:ext>
            </a:extLst>
          </p:cNvPr>
          <p:cNvSpPr/>
          <p:nvPr/>
        </p:nvSpPr>
        <p:spPr>
          <a:xfrm>
            <a:off x="1495424" y="3799656"/>
            <a:ext cx="10339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не може складатися з балу, цифри,                     букви чи лише одного слова. </a:t>
            </a:r>
          </a:p>
          <a:p>
            <a:pPr marL="720725" eaLnBrk="1" hangingPunct="1">
              <a:defRPr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має надавати батькам пояснення, письмову чи словесну.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2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0E451BB9-B485-E71B-3DC6-A966429A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AD7BF1-1059-D949-29CD-3F5F80D90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0917"/>
              </p:ext>
            </p:extLst>
          </p:nvPr>
        </p:nvGraphicFramePr>
        <p:xfrm>
          <a:off x="838200" y="244475"/>
          <a:ext cx="10515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0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066131-C2A9-CC80-06CF-D83B0FB70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85724"/>
            <a:ext cx="11915775" cy="677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                    </a:t>
            </a:r>
            <a:r>
              <a:rPr lang="ru-RU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рукою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світлофор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листки»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0C936C1-8919-02CB-26B6-95545DE9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9" t="25410" r="25413" b="7167"/>
          <a:stretch/>
        </p:blipFill>
        <p:spPr>
          <a:xfrm>
            <a:off x="2980202" y="620535"/>
            <a:ext cx="2726336" cy="21587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1F276-D417-BF9D-710D-65FD02D07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4" t="13983" r="33570" b="32763"/>
          <a:stretch/>
        </p:blipFill>
        <p:spPr>
          <a:xfrm>
            <a:off x="5776912" y="669131"/>
            <a:ext cx="2551114" cy="2462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3D7A82-72D7-4EB9-5A75-C64E9C07F6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69" t="27399" r="34268" b="22086"/>
          <a:stretch/>
        </p:blipFill>
        <p:spPr>
          <a:xfrm>
            <a:off x="8398401" y="512986"/>
            <a:ext cx="3315190" cy="237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C294B-611E-FFFC-C6CC-AC31DC4F16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31" t="36088" r="27328" b="4668"/>
          <a:stretch/>
        </p:blipFill>
        <p:spPr>
          <a:xfrm>
            <a:off x="9485613" y="3169575"/>
            <a:ext cx="2563379" cy="1847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37C54F-CEF3-DD28-E0DF-C18B84BBDD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79" t="22445" r="31334" b="24174"/>
          <a:stretch/>
        </p:blipFill>
        <p:spPr>
          <a:xfrm>
            <a:off x="6746648" y="4379551"/>
            <a:ext cx="2763355" cy="2014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4229F4-B5FF-3B01-62B5-20FC2DDADC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47" t="25244" r="29615" b="21983"/>
          <a:stretch/>
        </p:blipFill>
        <p:spPr>
          <a:xfrm>
            <a:off x="3497982" y="4376090"/>
            <a:ext cx="3113009" cy="2088788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E28367D8-6CDB-63BC-7D86-B919AD517A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988" t="22473" r="28699" b="18059"/>
          <a:stretch/>
        </p:blipFill>
        <p:spPr>
          <a:xfrm>
            <a:off x="409575" y="4376090"/>
            <a:ext cx="2952750" cy="21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94190506-CE93-0431-74EA-BD156B31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FD326A-7852-121B-413D-A0089A56E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8" t="26558" r="30003" b="17753"/>
          <a:stretch/>
        </p:blipFill>
        <p:spPr bwMode="auto">
          <a:xfrm>
            <a:off x="4205221" y="266701"/>
            <a:ext cx="3781557" cy="31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C577FB44-81F6-B023-A20F-CB8714326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612" y="-48927"/>
            <a:ext cx="1702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UA" sz="1800" b="1" dirty="0">
                <a:latin typeface="Cambria" panose="02040503050406030204" pitchFamily="18" charset="0"/>
              </a:rPr>
              <a:t>Таблиці З-Х-Д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8D6017-799D-4F4F-C3C3-59A18198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76" y="80078"/>
            <a:ext cx="1731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UA" sz="1600" b="1" dirty="0">
                <a:latin typeface="Cambria" panose="02040503050406030204" pitchFamily="18" charset="0"/>
              </a:rPr>
              <a:t> Сигнали рукою</a:t>
            </a:r>
          </a:p>
        </p:txBody>
      </p:sp>
      <p:sp>
        <p:nvSpPr>
          <p:cNvPr id="8" name="Google Shape;129;p21">
            <a:extLst>
              <a:ext uri="{FF2B5EF4-FFF2-40B4-BE49-F238E27FC236}">
                <a16:creationId xmlns:a16="http://schemas.microsoft.com/office/drawing/2014/main" id="{2C870A84-8BBF-75D0-DCDB-828EE454247A}"/>
              </a:ext>
            </a:extLst>
          </p:cNvPr>
          <p:cNvSpPr txBox="1">
            <a:spLocks/>
          </p:cNvSpPr>
          <p:nvPr/>
        </p:nvSpPr>
        <p:spPr>
          <a:xfrm>
            <a:off x="-341675" y="585652"/>
            <a:ext cx="6875462" cy="3149600"/>
          </a:xfrm>
          <a:prstGeom prst="rect">
            <a:avLst/>
          </a:prstGeom>
        </p:spPr>
        <p:txBody>
          <a:bodyPr spcFirstLastPara="1" vert="horz" lIns="91425" tIns="91425" rIns="91425" bIns="914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1600" b="1" dirty="0">
              <a:solidFill>
                <a:schemeClr val="dk1"/>
              </a:solidFill>
              <a:latin typeface="Cambria" pitchFamily="18" charset="0"/>
              <a:ea typeface="Cambria" pitchFamily="18" charset="0"/>
              <a:cs typeface="Comfortaa"/>
              <a:sym typeface="Comfortaa"/>
            </a:endParaRPr>
          </a:p>
          <a:p>
            <a:pPr marL="457200" indent="-349250">
              <a:spcBef>
                <a:spcPts val="0"/>
              </a:spcBef>
              <a:buClr>
                <a:schemeClr val="dk1"/>
              </a:buClr>
              <a:buSzPts val="1900"/>
              <a:buFont typeface="Comfortaa"/>
              <a:buChar char="-"/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Повністю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розумію</a:t>
            </a: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 </a:t>
            </a:r>
          </a:p>
          <a:p>
            <a:pPr marL="45720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1600" b="1" dirty="0">
              <a:solidFill>
                <a:schemeClr val="dk1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Comfortaa"/>
            </a:endParaRPr>
          </a:p>
          <a:p>
            <a:pPr marL="45720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Comfortaa"/>
            </a:endParaRPr>
          </a:p>
          <a:p>
            <a:pPr marL="457200" indent="-349250">
              <a:spcBef>
                <a:spcPts val="0"/>
              </a:spcBef>
              <a:buClr>
                <a:schemeClr val="dk1"/>
              </a:buClr>
              <a:buSzPts val="1900"/>
              <a:buFont typeface="Comfortaa"/>
              <a:buChar char="-"/>
              <a:defRPr/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Потребую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ще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почитати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 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1600" b="1" dirty="0">
              <a:solidFill>
                <a:schemeClr val="dk1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Comfortaa"/>
            </a:endParaRP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1600" b="1" dirty="0">
              <a:solidFill>
                <a:schemeClr val="dk1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  <a:sym typeface="Comfortaa"/>
            </a:endParaRPr>
          </a:p>
          <a:p>
            <a:pPr marL="457200" indent="-349250">
              <a:spcBef>
                <a:spcPts val="0"/>
              </a:spcBef>
              <a:buClr>
                <a:schemeClr val="dk1"/>
              </a:buClr>
              <a:buSzPts val="1900"/>
              <a:buFont typeface="Comfortaa"/>
              <a:buChar char="-"/>
              <a:defRPr/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Не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розумію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червоний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хрестик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  <a:sym typeface="Comfortaa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Wingdings 2" panose="05020102010507070707" pitchFamily="18" charset="2"/>
              <a:buNone/>
              <a:defRPr/>
            </a:pP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Google Shape;130;p21">
            <a:extLst>
              <a:ext uri="{FF2B5EF4-FFF2-40B4-BE49-F238E27FC236}">
                <a16:creationId xmlns:a16="http://schemas.microsoft.com/office/drawing/2014/main" id="{37F3EF10-26F8-919B-CCAD-15F6136365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82" y="719792"/>
            <a:ext cx="608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31;p21">
            <a:extLst>
              <a:ext uri="{FF2B5EF4-FFF2-40B4-BE49-F238E27FC236}">
                <a16:creationId xmlns:a16="http://schemas.microsoft.com/office/drawing/2014/main" id="{7C0D997A-A3DB-59AF-A6F1-132E1D799AC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7" y="1188160"/>
            <a:ext cx="671967" cy="8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32;p21">
            <a:extLst>
              <a:ext uri="{FF2B5EF4-FFF2-40B4-BE49-F238E27FC236}">
                <a16:creationId xmlns:a16="http://schemas.microsoft.com/office/drawing/2014/main" id="{17AA4F5F-8017-4997-DBCD-80B207723A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18" y="2004414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1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4B99AD10-9E58-977C-609C-656A5DF2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5BCF4AB9-8DA5-6DA3-7469-52C48BCB2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5774" y="195263"/>
            <a:ext cx="107727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0363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розшифровка </a:t>
            </a:r>
          </a:p>
          <a:p>
            <a:pPr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uk-UA" altLang="ru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Учні своїми словами дають розшифровку тих понять, які були опрацьовані на </a:t>
            </a:r>
            <a:r>
              <a:rPr lang="uk-UA" altLang="ru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altLang="ru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uk-UA" alt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в одному реченні </a:t>
            </a:r>
          </a:p>
          <a:p>
            <a:pPr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uk-UA" altLang="ru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Учні одним реченням дають характеристику основних понять, розібраних на </a:t>
            </a:r>
            <a:r>
              <a:rPr lang="uk-UA" altLang="ru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altLang="ru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uk-UA" altLang="ru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 додатків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наводять приклади з життя на застосування вивченого матеріалу, таким чином відбувається перенос знань з теорії на практику. 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1F805FF4-4A82-E28E-1271-643B246B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" y="2877085"/>
            <a:ext cx="10872787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Тижневі звіти. </a:t>
            </a:r>
          </a:p>
          <a:p>
            <a:pPr indent="360363" algn="just" eaLnBrk="1" hangingPunct="1">
              <a:defRPr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швидкий зворотний зв’язок: вчитель – учень. </a:t>
            </a:r>
          </a:p>
          <a:p>
            <a:pPr marL="804863" indent="-265113" algn="just" eaLnBrk="1" hangingPunct="1">
              <a:buFontTx/>
              <a:buChar char="-"/>
              <a:defRPr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Чого я навчився цього тижня? </a:t>
            </a:r>
          </a:p>
          <a:p>
            <a:pPr marL="804863" indent="-265113" algn="just" eaLnBrk="1" hangingPunct="1">
              <a:buFontTx/>
              <a:buChar char="-"/>
              <a:defRPr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питання залишились для мене незрозумілими? </a:t>
            </a:r>
          </a:p>
          <a:p>
            <a:pPr marL="804863" indent="-265113" algn="just" eaLnBrk="1" hangingPunct="1">
              <a:buFontTx/>
              <a:buChar char="-"/>
              <a:defRPr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питання я задав би учням, якби був вчителем, щоб перевірити, чи зрозуміли вони матеріал? </a:t>
            </a:r>
          </a:p>
          <a:p>
            <a:pPr indent="360363" algn="just" eaLnBrk="1" hangingPunct="1">
              <a:defRPr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363" algn="just" eaLnBrk="1" hangingPunct="1">
              <a:defRPr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полях зошита учень креслить шкалу і відзначає хрестиком на якому рівні, на його думку, виконана робота. Внизу – не впорався, посередині – впорався, але виникли проблеми, вгорі – все вийшло. Під час перевірки вчитель обводить хрестик, якщо згоден з оцінкою учня, або малює свій, якщо не згоден</a:t>
            </a:r>
            <a:r>
              <a:rPr lang="uk-UA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772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3A7997CE-16F1-CB14-6D5B-E9B058BD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E5B72CC-6A7C-73AE-545F-3D2899274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11693" r="13408" b="8252"/>
          <a:stretch/>
        </p:blipFill>
        <p:spPr bwMode="auto">
          <a:xfrm>
            <a:off x="2310436" y="0"/>
            <a:ext cx="9953958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9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01FBC46E-1475-45F0-7E10-D98FB07E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80620" y="0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062B4-DF44-8F33-3931-A8B650F3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653628"/>
            <a:ext cx="10515600" cy="5766222"/>
          </a:xfrm>
        </p:spPr>
        <p:txBody>
          <a:bodyPr>
            <a:normAutofit fontScale="55000" lnSpcReduction="2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  <a:buSzPts val="1600"/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зрозумів, чому навчився на </a:t>
            </a:r>
            <a:r>
              <a:rPr lang="uk-UA" sz="38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?...................... Було цікаво…</a:t>
            </a:r>
            <a:endParaRPr lang="ru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ü"/>
              <a:tabLst>
                <a:tab pos="167005" algn="l"/>
                <a:tab pos="457200" algn="l"/>
              </a:tabLst>
            </a:pPr>
            <a:endParaRPr lang="ru-UA" sz="3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було цікаво, складно, 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вдалося?........................... Було важко…</a:t>
            </a:r>
            <a:endParaRPr lang="ru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7005" algn="l"/>
                <a:tab pos="457200" algn="l"/>
              </a:tabLst>
            </a:pPr>
            <a:endParaRPr lang="ru-UA" sz="3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 ще потрібно 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повчитися………………………. Тепер я можу…</a:t>
            </a:r>
            <a:endParaRPr lang="ru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7005" algn="l"/>
                <a:tab pos="457200" algn="l"/>
              </a:tabLst>
            </a:pPr>
            <a:endParaRPr lang="ru-UA" sz="3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що можу похвалити 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себе?.....................................Я навчився…</a:t>
            </a:r>
            <a:endParaRPr lang="ru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7005" algn="l"/>
                <a:tab pos="457200" algn="l"/>
              </a:tabLst>
            </a:pPr>
            <a:endParaRPr lang="ru-UA" sz="3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нам потрібен був цей 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урок?.......................... Я зміг…</a:t>
            </a:r>
            <a:endParaRPr lang="ru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7005" algn="l"/>
                <a:tab pos="457200" algn="l"/>
              </a:tabLst>
            </a:pPr>
            <a:endParaRPr lang="ru-UA" sz="3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найбільше 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вразило?............................................ Я спробую…</a:t>
            </a:r>
            <a:endParaRPr lang="ru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7005" algn="l"/>
                <a:tab pos="457200" algn="l"/>
              </a:tabLst>
            </a:pPr>
            <a:endParaRPr lang="ru-UA" sz="3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є потрібним для 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запам’ятовування?...................... Мене здивувало</a:t>
            </a:r>
          </a:p>
          <a:p>
            <a:pPr fontAlgn="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endParaRPr lang="ru-UA" sz="3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67005" algn="l"/>
                <a:tab pos="457200" algn="l"/>
              </a:tabLst>
            </a:pPr>
            <a:r>
              <a:rPr lang="uk-UA" sz="3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чим треба ще </a:t>
            </a:r>
            <a:r>
              <a:rPr lang="uk-UA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попрацювати?................................ Урок дав мені для життя…</a:t>
            </a:r>
            <a:endParaRPr lang="ru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7005" algn="l"/>
                <a:tab pos="457200" algn="l"/>
              </a:tabLst>
            </a:pPr>
            <a:endParaRPr lang="ru-UA" sz="1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7005" algn="l"/>
              </a:tabLst>
            </a:pPr>
            <a:r>
              <a:rPr lang="uk-UA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1D8059-2631-41C0-C596-E56FBBC0E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5422"/>
            <a:ext cx="1852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UA" sz="2000" b="1" dirty="0">
                <a:latin typeface="Cambria" panose="02040503050406030204" pitchFamily="18" charset="0"/>
              </a:rPr>
              <a:t> Рефлексія</a:t>
            </a:r>
          </a:p>
        </p:txBody>
      </p:sp>
    </p:spTree>
    <p:extLst>
      <p:ext uri="{BB962C8B-B14F-4D97-AF65-F5344CB8AC3E}">
        <p14:creationId xmlns:p14="http://schemas.microsoft.com/office/powerpoint/2010/main" val="396116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83F2E-2771-AD52-2EEB-34F2396B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117909"/>
                </a:solidFill>
                <a:latin typeface="Bookman Old Style" panose="02050604050505020204" pitchFamily="18" charset="0"/>
              </a:rPr>
              <a:t>Ефективний зворотній зв’язок</a:t>
            </a:r>
            <a:endParaRPr lang="ru-UA" b="1" dirty="0">
              <a:solidFill>
                <a:srgbClr val="11790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E96C25-130E-4ABA-DDA5-6250C6D013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36958" r="22540" b="27687"/>
          <a:stretch>
            <a:fillRect/>
          </a:stretch>
        </p:blipFill>
        <p:spPr bwMode="auto">
          <a:xfrm>
            <a:off x="90345" y="1914526"/>
            <a:ext cx="12011310" cy="437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7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34C397C6-54A7-82DB-BEF9-F4359ACB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D550D7-A5E6-1157-066E-33D21CD7A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730" y="0"/>
            <a:ext cx="7635873" cy="2476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361FC-28F9-FC45-CDFD-28B82D9C0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94"/>
          <a:stretch/>
        </p:blipFill>
        <p:spPr>
          <a:xfrm>
            <a:off x="1849018" y="2476500"/>
            <a:ext cx="10162252" cy="42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4C39DF3B-4D26-FCC3-D4FC-4B2F1EB9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63BC-4D99-0514-5C93-FBE98EAA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117909"/>
                </a:solidFill>
                <a:latin typeface="Bookman Old Style" panose="02050604050505020204" pitchFamily="18" charset="0"/>
              </a:rPr>
              <a:t>Завдання учням</a:t>
            </a:r>
            <a:endParaRPr lang="ru-UA" b="1" dirty="0">
              <a:solidFill>
                <a:srgbClr val="11790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Місце для тексту 4">
            <a:extLst>
              <a:ext uri="{FF2B5EF4-FFF2-40B4-BE49-F238E27FC236}">
                <a16:creationId xmlns:a16="http://schemas.microsoft.com/office/drawing/2014/main" id="{E7DF5509-F88C-83D9-4487-13739340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97000"/>
            <a:ext cx="113538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Презентувати твір( музичний, образотворчий), який їм найбільше сподобалася.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Вказати причини  вибору.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Розповісти, що вони виправили при можливості.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uk-UA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Які емоції переживали.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60932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4B5D2D77-D7FE-2EBA-200B-BE338CA1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9A54AC-78BE-A178-44FF-4CE2CBF7374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338" t="24931" r="13519" b="32133"/>
          <a:stretch/>
        </p:blipFill>
        <p:spPr bwMode="auto">
          <a:xfrm>
            <a:off x="266699" y="1800225"/>
            <a:ext cx="6153913" cy="203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FE5C627-1384-2F41-F318-EB2BA7AA1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62576"/>
              </p:ext>
            </p:extLst>
          </p:nvPr>
        </p:nvGraphicFramePr>
        <p:xfrm>
          <a:off x="266699" y="3695924"/>
          <a:ext cx="6153913" cy="24726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47361">
                  <a:extLst>
                    <a:ext uri="{9D8B030D-6E8A-4147-A177-3AD203B41FA5}">
                      <a16:colId xmlns:a16="http://schemas.microsoft.com/office/drawing/2014/main" val="127105311"/>
                    </a:ext>
                  </a:extLst>
                </a:gridCol>
                <a:gridCol w="3053240">
                  <a:extLst>
                    <a:ext uri="{9D8B030D-6E8A-4147-A177-3AD203B41FA5}">
                      <a16:colId xmlns:a16="http://schemas.microsoft.com/office/drawing/2014/main" val="1845132225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1062687000"/>
                    </a:ext>
                  </a:extLst>
                </a:gridCol>
              </a:tblGrid>
              <a:tr h="308311">
                <a:tc>
                  <a:txBody>
                    <a:bodyPr/>
                    <a:lstStyle/>
                    <a:p>
                      <a:pPr marL="763270" marR="75819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uk-UA" sz="12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Дія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9338" marR="1048385" indent="-24447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uk-UA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Конкретизація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139700" algn="ctr">
                        <a:lnSpc>
                          <a:spcPts val="137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uk-UA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Позначка</a:t>
                      </a:r>
                      <a:r>
                        <a:rPr lang="uk-UA" sz="12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3779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2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смайлик</a:t>
                      </a:r>
                      <a:r>
                        <a:rPr lang="uk-UA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73553"/>
                  </a:ext>
                </a:extLst>
              </a:tr>
              <a:tr h="143144">
                <a:tc>
                  <a:txBody>
                    <a:bodyPr/>
                    <a:lstStyle/>
                    <a:p>
                      <a:pPr marL="67945">
                        <a:lnSpc>
                          <a:spcPts val="126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знаю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6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uk-UA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таке</a:t>
                      </a:r>
                      <a:r>
                        <a:rPr lang="uk-UA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історичний</a:t>
                      </a:r>
                      <a:r>
                        <a:rPr lang="uk-UA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час,</a:t>
                      </a:r>
                      <a:r>
                        <a:rPr lang="uk-UA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хронологія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31280"/>
                  </a:ext>
                </a:extLst>
              </a:tr>
              <a:tr h="143144">
                <a:tc>
                  <a:txBody>
                    <a:bodyPr/>
                    <a:lstStyle/>
                    <a:p>
                      <a:pPr marL="67945">
                        <a:lnSpc>
                          <a:spcPts val="12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вмію</a:t>
                      </a:r>
                      <a:r>
                        <a:rPr lang="uk-UA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відрізняти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одиниці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вимірювання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історичного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часу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84273"/>
                  </a:ext>
                </a:extLst>
              </a:tr>
              <a:tr h="389883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можу</a:t>
                      </a:r>
                      <a:r>
                        <a:rPr lang="uk-UA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розрахувати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36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</a:t>
                      </a:r>
                      <a:r>
                        <a:rPr lang="uk-UA" sz="12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r>
                        <a:rPr lang="uk-UA" sz="12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пройшло</a:t>
                      </a:r>
                      <a:r>
                        <a:rPr lang="uk-UA" sz="12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uk-UA" sz="12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історичними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lnSpc>
                          <a:spcPts val="12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подіями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37378"/>
                  </a:ext>
                </a:extLst>
              </a:tr>
              <a:tr h="297300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вмію</a:t>
                      </a:r>
                      <a:r>
                        <a:rPr lang="uk-UA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визначити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36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uk-UA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uk-UA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століття</a:t>
                      </a:r>
                      <a:r>
                        <a:rPr lang="uk-UA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відноситься</a:t>
                      </a:r>
                      <a:r>
                        <a:rPr lang="uk-UA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певна</a:t>
                      </a:r>
                      <a:r>
                        <a:rPr lang="uk-UA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історична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lnSpc>
                          <a:spcPts val="128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подія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32822"/>
                  </a:ext>
                </a:extLst>
              </a:tr>
              <a:tr h="143144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можу</a:t>
                      </a:r>
                      <a:r>
                        <a:rPr lang="uk-UA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співвіднести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роки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століття</a:t>
                      </a:r>
                      <a:r>
                        <a:rPr lang="uk-UA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тисячоліття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97509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marL="69850" indent="-1905">
                        <a:lnSpc>
                          <a:spcPts val="137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можу</a:t>
                      </a:r>
                      <a:r>
                        <a:rPr lang="uk-UA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створити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аргумент,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1905">
                        <a:lnSpc>
                          <a:spcPts val="137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якому</a:t>
                      </a:r>
                      <a:r>
                        <a:rPr lang="uk-UA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навести</a:t>
                      </a:r>
                      <a:r>
                        <a:rPr lang="uk-UA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</a:t>
                      </a:r>
                      <a:r>
                        <a:rPr lang="uk-UA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розрахунку</a:t>
                      </a:r>
                      <a:r>
                        <a:rPr lang="uk-UA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тяглості історичного процесу.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22781"/>
                  </a:ext>
                </a:extLst>
              </a:tr>
              <a:tr h="462466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sz="12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можу</a:t>
                      </a:r>
                      <a:r>
                        <a:rPr lang="uk-UA" sz="1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довести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168275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(розробити</a:t>
                      </a:r>
                      <a:r>
                        <a:rPr lang="uk-UA" sz="12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аргументи), </a:t>
                      </a:r>
                      <a:r>
                        <a:rPr lang="uk-UA" sz="1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1905">
                        <a:lnSpc>
                          <a:spcPct val="98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моєї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r>
                        <a:rPr lang="uk-UA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uk-UA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нашої </a:t>
                      </a:r>
                      <a:r>
                        <a:rPr lang="uk-UA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країни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69652"/>
                  </a:ext>
                </a:extLst>
              </a:tr>
            </a:tbl>
          </a:graphicData>
        </a:graphic>
      </p:graphicFrame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BFEB837F-6946-352B-DB49-0D33850A6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480506"/>
            <a:ext cx="5131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з видів оціночної діяльності, пов’язаний не з виставленням собі оцінок, а з процедурою оцінювання, найменше пов’язане з балами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34E88-067E-A2A6-85E4-6B6B0ECF4FCD}"/>
              </a:ext>
            </a:extLst>
          </p:cNvPr>
          <p:cNvSpPr txBox="1"/>
          <p:nvPr/>
        </p:nvSpPr>
        <p:spPr>
          <a:xfrm>
            <a:off x="7286626" y="357394"/>
            <a:ext cx="4181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і, таким чином,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endParaRPr lang="uk-UA" altLang="uk-UA" sz="1800" dirty="0">
              <a:solidFill>
                <a:srgbClr val="1179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FEF7BE-0316-A39A-0568-5C639A843CC1}"/>
              </a:ext>
            </a:extLst>
          </p:cNvPr>
          <p:cNvPicPr/>
          <p:nvPr/>
        </p:nvPicPr>
        <p:blipFill rotWithShape="1">
          <a:blip r:embed="rId4"/>
          <a:srcRect l="7168" t="31302" r="8688" b="16621"/>
          <a:stretch/>
        </p:blipFill>
        <p:spPr bwMode="auto">
          <a:xfrm>
            <a:off x="6543421" y="1861646"/>
            <a:ext cx="5500751" cy="191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9A9A6-0F36-57E4-D9BF-50F2030A449C}"/>
              </a:ext>
            </a:extLst>
          </p:cNvPr>
          <p:cNvSpPr txBox="1"/>
          <p:nvPr/>
        </p:nvSpPr>
        <p:spPr>
          <a:xfrm>
            <a:off x="6543422" y="4357904"/>
            <a:ext cx="5648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altLang="uk-UA" sz="1800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uk-UA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проведення навчального заняття свідчить про високий рівень педагогічної діяльності вчителя</a:t>
            </a:r>
          </a:p>
        </p:txBody>
      </p:sp>
    </p:spTree>
    <p:extLst>
      <p:ext uri="{BB962C8B-B14F-4D97-AF65-F5344CB8AC3E}">
        <p14:creationId xmlns:p14="http://schemas.microsoft.com/office/powerpoint/2010/main" val="326840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3483B28E-5E82-EB4F-25F5-3D5C4861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7535F8-793B-FA88-F1A7-17FF876E99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6673" t="19282" r="50604" b="7202"/>
          <a:stretch/>
        </p:blipFill>
        <p:spPr bwMode="auto">
          <a:xfrm>
            <a:off x="2571750" y="19050"/>
            <a:ext cx="6417461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60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DAAD5C19-EBF3-A8C6-0A72-131098B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8DD60B-811E-99A4-DCBD-FD287792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323850"/>
            <a:ext cx="11610975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0" dirty="0" err="1">
                <a:solidFill>
                  <a:srgbClr val="117909"/>
                </a:solidFill>
                <a:effectLst/>
                <a:latin typeface="TimesNewRomanPSMT"/>
              </a:rPr>
              <a:t>Формувальне</a:t>
            </a:r>
            <a:r>
              <a:rPr lang="ru-RU" sz="2400" b="1" i="0" dirty="0">
                <a:solidFill>
                  <a:srgbClr val="117909"/>
                </a:solidFill>
                <a:effectLst/>
                <a:latin typeface="TimesNewRomanPSMT"/>
              </a:rPr>
              <a:t> (</a:t>
            </a:r>
            <a:r>
              <a:rPr lang="ru-RU" sz="2400" b="1" i="0" dirty="0" err="1">
                <a:solidFill>
                  <a:srgbClr val="117909"/>
                </a:solidFill>
                <a:effectLst/>
                <a:latin typeface="TimesNewRomanPSMT"/>
              </a:rPr>
              <a:t>поточне</a:t>
            </a:r>
            <a:r>
              <a:rPr lang="ru-RU" sz="2400" b="1" i="0" dirty="0">
                <a:solidFill>
                  <a:srgbClr val="117909"/>
                </a:solidFill>
                <a:effectLst/>
                <a:latin typeface="TimesNewRomanPSMT"/>
              </a:rPr>
              <a:t> </a:t>
            </a:r>
            <a:r>
              <a:rPr lang="ru-RU" sz="2400" b="1" i="0" dirty="0" err="1">
                <a:solidFill>
                  <a:srgbClr val="117909"/>
                </a:solidFill>
                <a:effectLst/>
                <a:latin typeface="TimesNewRomanPSMT"/>
              </a:rPr>
              <a:t>формувальне</a:t>
            </a:r>
            <a:r>
              <a:rPr lang="ru-RU" sz="2400" b="1" i="0" dirty="0">
                <a:solidFill>
                  <a:srgbClr val="117909"/>
                </a:solidFill>
                <a:effectLst/>
                <a:latin typeface="TimesNewRomanPSMT"/>
              </a:rPr>
              <a:t>) </a:t>
            </a:r>
            <a:r>
              <a:rPr lang="ru-RU" sz="2400" b="1" i="0" dirty="0" err="1">
                <a:solidFill>
                  <a:srgbClr val="117909"/>
                </a:solidFill>
                <a:effectLst/>
                <a:latin typeface="TimesNewRomanPSMT"/>
              </a:rPr>
              <a:t>оцінювання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окрім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рівневого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бального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може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здійснюватися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формі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самооцінювання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взаємооцінювання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учнів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оцінювання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вчителем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використанням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інструментів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карток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шкал,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щоденника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спостереження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вчителя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портфоліо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результатів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навчальної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учнів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тощо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)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117909"/>
                </a:solidFill>
                <a:latin typeface="TimesNewRomanPSMT"/>
              </a:rPr>
              <a:t>П</a:t>
            </a:r>
            <a:r>
              <a:rPr lang="ru-RU" sz="2400" b="1" i="0" dirty="0" err="1">
                <a:solidFill>
                  <a:srgbClr val="117909"/>
                </a:solidFill>
                <a:effectLst/>
                <a:latin typeface="TimesNewRomanPSMT"/>
              </a:rPr>
              <a:t>оточний</a:t>
            </a:r>
            <a:r>
              <a:rPr lang="ru-RU" sz="2400" b="1" i="0" dirty="0">
                <a:solidFill>
                  <a:srgbClr val="117909"/>
                </a:solidFill>
                <a:effectLst/>
                <a:latin typeface="TimesNewRomanPSMT"/>
              </a:rPr>
              <a:t> контроль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навчальний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Запитання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завдання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тести,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тощо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спрямовані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закріплення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вивченого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матеріалу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повторення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пройденого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тому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індивідуальні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форми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доцільно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поєднувати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фронтальною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роботою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класу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 </a:t>
            </a:r>
            <a:endParaRPr lang="ru-RU" sz="2400" dirty="0"/>
          </a:p>
          <a:p>
            <a:pPr marL="0" indent="0">
              <a:buNone/>
            </a:pPr>
            <a:r>
              <a:rPr lang="ru-RU" sz="2400" b="1" i="0" dirty="0" err="1">
                <a:solidFill>
                  <a:srgbClr val="117909"/>
                </a:solidFill>
                <a:effectLst/>
                <a:latin typeface="TimesNewRomanPSMT"/>
              </a:rPr>
              <a:t>Тематичне</a:t>
            </a:r>
            <a:r>
              <a:rPr lang="ru-RU" sz="2400" b="1" i="0" dirty="0">
                <a:solidFill>
                  <a:srgbClr val="117909"/>
                </a:solidFill>
                <a:effectLst/>
                <a:latin typeface="TimesNewRomanPSMT"/>
              </a:rPr>
              <a:t> </a:t>
            </a:r>
            <a:r>
              <a:rPr lang="ru-RU" sz="2400" b="1" i="0" dirty="0" err="1">
                <a:solidFill>
                  <a:srgbClr val="117909"/>
                </a:solidFill>
                <a:effectLst/>
                <a:latin typeface="TimesNewRomanPSMT"/>
              </a:rPr>
              <a:t>оцінювання</a:t>
            </a:r>
            <a:r>
              <a:rPr lang="ru-RU" sz="2400" b="1" i="0" dirty="0">
                <a:solidFill>
                  <a:srgbClr val="117909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пропонується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здійснювати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основі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поточного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оцінювання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урахуванням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проведених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діагностичних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контрольних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)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робіт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без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проведення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подібних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робіт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залежно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специфіки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навчального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предмета.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час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виставлення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тематичного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бала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результати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перевірки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робочих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зошитів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як правило, 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враховуються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Оцінка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за </a:t>
            </a:r>
            <a:r>
              <a:rPr lang="ru-RU" sz="2400" b="1" i="0" dirty="0">
                <a:solidFill>
                  <a:srgbClr val="117909"/>
                </a:solidFill>
                <a:effectLst/>
                <a:latin typeface="TimesNewRomanPSMT"/>
              </a:rPr>
              <a:t>семестр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ставиться за результатами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тематичного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оцінювання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та контролю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груп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загальних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результатів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ru-RU" sz="2400" dirty="0"/>
              <a:t> </a:t>
            </a:r>
            <a:br>
              <a:rPr lang="ru-RU" sz="2400" dirty="0"/>
            </a:br>
            <a:endParaRPr lang="ru-U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9279D-A217-4C0A-321C-8645BC293105}"/>
              </a:ext>
            </a:extLst>
          </p:cNvPr>
          <p:cNvSpPr txBox="1"/>
          <p:nvPr/>
        </p:nvSpPr>
        <p:spPr>
          <a:xfrm>
            <a:off x="5810249" y="5682734"/>
            <a:ext cx="638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http://cprpp.osvitasl.km.ua/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0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9D443047-F6F9-7C0F-7EB4-58AF6085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7746" y="-86941"/>
            <a:ext cx="1262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969C24D-492E-4774-04CE-E6664B36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112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b="1" dirty="0">
              <a:solidFill>
                <a:srgbClr val="1179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72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UA" sz="7200" b="1" dirty="0">
              <a:solidFill>
                <a:srgbClr val="1179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7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C80AB36F-77DB-FA14-2450-F98A6634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A40F9F5-74AB-A952-CA1A-D315A532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54843"/>
            <a:ext cx="10515600" cy="554831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28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СТАНДАРТ ОСВІТИ </a:t>
            </a: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– це декларовані державою </a:t>
            </a:r>
            <a:r>
              <a:rPr lang="uk-UA" sz="28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вимоги</a:t>
            </a: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до обов’язкових  </a:t>
            </a:r>
            <a:r>
              <a:rPr lang="uk-UA" sz="28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uk-UA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навчання  учнів на рівні початкової, базової і старшої школи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endParaRPr lang="uk-UA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ЗАТВЕРДЖЕНО</a:t>
            </a:r>
          </a:p>
          <a:p>
            <a:pPr marL="0" indent="0" algn="r">
              <a:buNone/>
            </a:pPr>
            <a:r>
              <a:rPr lang="uk-UA" sz="2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Постановою Кабінету Міністрів України</a:t>
            </a:r>
          </a:p>
          <a:p>
            <a:pPr marL="0" indent="0" algn="r">
              <a:buNone/>
            </a:pPr>
            <a:r>
              <a:rPr lang="uk-UA" sz="2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від 30 вересня 2020р. №898</a:t>
            </a:r>
            <a:endParaRPr lang="uk-UA" sz="2400" i="1" dirty="0">
              <a:latin typeface="Bookman Old Style" panose="02050604050505020204" pitchFamily="18" charset="0"/>
            </a:endParaRPr>
          </a:p>
          <a:p>
            <a:pPr marL="0" indent="0" algn="r">
              <a:buNone/>
            </a:pPr>
            <a:r>
              <a:rPr lang="en-US" sz="2400" i="1" dirty="0">
                <a:latin typeface="Bookman Old Style" panose="02050604050505020204" pitchFamily="18" charset="0"/>
                <a:cs typeface="Times New Roman" panose="02020603050405020304" pitchFamily="18" charset="0"/>
                <a:hlinkClick r:id="rId3"/>
              </a:rPr>
              <a:t>https://zakon.rada.gov.ua/laws/show/898-2020-%D0%BF#Text</a:t>
            </a:r>
            <a:r>
              <a:rPr lang="uk-UA" sz="2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ru-UA" sz="24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BD3492AC-FC79-21B6-F6F3-9348E09F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DDBB8E8-47AC-37D5-91EA-A50A3915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90488"/>
            <a:ext cx="11791950" cy="6677024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6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kumimoji="0" lang="uk-UA" sz="6400" b="1" i="0" u="none" strike="noStrike" kern="1200" cap="none" spc="0" normalizeH="0" baseline="0" noProof="0" dirty="0">
                <a:ln>
                  <a:noFill/>
                </a:ln>
                <a:solidFill>
                  <a:srgbClr val="117909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ДЕРЖАВНИЙ СТАНДАРТ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6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Окреслює, якими вміннями має володіти учень після кожного етапу навчання;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Упорядковує зміст освіти, враховуючи високу  динамічність сучасного світу,                        сьогоднішні і майбутні потреби учнів, вчителів  та суспільства загалом;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72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Є</a:t>
            </a:r>
            <a:r>
              <a:rPr kumimoji="0" lang="uk-U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орієнтиром  для батьків, учнів, працедавців  у розумінні цілей освітнього процесу,                     а для вчителів- ще й документом, який допоможе їх реалізувати;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Активізує зусилля всіх партнерів школи для громадської підтримки освітнього процесу;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uk-U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72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uk-UA" sz="6400" b="1" dirty="0">
                <a:solidFill>
                  <a:srgbClr val="11790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ВИЗНАЧАЄ: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72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цілі та принципи освітнього процесу в закладах базової середньої освіти;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72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дає загальну  характеристику змісту навчання;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72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пояснює вимоги до обов’язкових результатів навчання та орієнтири для їхнього                        </a:t>
            </a:r>
            <a:r>
              <a:rPr lang="uk-UA" sz="7200" dirty="0" err="1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цінювання</a:t>
            </a:r>
            <a:endParaRPr lang="uk-UA" sz="72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>
                <a:ln>
                  <a:noFill/>
                </a:ln>
                <a:solidFill>
                  <a:srgbClr val="117909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        містить: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ключові компетентності  включно з базовими</a:t>
            </a:r>
            <a:r>
              <a:rPr lang="uk-UA" sz="72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знаннями;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наскрізні вміння, що поєднують компетентності та галузі;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72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о</a:t>
            </a:r>
            <a:r>
              <a:rPr kumimoji="0" lang="uk-UA" sz="7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бов’язкові</a:t>
            </a: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результати навчання (загальні  і конкретні);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72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о</a:t>
            </a:r>
            <a:r>
              <a:rPr kumimoji="0" lang="uk-UA" sz="7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рієнтири</a:t>
            </a: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для їхнього оцінювання;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 7 варіантів базового навчального плану, відповідно до </a:t>
            </a:r>
            <a:r>
              <a:rPr lang="uk-UA" sz="72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освітніх потреб дітей;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72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р</a:t>
            </a:r>
            <a:r>
              <a:rPr kumimoji="0" lang="uk-UA" sz="7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екомендовану</a:t>
            </a:r>
            <a:r>
              <a:rPr kumimoji="0" lang="uk-UA" sz="7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anose="02020603050405020304" pitchFamily="18" charset="0"/>
              </a:rPr>
              <a:t>, мінімальну та максимальну кількість   навчальних годин за кожною                             з галузей та загалом, визначені в базових навчальних планах.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793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32B76DC3-CD8D-369A-7D6B-A81A019B1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3902765-2494-D04C-FB74-993C20780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7425" r="10508" b="7455"/>
          <a:stretch/>
        </p:blipFill>
        <p:spPr bwMode="auto">
          <a:xfrm>
            <a:off x="2076450" y="543006"/>
            <a:ext cx="10417302" cy="56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3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A0CD1D17-9C8E-23D7-E6A1-E69AF337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FC56414-E4BB-74F2-1F61-0FA157B1F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6" y="381000"/>
            <a:ext cx="8362950" cy="6172199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11790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мистецької освітньої галузі є цілісний розвиток успішної особистості учня у процесі освоєння мистецьких надбань людства; усвідомлення власної національної ідентичності в міжкультурній комунікації; формування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необхідних для </a:t>
            </a:r>
            <a:b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художньо-творчого самовираження; розкриття креативного потенціалу, залучення до культурних процесів в Україні.</a:t>
            </a:r>
            <a:endParaRPr lang="ru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потенціал мистецької освітньої галузі та базові знання зазначені в додатку 19.</a:t>
            </a:r>
            <a:endParaRPr lang="ru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 до обов’язкових результатів навчання учнів з мистецької освітньої галузі зазначені в додатку 20 і передбачають, що учень:</a:t>
            </a:r>
            <a:endParaRPr lang="ru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пізнає різні види мистецтва, інтерпретує художні образи, набуває досвіду емоційних переживань, розвиває ціннісне ставлення до мистецтва;</a:t>
            </a:r>
            <a:endParaRPr lang="ru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формує художньо-образне, асоціативне мислення під час творчої діяльності в різних видах мистецтва;</a:t>
            </a:r>
            <a:endParaRPr lang="ru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пізнає себе через взаємодію з різноманітними мистецькими об’єктами, розвиває емоційний інтелект;</a:t>
            </a:r>
            <a:endParaRPr lang="ru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 інформаційне середовище у власній творчості і художній комунікації.</a:t>
            </a:r>
            <a:endParaRPr lang="ru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0106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ADFB7807-1B97-AF9D-DC89-663EF754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8575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EEED50-071D-0BBC-ABEB-DA9046359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678259"/>
            <a:ext cx="11830050" cy="112121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Пізнання різних видів мистецтва, інтерпретація художніх образів, досвід емоційних переживань, ціннісне ставлення до мистецтва</a:t>
            </a:r>
            <a:endParaRPr lang="ru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критично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способами                                                                                                                                                                                                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Імпровізує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A45B27A-0C11-43C6-24EC-BEFD3B74EE57}"/>
              </a:ext>
            </a:extLst>
          </p:cNvPr>
          <p:cNvGraphicFramePr>
            <a:graphicFrameLocks noGrp="1"/>
          </p:cNvGraphicFramePr>
          <p:nvPr/>
        </p:nvGraphicFramePr>
        <p:xfrm>
          <a:off x="180975" y="2055102"/>
          <a:ext cx="11830050" cy="12420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30050">
                  <a:extLst>
                    <a:ext uri="{9D8B030D-6E8A-4147-A177-3AD203B41FA5}">
                      <a16:colId xmlns:a16="http://schemas.microsoft.com/office/drawing/2014/main" val="1869905545"/>
                    </a:ext>
                  </a:extLst>
                </a:gridCol>
              </a:tblGrid>
              <a:tr h="1242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Художньо-образне, асоціативне мислення під час творчої діяльності в різних видах мистецтва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Творить різними засобами і способами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Імпровізує 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Естетично перетворює навколишнє середовище 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91" marR="65091" marT="0" marB="0"/>
                </a:tc>
                <a:extLst>
                  <a:ext uri="{0D108BD9-81ED-4DB2-BD59-A6C34878D82A}">
                    <a16:rowId xmlns:a16="http://schemas.microsoft.com/office/drawing/2014/main" val="162608174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FB7C5AD-E06A-DB5D-22A0-F84978C28DEC}"/>
              </a:ext>
            </a:extLst>
          </p:cNvPr>
          <p:cNvGraphicFramePr>
            <a:graphicFrameLocks noGrp="1"/>
          </p:cNvGraphicFramePr>
          <p:nvPr/>
        </p:nvGraphicFramePr>
        <p:xfrm>
          <a:off x="196832" y="3332065"/>
          <a:ext cx="11654749" cy="15209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54749">
                  <a:extLst>
                    <a:ext uri="{9D8B030D-6E8A-4147-A177-3AD203B41FA5}">
                      <a16:colId xmlns:a16="http://schemas.microsoft.com/office/drawing/2014/main" val="3929461739"/>
                    </a:ext>
                  </a:extLst>
                </a:gridCol>
              </a:tblGrid>
              <a:tr h="1508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.Пізнання себе через взаємодію з різноманітними мистецькими об’єктами; розвиток емоційного інтелекту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Оцінює власні мистецькі здобутки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Демонструє власні досягнення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Взаємодіє з іншими особами через мистецтво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Регулює власний емоційний стан засобами мистецтва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091" marR="65091" marT="0" marB="0"/>
                </a:tc>
                <a:extLst>
                  <a:ext uri="{0D108BD9-81ED-4DB2-BD59-A6C34878D82A}">
                    <a16:rowId xmlns:a16="http://schemas.microsoft.com/office/drawing/2014/main" val="338428144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49E8920-5BE4-954F-321E-7556D44249A4}"/>
              </a:ext>
            </a:extLst>
          </p:cNvPr>
          <p:cNvSpPr txBox="1"/>
          <p:nvPr/>
        </p:nvSpPr>
        <p:spPr>
          <a:xfrm>
            <a:off x="2847975" y="4998731"/>
            <a:ext cx="11715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інформаційного середовища у власній творчості та художній комунікації</a:t>
            </a:r>
          </a:p>
          <a:p>
            <a:pPr algn="ct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 мистецький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медіатекст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процесі художньої комунікації</a:t>
            </a:r>
          </a:p>
          <a:p>
            <a:pPr algn="ct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Добирає та оцінює джерела інформації про мистецтво                                                                                                                                                                         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Виявляє культуру використання авторського твору </a:t>
            </a:r>
            <a:endParaRPr lang="ru-UA" sz="1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UA" sz="1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F9CC78-20C6-58FC-0EC2-49DC40E72041}"/>
              </a:ext>
            </a:extLst>
          </p:cNvPr>
          <p:cNvSpPr txBox="1"/>
          <p:nvPr/>
        </p:nvSpPr>
        <p:spPr>
          <a:xfrm>
            <a:off x="1475565" y="88777"/>
            <a:ext cx="9355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1" dirty="0">
                <a:solidFill>
                  <a:srgbClr val="117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008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Бумага | Бесплатные фоны для ...">
            <a:extLst>
              <a:ext uri="{FF2B5EF4-FFF2-40B4-BE49-F238E27FC236}">
                <a16:creationId xmlns:a16="http://schemas.microsoft.com/office/drawing/2014/main" id="{906BD845-1FBB-B52F-3147-B7ADADEA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12448" y="-6924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741C15-5CB0-B031-1AAF-7C67C9E77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818731"/>
              </p:ext>
            </p:extLst>
          </p:nvPr>
        </p:nvGraphicFramePr>
        <p:xfrm>
          <a:off x="165370" y="750263"/>
          <a:ext cx="8813260" cy="684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995">
                  <a:extLst>
                    <a:ext uri="{9D8B030D-6E8A-4147-A177-3AD203B41FA5}">
                      <a16:colId xmlns:a16="http://schemas.microsoft.com/office/drawing/2014/main" val="3652401662"/>
                    </a:ext>
                  </a:extLst>
                </a:gridCol>
                <a:gridCol w="7329265">
                  <a:extLst>
                    <a:ext uri="{9D8B030D-6E8A-4147-A177-3AD203B41FA5}">
                      <a16:colId xmlns:a16="http://schemas.microsoft.com/office/drawing/2014/main" val="2661580147"/>
                    </a:ext>
                  </a:extLst>
                </a:gridCol>
              </a:tblGrid>
              <a:tr h="31152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b="1" dirty="0">
                          <a:effectLst/>
                        </a:rPr>
                        <a:t>Ключові компетентності</a:t>
                      </a:r>
                      <a:endParaRPr lang="ru-UA" sz="1400" b="1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2" marR="478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b="1" dirty="0">
                          <a:effectLst/>
                        </a:rPr>
                        <a:t>Уміння та ставлення</a:t>
                      </a:r>
                      <a:endParaRPr lang="ru-UA" sz="1400" b="1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2" marR="47852" marT="0" marB="0" anchor="ctr"/>
                </a:tc>
                <a:extLst>
                  <a:ext uri="{0D108BD9-81ED-4DB2-BD59-A6C34878D82A}">
                    <a16:rowId xmlns:a16="http://schemas.microsoft.com/office/drawing/2014/main" val="2300199204"/>
                  </a:ext>
                </a:extLst>
              </a:tr>
              <a:tr h="260696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Вільне володіння державною мовою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2" marR="478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Уміння: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висловлювати українською мовою в усній чи письмовій формі свої враження від мистецтва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чітко формулювати судження, міркування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дискутувати щодо мистецьких явищ та інформації про мистецтво, отриманої з різних джерел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ділитися творчими ідеями, коментувати та оцінювати власні художні результати і творчість інших осіб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шукати художню літературу та літературу мистецького спрямування для читання для пізнання нового та отримання задоволення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Ставлення: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 національної ідентичності через українське і світове мистецтво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цінування української мови як основи національного мистецтва (літератури, театру, кіно тощо)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готовність активно користуватися українською мовою під час спілкування на теми мистецтва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2" marR="47852" marT="0" marB="0"/>
                </a:tc>
                <a:extLst>
                  <a:ext uri="{0D108BD9-81ED-4DB2-BD59-A6C34878D82A}">
                    <a16:rowId xmlns:a16="http://schemas.microsoft.com/office/drawing/2014/main" val="721303905"/>
                  </a:ext>
                </a:extLst>
              </a:tr>
              <a:tr h="260696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Здатність спілкуватися рідною (у разі відмінності від державної) та іноземними мовами</a:t>
                      </a:r>
                      <a:endParaRPr lang="ru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2" marR="478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Здатність спілкуватися рідною (у разі відмінності від державної) мовою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Уміння: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висловлювати в усній і письмовій формі свої враження від мистецтва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чітко формулювати судження, міркування із застосовуванням відповідної лексики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дискутувати щодо мистецьких явищ та інформації про мистецтво, отриманої з різних джерел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ділитися творчими ідеями, коментувати та оцінювати власні художні результати і творчість інших осіб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добирати художню літературу та літературу мистецького спрямування для читання для пізнання нового та отримання задоволення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Ставлення: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 своєї етнічної самобутності та української національної ідентичності 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сприйняття культурного різноманіття світу через мистецтво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2" marR="47852" marT="0" marB="0"/>
                </a:tc>
                <a:extLst>
                  <a:ext uri="{0D108BD9-81ED-4DB2-BD59-A6C34878D82A}">
                    <a16:rowId xmlns:a16="http://schemas.microsoft.com/office/drawing/2014/main" val="4108327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9C720A-F9B3-BFF1-7256-68BC83F27B1A}"/>
              </a:ext>
            </a:extLst>
          </p:cNvPr>
          <p:cNvSpPr txBox="1"/>
          <p:nvPr/>
        </p:nvSpPr>
        <p:spPr>
          <a:xfrm>
            <a:off x="9049966" y="1459309"/>
            <a:ext cx="62840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Математична компетентність</a:t>
            </a:r>
            <a:endParaRPr lang="ru-U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8A442-F541-8974-B0AE-B63D9AF68C64}"/>
              </a:ext>
            </a:extLst>
          </p:cNvPr>
          <p:cNvSpPr txBox="1"/>
          <p:nvPr/>
        </p:nvSpPr>
        <p:spPr>
          <a:xfrm>
            <a:off x="8998931" y="1916509"/>
            <a:ext cx="30276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 в галузі природничих наук, техніки і технологій</a:t>
            </a:r>
            <a:endParaRPr lang="ru-UA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A925A1-1E89-7FCE-4EF5-FD5E0A3C68CD}"/>
              </a:ext>
            </a:extLst>
          </p:cNvPr>
          <p:cNvSpPr txBox="1"/>
          <p:nvPr/>
        </p:nvSpPr>
        <p:spPr>
          <a:xfrm>
            <a:off x="8998931" y="2779443"/>
            <a:ext cx="4486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Інноваційність</a:t>
            </a:r>
            <a:endParaRPr lang="ru-UA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058C2-A70E-E057-9DD5-2020C9A97172}"/>
              </a:ext>
            </a:extLst>
          </p:cNvPr>
          <p:cNvSpPr txBox="1"/>
          <p:nvPr/>
        </p:nvSpPr>
        <p:spPr>
          <a:xfrm>
            <a:off x="9049966" y="3359754"/>
            <a:ext cx="3951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Екологічна компетентність</a:t>
            </a:r>
            <a:endParaRPr lang="ru-UA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062CF0-93FB-0369-A53D-8130CE363ECC}"/>
              </a:ext>
            </a:extLst>
          </p:cNvPr>
          <p:cNvSpPr txBox="1"/>
          <p:nvPr/>
        </p:nvSpPr>
        <p:spPr>
          <a:xfrm>
            <a:off x="8998931" y="3826234"/>
            <a:ext cx="3793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Інформаційно-комунікаційна компетентність</a:t>
            </a:r>
            <a:endParaRPr lang="ru-UA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6B22D0-AE84-0EE0-22EB-EC02194D3329}"/>
              </a:ext>
            </a:extLst>
          </p:cNvPr>
          <p:cNvSpPr txBox="1"/>
          <p:nvPr/>
        </p:nvSpPr>
        <p:spPr>
          <a:xfrm>
            <a:off x="9049966" y="4538935"/>
            <a:ext cx="785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 впродовж життя</a:t>
            </a:r>
            <a:endParaRPr lang="ru-UA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5C542-6013-72C2-D0BC-014D01FA9C40}"/>
              </a:ext>
            </a:extLst>
          </p:cNvPr>
          <p:cNvSpPr txBox="1"/>
          <p:nvPr/>
        </p:nvSpPr>
        <p:spPr>
          <a:xfrm>
            <a:off x="8978630" y="4903803"/>
            <a:ext cx="3793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Громадянські та соціальні компетентності</a:t>
            </a:r>
            <a:endParaRPr lang="ru-UA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6BBEB-31D3-61AC-FBD5-FB18F1210711}"/>
              </a:ext>
            </a:extLst>
          </p:cNvPr>
          <p:cNvSpPr txBox="1"/>
          <p:nvPr/>
        </p:nvSpPr>
        <p:spPr>
          <a:xfrm>
            <a:off x="8998931" y="5514892"/>
            <a:ext cx="34217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Культурна компетентність</a:t>
            </a:r>
            <a:endParaRPr lang="ru-UA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CC9E6A-A981-1265-A1E8-57448202F2C0}"/>
              </a:ext>
            </a:extLst>
          </p:cNvPr>
          <p:cNvSpPr txBox="1"/>
          <p:nvPr/>
        </p:nvSpPr>
        <p:spPr>
          <a:xfrm>
            <a:off x="8978630" y="5980162"/>
            <a:ext cx="3259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Підприємливість та фінансова грамотність</a:t>
            </a:r>
            <a:endParaRPr lang="ru-UA" sz="16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3A9948E-102B-9553-4DFC-77DA7544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039" y="146493"/>
            <a:ext cx="4069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МИСТЕЦЬКА ОСВІТНЯ ГАЛУЗЬ      </a:t>
            </a:r>
            <a:endParaRPr kumimoji="0" lang="uk-UA" altLang="ru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потенціал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30B472-B642-83C2-6A91-ECFF15E17DE9}"/>
              </a:ext>
            </a:extLst>
          </p:cNvPr>
          <p:cNvSpPr txBox="1"/>
          <p:nvPr/>
        </p:nvSpPr>
        <p:spPr>
          <a:xfrm>
            <a:off x="9578942" y="194842"/>
            <a:ext cx="2261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ru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 19</a:t>
            </a:r>
          </a:p>
          <a:p>
            <a:r>
              <a:rPr lang="uk-UA" altLang="ru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Державного стандарту</a:t>
            </a:r>
            <a:r>
              <a:rPr kumimoji="0" lang="uk-UA" altLang="ru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200" dirty="0"/>
          </a:p>
        </p:txBody>
      </p:sp>
    </p:spTree>
    <p:extLst>
      <p:ext uri="{BB962C8B-B14F-4D97-AF65-F5344CB8AC3E}">
        <p14:creationId xmlns:p14="http://schemas.microsoft.com/office/powerpoint/2010/main" val="145714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3540</Words>
  <Application>Microsoft Office PowerPoint</Application>
  <PresentationFormat>Широкоэкранный</PresentationFormat>
  <Paragraphs>397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Antiqua</vt:lpstr>
      <vt:lpstr>Arial</vt:lpstr>
      <vt:lpstr>Bookman Old Style</vt:lpstr>
      <vt:lpstr>Calibri</vt:lpstr>
      <vt:lpstr>Calibri Light</vt:lpstr>
      <vt:lpstr>Cambria</vt:lpstr>
      <vt:lpstr>Comfortaa</vt:lpstr>
      <vt:lpstr>Times New Roman</vt:lpstr>
      <vt:lpstr>TimesNewRomanPS-BoldMT</vt:lpstr>
      <vt:lpstr>TimesNewRomanPSMT</vt:lpstr>
      <vt:lpstr>Verdana</vt:lpstr>
      <vt:lpstr>Wingdings</vt:lpstr>
      <vt:lpstr>Wingdings 2</vt:lpstr>
      <vt:lpstr>Тема Office</vt:lpstr>
      <vt:lpstr>    Організація освітнього процесу у 2022/2023 навчальному році через упровадження Державного стандарту базової середньої освіти (5-9 класи) </vt:lpstr>
      <vt:lpstr>      План методичного об’єднання: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Додаток 20 до Державного стандарту </vt:lpstr>
      <vt:lpstr>Презентация PowerPoint</vt:lpstr>
      <vt:lpstr>Презентация PowerPoint</vt:lpstr>
      <vt:lpstr>Оцінювання результатів навчання                                        в мистецькій освітній галузі</vt:lpstr>
      <vt:lpstr>Презентация PowerPoint</vt:lpstr>
      <vt:lpstr>Презентация PowerPoint</vt:lpstr>
      <vt:lpstr>Презентация PowerPoint</vt:lpstr>
      <vt:lpstr>Чим є формувальне оцінювання та чим воно не є:</vt:lpstr>
      <vt:lpstr>Формувальне оцінювання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Ефективний зворотній зв’язок</vt:lpstr>
      <vt:lpstr>Презентация PowerPoint</vt:lpstr>
      <vt:lpstr>Завдання учням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2022-08-18T05:49:03Z</dcterms:created>
  <dcterms:modified xsi:type="dcterms:W3CDTF">2022-08-26T08:03:30Z</dcterms:modified>
</cp:coreProperties>
</file>