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4" r:id="rId13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6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E03D1-3F21-AB50-9106-AA48EFD107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F06382-C049-7773-DB8A-01F5EDF3E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DC59AA-33AD-AF5A-5136-4FC9F83BC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990B-9712-42CE-9B92-8A89AEA0522A}" type="datetimeFigureOut">
              <a:rPr lang="ru-UA" smtClean="0"/>
              <a:t>01.09.2022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4E8E38-8106-1099-85B1-3885A9348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937ABC-0485-307C-D7A8-38AA03AE3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5092-630E-48E1-A561-5725185E84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4324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A73137-165C-78BF-1AEA-ADDB1341E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F75BA28-26FC-2DCB-082B-32B4832A5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ED6BEF-FCFD-C8B1-1712-309F55DEB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990B-9712-42CE-9B92-8A89AEA0522A}" type="datetimeFigureOut">
              <a:rPr lang="ru-UA" smtClean="0"/>
              <a:t>01.09.2022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69DD0A-F588-E1F2-1E15-E636FCA62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0DA848-851B-5E9B-8EB0-F1ECE3C84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5092-630E-48E1-A561-5725185E84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4871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113D98A-59EC-A6B9-0465-F0FC30ADD8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1E151F1-D6D0-1002-34DC-C26EA95521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72A32E-FACD-EADA-42CA-8D2FD0EF2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990B-9712-42CE-9B92-8A89AEA0522A}" type="datetimeFigureOut">
              <a:rPr lang="ru-UA" smtClean="0"/>
              <a:t>01.09.2022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463064-0A73-F463-CCF5-56DDF18F3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D1971A-B54E-380E-F62F-E9A8059A3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5092-630E-48E1-A561-5725185E84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2685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91472D-A7C9-36D0-7C24-3D4D3216E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C8FBEC-B014-810E-A785-FC49DD93B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CAD960-97C6-2738-EA9E-24761E69F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990B-9712-42CE-9B92-8A89AEA0522A}" type="datetimeFigureOut">
              <a:rPr lang="ru-UA" smtClean="0"/>
              <a:t>01.09.2022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5B2B43-F7E9-A559-D939-E2494FA94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A8D54C-5CEC-E68E-1049-3385E9EC9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5092-630E-48E1-A561-5725185E84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7236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4FE240-EDF1-E1CB-A65E-265177D65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A556E7-8DC0-12A7-B1B3-6905624BE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76AEF9-0990-30A6-AA9E-F4F039264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990B-9712-42CE-9B92-8A89AEA0522A}" type="datetimeFigureOut">
              <a:rPr lang="ru-UA" smtClean="0"/>
              <a:t>01.09.2022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FCBEC4-31D7-091B-53DA-D10BC175F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1DA690-85AC-A82C-71EC-2CF21F70C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5092-630E-48E1-A561-5725185E84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0668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96DCF4-B756-21D2-0F15-66355D013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FBFDF9-30FC-F977-4E5B-6155F73B88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C83A695-825E-FC1F-9041-502AF07D31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FD2575-E7F5-F0E8-A855-3471DA832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990B-9712-42CE-9B92-8A89AEA0522A}" type="datetimeFigureOut">
              <a:rPr lang="ru-UA" smtClean="0"/>
              <a:t>01.09.2022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06FFCA-341A-8DBC-C1F5-5098FF5C9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8AB883-6E16-5D9F-5A00-D37FE927D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5092-630E-48E1-A561-5725185E84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8815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EDF1C5-D7BB-4C0E-9DC1-A30B9AD68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87F5DF8-0D7F-010A-834A-C00AB7E68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CD70027-0EB9-093A-246C-BE33FF5F0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48D7E59-80F9-4586-8401-1C22D1511A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F6333B7-97B1-E0E3-10D5-05B196E1D4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246B27E-F735-636D-D999-084AA1955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990B-9712-42CE-9B92-8A89AEA0522A}" type="datetimeFigureOut">
              <a:rPr lang="ru-UA" smtClean="0"/>
              <a:t>01.09.2022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58B9FE9-979B-4D9B-BF22-21F4D3AB8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B4B6020-CBA2-C094-0D6F-C65DA3BD1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5092-630E-48E1-A561-5725185E84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08564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CF4925-7777-1FB2-D8E4-B23AB3F69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CD7F7CC-4096-DE58-2B1C-B93DFFD1F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990B-9712-42CE-9B92-8A89AEA0522A}" type="datetimeFigureOut">
              <a:rPr lang="ru-UA" smtClean="0"/>
              <a:t>01.09.2022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C25F755-03E3-C723-DC83-8B36673DD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8C35914-D122-5D55-3EAD-CEFCC849C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5092-630E-48E1-A561-5725185E84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6073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92B2AC5-8B9D-F717-8893-BBDCA863F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990B-9712-42CE-9B92-8A89AEA0522A}" type="datetimeFigureOut">
              <a:rPr lang="ru-UA" smtClean="0"/>
              <a:t>01.09.2022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CF3EAFA-C464-50A2-4411-9FBAB32ED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E4A326E-0AFD-BAAA-4029-3E756A69B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5092-630E-48E1-A561-5725185E84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8181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623646-77B8-296E-BDD6-9FC179353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87A880-3199-B416-C00F-F572B5B0E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185554A-3D76-8FFA-E485-3CBAFB5C4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E1BE73-E42F-A062-2806-D1C89FE99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990B-9712-42CE-9B92-8A89AEA0522A}" type="datetimeFigureOut">
              <a:rPr lang="ru-UA" smtClean="0"/>
              <a:t>01.09.2022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A1A92C-CEDB-74D1-E68C-E63679807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ABAC394-BA55-4E75-89C4-6330853E3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5092-630E-48E1-A561-5725185E84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7718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964F02-0FF7-1196-17D6-131F5FB91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8E92AA1-88F5-B21A-1C6D-29B773AF12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02AF91B-D759-0CDE-708F-4E3C66F79B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1BB197E-7AB7-15C3-B368-A1EB89BD3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990B-9712-42CE-9B92-8A89AEA0522A}" type="datetimeFigureOut">
              <a:rPr lang="ru-UA" smtClean="0"/>
              <a:t>01.09.2022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B011BB8-838F-56D5-5E57-74FF2B7AA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9CCF6D0-CAA6-D1E7-1EFA-D98405559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5092-630E-48E1-A561-5725185E84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7251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B74557-E183-57C6-3071-15127B894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E0CECCE-989A-AFF7-48E0-F5F483310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DA6B4C-E9AB-EDE5-5408-7F971C1D0D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4990B-9712-42CE-9B92-8A89AEA0522A}" type="datetimeFigureOut">
              <a:rPr lang="ru-UA" smtClean="0"/>
              <a:t>01.09.2022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5807BA-B712-9046-2018-0B12E79213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168A05-99AF-2F6F-85BC-5151486D1A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45092-630E-48E1-A561-5725185E84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0813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viktorpoli.blogspot.com/" TargetMode="External"/><Relationship Id="rId3" Type="http://schemas.openxmlformats.org/officeDocument/2006/relationships/hyperlink" Target="https://sites.google.com/site/zahist56/" TargetMode="External"/><Relationship Id="rId7" Type="http://schemas.openxmlformats.org/officeDocument/2006/relationships/hyperlink" Target="https://jalmu4.blogspot.com/" TargetMode="External"/><Relationship Id="rId12" Type="http://schemas.openxmlformats.org/officeDocument/2006/relationships/hyperlink" Target="https://sprotyvg7.com.ua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viv-school32.blogspot.com/" TargetMode="External"/><Relationship Id="rId11" Type="http://schemas.openxmlformats.org/officeDocument/2006/relationships/hyperlink" Target="https://safe.ed-era.com/" TargetMode="External"/><Relationship Id="rId5" Type="http://schemas.openxmlformats.org/officeDocument/2006/relationships/hyperlink" Target="https://sites.google.eom/a/kirovogradschool16.k1asna.com/kabinet-zv/" TargetMode="External"/><Relationship Id="rId10" Type="http://schemas.openxmlformats.org/officeDocument/2006/relationships/hyperlink" Target="https://eoreplatform.web.app/dashboard" TargetMode="External"/><Relationship Id="rId4" Type="http://schemas.openxmlformats.org/officeDocument/2006/relationships/hyperlink" Target="http://3axuct.at.ua/" TargetMode="External"/><Relationship Id="rId9" Type="http://schemas.openxmlformats.org/officeDocument/2006/relationships/hyperlink" Target="https://didacticgameszu.blogspot.com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resident.gov.ua/documents/1212021-37661" TargetMode="External"/><Relationship Id="rId3" Type="http://schemas.openxmlformats.org/officeDocument/2006/relationships/hyperlink" Target="https://zakon.rada.gov.ua/laws/show/2145-19#Text" TargetMode="External"/><Relationship Id="rId7" Type="http://schemas.openxmlformats.org/officeDocument/2006/relationships/hyperlink" Target="https://zakon.rada.gov.ua/laws/show/1702-20#Tex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akon.rada.gov.ua/laws/show/2469-19#Text" TargetMode="External"/><Relationship Id="rId11" Type="http://schemas.openxmlformats.org/officeDocument/2006/relationships/hyperlink" Target="https://zakon.rada.gov.ua/laws/show/1770-2000-%D0%BF#Text" TargetMode="External"/><Relationship Id="rId5" Type="http://schemas.openxmlformats.org/officeDocument/2006/relationships/hyperlink" Target="https://zakon.rada.gov.ua/laws/show/2232-12#Text" TargetMode="External"/><Relationship Id="rId10" Type="http://schemas.openxmlformats.org/officeDocument/2006/relationships/hyperlink" Target="https://osvita.ua/legislation/Ser_osv/76886/" TargetMode="External"/><Relationship Id="rId4" Type="http://schemas.openxmlformats.org/officeDocument/2006/relationships/hyperlink" Target="https://zakon.rada.gov.ua/laws/show/2315-20#Text" TargetMode="External"/><Relationship Id="rId9" Type="http://schemas.openxmlformats.org/officeDocument/2006/relationships/hyperlink" Target="https://zakon.rada.gov.ua/laws/show/286/2019#Tex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on.gov.ua/storage/app/media/zagalna%20serednya/programy-10-11-klas/2018-2019/2020/11/Zakhyst%20Ukrayiny%2010-11%20klas%20Standart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5081-17#Tex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akon.rada.gov.ua/laws/show/z0750-14#Text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Строгие фоны для презентаций (62 фото) | Презентация, Фон, Фото фоны">
            <a:extLst>
              <a:ext uri="{FF2B5EF4-FFF2-40B4-BE49-F238E27FC236}">
                <a16:creationId xmlns:a16="http://schemas.microsoft.com/office/drawing/2014/main" id="{15F82414-F3B0-FE5A-915D-95A7BA053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19214" cy="684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66F065B-D63F-9892-4D81-F31F1C2F7683}"/>
              </a:ext>
            </a:extLst>
          </p:cNvPr>
          <p:cNvSpPr txBox="1"/>
          <p:nvPr/>
        </p:nvSpPr>
        <p:spPr>
          <a:xfrm>
            <a:off x="2924175" y="136404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6565" marR="74930" indent="450215" algn="l">
              <a:spcBef>
                <a:spcPts val="35"/>
              </a:spcBef>
              <a:spcAft>
                <a:spcPts val="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873636-85A3-F616-C49B-626B8B7F8C1F}"/>
              </a:ext>
            </a:extLst>
          </p:cNvPr>
          <p:cNvSpPr txBox="1"/>
          <p:nvPr/>
        </p:nvSpPr>
        <p:spPr>
          <a:xfrm rot="21092611">
            <a:off x="485094" y="2381073"/>
            <a:ext cx="1012507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40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Особливості освітнього процесу на </a:t>
            </a:r>
            <a:r>
              <a:rPr lang="uk-UA" sz="4000" b="1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уроках</a:t>
            </a:r>
            <a:r>
              <a:rPr lang="uk-UA" sz="40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 навчального предмета «Захист України» у закладах загальної середньої освіти у 2022/2023 навчальному році.</a:t>
            </a:r>
            <a:endParaRPr lang="ru-UA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B885512-7636-6C20-ED7E-A2E1AC4303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2024" y="150966"/>
            <a:ext cx="2445763" cy="176764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0E70B92-2E0A-321E-6E5E-0C410F3BEEF2}"/>
              </a:ext>
            </a:extLst>
          </p:cNvPr>
          <p:cNvSpPr txBox="1"/>
          <p:nvPr/>
        </p:nvSpPr>
        <p:spPr>
          <a:xfrm>
            <a:off x="6936424" y="5700491"/>
            <a:ext cx="61769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8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Жанна </a:t>
            </a:r>
            <a:r>
              <a:rPr lang="uk-UA" sz="1800" b="1" i="1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Перуцька</a:t>
            </a:r>
            <a:r>
              <a:rPr lang="uk-UA" sz="18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                                                                         </a:t>
            </a:r>
            <a:r>
              <a:rPr lang="uk-UA" sz="1800" b="1" i="1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консультатн</a:t>
            </a:r>
            <a:r>
              <a:rPr lang="uk-UA" sz="18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КУ « ЦПРПП»</a:t>
            </a:r>
            <a:endParaRPr lang="ru-UA" i="1" dirty="0"/>
          </a:p>
        </p:txBody>
      </p:sp>
    </p:spTree>
    <p:extLst>
      <p:ext uri="{BB962C8B-B14F-4D97-AF65-F5344CB8AC3E}">
        <p14:creationId xmlns:p14="http://schemas.microsoft.com/office/powerpoint/2010/main" val="2369657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Строгие фоны для презентаций (62 фото) | Презентация, Фон, Фото фоны">
            <a:extLst>
              <a:ext uri="{FF2B5EF4-FFF2-40B4-BE49-F238E27FC236}">
                <a16:creationId xmlns:a16="http://schemas.microsoft.com/office/drawing/2014/main" id="{DB3BA1DC-A4CA-556B-2543-36AD84F68B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19214" cy="684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EC23A1C-B88F-AA07-52B7-7C80EAFC25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721004"/>
              </p:ext>
            </p:extLst>
          </p:nvPr>
        </p:nvGraphicFramePr>
        <p:xfrm>
          <a:off x="285749" y="85726"/>
          <a:ext cx="11620501" cy="4007350"/>
        </p:xfrm>
        <a:graphic>
          <a:graphicData uri="http://schemas.openxmlformats.org/drawingml/2006/table">
            <a:tbl>
              <a:tblPr/>
              <a:tblGrid>
                <a:gridCol w="2459325">
                  <a:extLst>
                    <a:ext uri="{9D8B030D-6E8A-4147-A177-3AD203B41FA5}">
                      <a16:colId xmlns:a16="http://schemas.microsoft.com/office/drawing/2014/main" val="2778756100"/>
                    </a:ext>
                  </a:extLst>
                </a:gridCol>
                <a:gridCol w="722027">
                  <a:extLst>
                    <a:ext uri="{9D8B030D-6E8A-4147-A177-3AD203B41FA5}">
                      <a16:colId xmlns:a16="http://schemas.microsoft.com/office/drawing/2014/main" val="717331561"/>
                    </a:ext>
                  </a:extLst>
                </a:gridCol>
                <a:gridCol w="8439149">
                  <a:extLst>
                    <a:ext uri="{9D8B030D-6E8A-4147-A177-3AD203B41FA5}">
                      <a16:colId xmlns:a16="http://schemas.microsoft.com/office/drawing/2014/main" val="3914107265"/>
                    </a:ext>
                  </a:extLst>
                </a:gridCol>
              </a:tblGrid>
              <a:tr h="846737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b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компетентності</a:t>
                      </a:r>
                      <a:b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320" marR="85320" marT="42660" marB="426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320" marR="85320" marT="42660" marB="426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Критерії</a:t>
                      </a:r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оцінювання</a:t>
                      </a:r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якості</a:t>
                      </a:r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знань</a:t>
                      </a:r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1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умінь</a:t>
                      </a:r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600" b="1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навичок</a:t>
                      </a:r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320" marR="85320" marT="42660" marB="426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680436"/>
                  </a:ext>
                </a:extLst>
              </a:tr>
              <a:tr h="1352266"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Початковий</a:t>
                      </a:r>
                      <a:br>
                        <a:rPr lang="ru-RU" sz="18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r>
                        <a:rPr lang="ru-RU" sz="18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320" marR="85320" marT="42660" marB="426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5320" marR="85320" marT="42660" marB="426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Учень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учениця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розрізняти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вивчення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відтворити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деякі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його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елементи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b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Володіє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навчальним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матеріалом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рівні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елементарногорозпізнаванняі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відтворення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окремих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фактів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елементів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об’єктів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відтворюються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учнем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окремими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словами</a:t>
                      </a:r>
                      <a:b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реченнями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постійною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допомогою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викладача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виконує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фрагменти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практичних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320" marR="85320" marT="42660" marB="426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8778900"/>
                  </a:ext>
                </a:extLst>
              </a:tr>
              <a:tr h="873121">
                <a:tc vMerge="1">
                  <a:txBody>
                    <a:bodyPr/>
                    <a:lstStyle/>
                    <a:p>
                      <a:endParaRPr lang="ru-RU" sz="1700" dirty="0">
                        <a:effectLst/>
                      </a:endParaRPr>
                    </a:p>
                  </a:txBody>
                  <a:tcPr marL="85320" marR="85320" marT="42660" marB="426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/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320" marR="85320" marT="42660" marB="426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Учень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учениця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фрагментарно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відтворює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незначну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частину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навчальногоматеріалу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має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поверхневі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уявлення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вивчення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виявляє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здатністьвикласти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думку на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елементарному</a:t>
                      </a:r>
                      <a:b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рівні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має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елементарні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навички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практичнізавдання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виконує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допомогою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викладач</a:t>
                      </a:r>
                      <a:endParaRPr lang="ru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320" marR="85320" marT="42660" marB="4266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134850"/>
                  </a:ext>
                </a:extLst>
              </a:tr>
              <a:tr h="935226">
                <a:tc vMerge="1">
                  <a:txBody>
                    <a:bodyPr/>
                    <a:lstStyle/>
                    <a:p>
                      <a:endParaRPr lang="ru-RU" sz="1700" dirty="0">
                        <a:effectLst/>
                      </a:endParaRPr>
                    </a:p>
                  </a:txBody>
                  <a:tcPr marL="85320" marR="85320" marT="42660" marB="426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/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320" marR="85320" marT="42660" marB="426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Учень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учениця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відтворює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менше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половини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навчального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матеріалу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за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допомогою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викладача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виконує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елементарні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розрізняє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елементитехніки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нормативних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вимог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здатний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виконати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незначну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їхню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частину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320" marR="85320" marT="42660" marB="4266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1153778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B2F0411A-3AF5-30CA-6000-8B53D4138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8088" y="1825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UA" altLang="ru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br>
              <a:rPr kumimoji="0" lang="ru-UA" altLang="ru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UA" altLang="ru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93C05AE6-07AE-9382-11B4-3934DE6BD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085072"/>
              </p:ext>
            </p:extLst>
          </p:nvPr>
        </p:nvGraphicFramePr>
        <p:xfrm>
          <a:off x="238124" y="4093080"/>
          <a:ext cx="11715750" cy="2828925"/>
        </p:xfrm>
        <a:graphic>
          <a:graphicData uri="http://schemas.openxmlformats.org/drawingml/2006/table">
            <a:tbl>
              <a:tblPr/>
              <a:tblGrid>
                <a:gridCol w="2449657">
                  <a:extLst>
                    <a:ext uri="{9D8B030D-6E8A-4147-A177-3AD203B41FA5}">
                      <a16:colId xmlns:a16="http://schemas.microsoft.com/office/drawing/2014/main" val="2849805735"/>
                    </a:ext>
                  </a:extLst>
                </a:gridCol>
                <a:gridCol w="784277">
                  <a:extLst>
                    <a:ext uri="{9D8B030D-6E8A-4147-A177-3AD203B41FA5}">
                      <a16:colId xmlns:a16="http://schemas.microsoft.com/office/drawing/2014/main" val="1641013028"/>
                    </a:ext>
                  </a:extLst>
                </a:gridCol>
                <a:gridCol w="8481816">
                  <a:extLst>
                    <a:ext uri="{9D8B030D-6E8A-4147-A177-3AD203B41FA5}">
                      <a16:colId xmlns:a16="http://schemas.microsoft.com/office/drawing/2014/main" val="3440995130"/>
                    </a:ext>
                  </a:extLst>
                </a:gridCol>
              </a:tblGrid>
              <a:tr h="971550"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</a:t>
                      </a:r>
                      <a:br>
                        <a:rPr lang="ru-RU" sz="18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br>
                        <a:rPr lang="ru-RU" sz="18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Учень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учениця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знає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близько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половини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навчального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матеріалу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здатнийвідтворювати</a:t>
                      </a:r>
                      <a:b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його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 в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повному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обсязі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відповідно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тексту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підручника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абопояснення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викладача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286722"/>
                  </a:ext>
                </a:extLst>
              </a:tr>
              <a:tr h="790575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Учень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учениця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розуміє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основний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навчальний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здатний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дативизначення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понять,</a:t>
                      </a:r>
                      <a:b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припускається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помилок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За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допомогою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викладача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логічно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970922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Учень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учениця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виявляє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знання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розуміння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основних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положень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навчального</a:t>
                      </a:r>
                      <a:b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матеріалу,відповіді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його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правильні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він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відтворити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значну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частинутеоретичного</a:t>
                      </a:r>
                      <a:b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матеріалу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за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допомогою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викладача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його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аналізувати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порівнювати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робити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висновкио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відтворювати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значну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його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частину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46386095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5054F013-4810-A2B1-6F53-8341EEB48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" y="5182931"/>
            <a:ext cx="134112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UA" altLang="ru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br>
              <a:rPr kumimoji="0" lang="ru-UA" altLang="ru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UA" altLang="ru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701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Строгие фоны для презентаций (62 фото) | Презентация, Фон, Фото фоны">
            <a:extLst>
              <a:ext uri="{FF2B5EF4-FFF2-40B4-BE49-F238E27FC236}">
                <a16:creationId xmlns:a16="http://schemas.microsoft.com/office/drawing/2014/main" id="{E4484BAE-84F1-DC1E-7297-E83703E8C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19214" cy="684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F367830-9C41-5D9B-0743-C08161407B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6415845"/>
              </p:ext>
            </p:extLst>
          </p:nvPr>
        </p:nvGraphicFramePr>
        <p:xfrm>
          <a:off x="323849" y="85725"/>
          <a:ext cx="11363325" cy="3535680"/>
        </p:xfrm>
        <a:graphic>
          <a:graphicData uri="http://schemas.openxmlformats.org/drawingml/2006/table">
            <a:tbl>
              <a:tblPr/>
              <a:tblGrid>
                <a:gridCol w="2462312">
                  <a:extLst>
                    <a:ext uri="{9D8B030D-6E8A-4147-A177-3AD203B41FA5}">
                      <a16:colId xmlns:a16="http://schemas.microsoft.com/office/drawing/2014/main" val="1736907108"/>
                    </a:ext>
                  </a:extLst>
                </a:gridCol>
                <a:gridCol w="978141">
                  <a:extLst>
                    <a:ext uri="{9D8B030D-6E8A-4147-A177-3AD203B41FA5}">
                      <a16:colId xmlns:a16="http://schemas.microsoft.com/office/drawing/2014/main" val="1895425156"/>
                    </a:ext>
                  </a:extLst>
                </a:gridCol>
                <a:gridCol w="7922872">
                  <a:extLst>
                    <a:ext uri="{9D8B030D-6E8A-4147-A177-3AD203B41FA5}">
                      <a16:colId xmlns:a16="http://schemas.microsoft.com/office/drawing/2014/main" val="2528350489"/>
                    </a:ext>
                  </a:extLst>
                </a:gridCol>
              </a:tblGrid>
              <a:tr h="174314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b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компетентності</a:t>
                      </a:r>
                      <a:b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Критерії</a:t>
                      </a:r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оцінювання</a:t>
                      </a:r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якості</a:t>
                      </a:r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знань</a:t>
                      </a:r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1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умінь</a:t>
                      </a:r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600" b="1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навичок</a:t>
                      </a:r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915599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Достатній</a:t>
                      </a:r>
                      <a:r>
                        <a:rPr lang="ru-RU" sz="18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r>
                        <a:rPr lang="ru-RU" sz="18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1500" b="0" i="0" dirty="0">
                          <a:solidFill>
                            <a:srgbClr val="000000"/>
                          </a:solidFill>
                          <a:effectLst/>
                          <a:latin typeface="ArialMT"/>
                        </a:rPr>
                      </a:br>
                      <a:br>
                        <a:rPr lang="ru-RU" sz="1500" b="0" i="0" dirty="0">
                          <a:solidFill>
                            <a:srgbClr val="000000"/>
                          </a:solidFill>
                          <a:effectLst/>
                          <a:latin typeface="ArialMT"/>
                        </a:rPr>
                      </a:br>
                      <a:br>
                        <a:rPr lang="ru-RU" sz="1500" b="0" i="0" dirty="0">
                          <a:solidFill>
                            <a:srgbClr val="000000"/>
                          </a:solidFill>
                          <a:effectLst/>
                          <a:latin typeface="ArialMT"/>
                        </a:rPr>
                      </a:br>
                      <a:endParaRPr lang="ru-RU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Учень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учениця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виявляє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знання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розуміння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переважної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більшості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навчального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матеріалу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здатний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застосовувати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його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рівні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стандартних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вимог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частково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контролювати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власні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навчальні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дії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07802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Знання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учениці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достатньо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повні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він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вільно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застосовує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вивчений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</a:t>
                      </a:r>
                      <a:b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стандартних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ситуаціях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вміє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аналізувати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робити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висновки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Самостійно</a:t>
                      </a:r>
                      <a:b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застосовує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теоретичні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знання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практичних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завдань</a:t>
                      </a:r>
                      <a:endParaRPr lang="ru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9450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Учень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учениця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вільно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володіє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вивченим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матеріалом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вміє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узагальнювати</a:t>
                      </a:r>
                      <a:b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інформацію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застосовує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її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практиці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9038779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7E94CD38-51BD-A35F-C2A8-133CB0374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22177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UA" altLang="ru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br>
              <a:rPr kumimoji="0" lang="ru-UA" altLang="ru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UA" altLang="ru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14B83C71-0735-67D6-481B-2A223FCCC4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808301"/>
              </p:ext>
            </p:extLst>
          </p:nvPr>
        </p:nvGraphicFramePr>
        <p:xfrm>
          <a:off x="323849" y="3530567"/>
          <a:ext cx="11363325" cy="3535680"/>
        </p:xfrm>
        <a:graphic>
          <a:graphicData uri="http://schemas.openxmlformats.org/drawingml/2006/table">
            <a:tbl>
              <a:tblPr/>
              <a:tblGrid>
                <a:gridCol w="2492975">
                  <a:extLst>
                    <a:ext uri="{9D8B030D-6E8A-4147-A177-3AD203B41FA5}">
                      <a16:colId xmlns:a16="http://schemas.microsoft.com/office/drawing/2014/main" val="1986156649"/>
                    </a:ext>
                  </a:extLst>
                </a:gridCol>
                <a:gridCol w="1004920">
                  <a:extLst>
                    <a:ext uri="{9D8B030D-6E8A-4147-A177-3AD203B41FA5}">
                      <a16:colId xmlns:a16="http://schemas.microsoft.com/office/drawing/2014/main" val="2298191141"/>
                    </a:ext>
                  </a:extLst>
                </a:gridCol>
                <a:gridCol w="7865430">
                  <a:extLst>
                    <a:ext uri="{9D8B030D-6E8A-4147-A177-3AD203B41FA5}">
                      <a16:colId xmlns:a16="http://schemas.microsoft.com/office/drawing/2014/main" val="581967435"/>
                    </a:ext>
                  </a:extLst>
                </a:gridCol>
              </a:tblGrid>
              <a:tr h="1139166"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Високий</a:t>
                      </a:r>
                      <a:r>
                        <a:rPr lang="ru-RU" sz="18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8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br>
                        <a:rPr lang="ru-RU" sz="18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ru-RU" sz="1500" b="0" i="0" dirty="0">
                          <a:solidFill>
                            <a:srgbClr val="000000"/>
                          </a:solidFill>
                          <a:effectLst/>
                          <a:latin typeface="ArialMT"/>
                        </a:rPr>
                      </a:br>
                      <a:endParaRPr lang="ru-RU" sz="1800" dirty="0">
                        <a:effectLst/>
                      </a:endParaRPr>
                    </a:p>
                  </a:txBody>
                  <a:tcPr marL="90653" marR="90653" marT="45326" marB="4532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0653" marR="90653" marT="45326" marB="4532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Учень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учениця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володіє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глибокими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міцними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знаннями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здатний</a:t>
                      </a:r>
                      <a:b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використовувати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їх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нестандартних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ситуаціях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Виявляє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творчі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здібності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самостійно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визначає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окремі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цілі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власної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пізнавальної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знаходить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джерела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інформації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самостійно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використовує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їх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вирішенні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поставлених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3" marR="90653" marT="45326" marB="4532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748021"/>
                  </a:ext>
                </a:extLst>
              </a:tr>
              <a:tr h="1139166">
                <a:tc vMerge="1">
                  <a:txBody>
                    <a:bodyPr/>
                    <a:lstStyle/>
                    <a:p>
                      <a:endParaRPr lang="ru-RU" sz="1800" dirty="0">
                        <a:effectLst/>
                      </a:endParaRPr>
                    </a:p>
                  </a:txBody>
                  <a:tcPr marL="90653" marR="90653" marT="45326" marB="4532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0653" marR="90653" marT="45326" marB="4532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Учень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учениця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володіє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узагальненими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знаннями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предмета,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вільно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висловлює</a:t>
                      </a:r>
                      <a:b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власні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думки,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визначає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програму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особистої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пізнавальної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без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допомоги</a:t>
                      </a:r>
                      <a:b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вчителя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знаходить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джерела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інформації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використовує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отримані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відомості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відповідно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мети та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завдань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власної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пізнавальної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3" marR="90653" marT="45326" marB="4532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283192"/>
                  </a:ext>
                </a:extLst>
              </a:tr>
              <a:tr h="1257348">
                <a:tc vMerge="1">
                  <a:txBody>
                    <a:bodyPr/>
                    <a:lstStyle/>
                    <a:p>
                      <a:endParaRPr lang="ru-RU" sz="1800" dirty="0">
                        <a:effectLst/>
                      </a:endParaRPr>
                    </a:p>
                  </a:txBody>
                  <a:tcPr marL="90653" marR="90653" marT="45326" marB="4532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0653" marR="90653" marT="45326" marB="4532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Учень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учениця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має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системні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знання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виявляє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здатність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приймати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творчірішення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b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самостійно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розвиває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власні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обдарування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нахили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вміє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самостійно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здобувати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знання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b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умінь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навичок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дає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змогу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виконувати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нормативи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бездоганному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рівні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3" marR="90653" marT="45326" marB="4532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88175540"/>
                  </a:ext>
                </a:extLst>
              </a:tr>
            </a:tbl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E74124E1-0171-BE5E-F0D4-3DD225631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321" y="38909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UA" altLang="ru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br>
              <a:rPr kumimoji="0" lang="ru-UA" altLang="ru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UA" altLang="ru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578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Строгие фоны для презентаций (62 фото) | Презентация, Фон, Фото фоны">
            <a:extLst>
              <a:ext uri="{FF2B5EF4-FFF2-40B4-BE49-F238E27FC236}">
                <a16:creationId xmlns:a16="http://schemas.microsoft.com/office/drawing/2014/main" id="{D5A7827B-D961-8415-D08F-30BBC4A61F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19214" cy="684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1EDFC85-54CE-1860-5708-98A4924BE143}"/>
              </a:ext>
            </a:extLst>
          </p:cNvPr>
          <p:cNvSpPr txBox="1"/>
          <p:nvPr/>
        </p:nvSpPr>
        <p:spPr>
          <a:xfrm>
            <a:off x="595312" y="552450"/>
            <a:ext cx="11001375" cy="5663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14375" marR="74930" algn="ctr">
              <a:spcAft>
                <a:spcPts val="0"/>
              </a:spcAft>
            </a:pPr>
            <a:r>
              <a:rPr lang="uk-UA" sz="2800" b="1" spc="-1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Корисні посилання</a:t>
            </a:r>
            <a:r>
              <a:rPr lang="uk-UA" sz="2800" b="1" spc="-1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714375" marR="74930" algn="ctr">
              <a:spcAft>
                <a:spcPts val="0"/>
              </a:spcAft>
            </a:pPr>
            <a:endParaRPr lang="ru-UA" sz="2800" b="1" dirty="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3425" marR="298450" indent="-285750" algn="l">
              <a:buFont typeface="Wingdings" panose="05000000000000000000" pitchFamily="2" charset="2"/>
              <a:buChar char="v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Сайт</a:t>
            </a:r>
            <a:r>
              <a:rPr lang="uk-UA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викладачів</a:t>
            </a:r>
            <a:r>
              <a:rPr lang="uk-UA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здобувачів</a:t>
            </a:r>
            <a:r>
              <a:rPr lang="uk-UA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освіти</a:t>
            </a:r>
            <a:r>
              <a:rPr lang="uk-UA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предмета</a:t>
            </a:r>
            <a:r>
              <a:rPr lang="uk-UA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«Захист</a:t>
            </a:r>
            <a:r>
              <a:rPr lang="uk-UA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України» [Електронний ресурс]. 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uk-UA" sz="180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https://sites.google.com/site/zahist56/</a:t>
            </a:r>
            <a:endParaRPr lang="uk-UA" u="none" strike="noStrike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3425" marR="298450" indent="-285750" algn="l">
              <a:buFont typeface="Wingdings" panose="05000000000000000000" pitchFamily="2" charset="2"/>
              <a:buChar char="v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ЗАХИСТ</a:t>
            </a:r>
            <a:r>
              <a:rPr lang="uk-UA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r>
              <a:rPr lang="uk-UA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електронний</a:t>
            </a:r>
            <a:r>
              <a:rPr lang="uk-UA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навчально-методичний</a:t>
            </a:r>
            <a:r>
              <a:rPr lang="uk-UA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журнал</a:t>
            </a:r>
            <a:r>
              <a:rPr lang="uk-UA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учителя [Електронний ресурс].   </a:t>
            </a:r>
            <a:r>
              <a:rPr lang="uk-UA" sz="180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http://3axuct.at.ua/</a:t>
            </a:r>
            <a:endParaRPr lang="uk-UA" u="none" strike="noStrike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3425" marR="298450" indent="-285750" algn="l">
              <a:buFont typeface="Wingdings" panose="05000000000000000000" pitchFamily="2" charset="2"/>
              <a:buChar char="v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Сайт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вчителя</a:t>
            </a:r>
            <a:r>
              <a:rPr lang="uk-UA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захисту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r>
              <a:rPr lang="uk-UA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НВО</a:t>
            </a:r>
            <a:r>
              <a:rPr lang="uk-UA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№</a:t>
            </a:r>
            <a:r>
              <a:rPr lang="uk-UA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м.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Кропивницького</a:t>
            </a:r>
            <a:r>
              <a:rPr lang="uk-UA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Савенка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Сергія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 [Електронний ресурс]  </a:t>
            </a:r>
            <a:r>
              <a:rPr lang="uk-UA" sz="1800" u="none" strike="noStrike" spc="-1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https://sites.google.eom/a/kirovogradschool16.k1asna.com/kabinet-zv/</a:t>
            </a:r>
            <a:endParaRPr lang="uk-UA" u="none" strike="noStrike" spc="-1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3425" marR="298450" indent="-285750" algn="l">
              <a:buFont typeface="Wingdings" panose="05000000000000000000" pitchFamily="2" charset="2"/>
              <a:buChar char="v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Дзюба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Ігор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учитель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предмета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«Захист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України»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[Електронний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ресурс].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pc="-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7675" marR="298450" algn="l"/>
            <a:r>
              <a:rPr lang="uk-UA" sz="1800" u="sng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    </a:t>
            </a:r>
            <a:r>
              <a:rPr lang="uk-UA" sz="180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 https://lviv-</a:t>
            </a:r>
            <a:r>
              <a:rPr lang="uk-UA" sz="1800" u="none" strike="noStrike" spc="-1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school32.blogspot.com/</a:t>
            </a:r>
            <a:endParaRPr lang="uk-UA" u="none" strike="noStrike" spc="-1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3425" marR="298450" indent="-285750" algn="l">
              <a:buFont typeface="Wingdings" panose="05000000000000000000" pitchFamily="2" charset="2"/>
              <a:buChar char="v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«ЗАХИСТ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Ганни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Ягнич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[Електронний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ресурс].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u="none" strike="noStrike" spc="-1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7"/>
              </a:rPr>
              <a:t>https://jalmu4.blogspot.com/</a:t>
            </a:r>
            <a:endParaRPr lang="uk-UA" u="none" strike="noStrike" spc="-1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3425" marR="298450" indent="-285750" algn="l">
              <a:buFont typeface="Wingdings" panose="05000000000000000000" pitchFamily="2" charset="2"/>
              <a:buChar char="v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ЗАХИСТИМОУКРАЇНУ!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[Електронний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ресурс].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1800" u="none" strike="noStrike" spc="-1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8"/>
              </a:rPr>
              <a:t>https://viktorpoli.blogspot.com/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3425" marR="876300" indent="-285750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Електронний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збірник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дидактичних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ігор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предмета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«Захист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України»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uk-UA" spc="-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[Електронний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ресурс].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1800" u="none" strike="noStrike" spc="-1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9"/>
              </a:rPr>
              <a:t>https://didacticgameszu.blogspot.com/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3425" marR="298450" indent="-285750" algn="l">
              <a:buFont typeface="Wingdings" panose="05000000000000000000" pitchFamily="2" charset="2"/>
              <a:buChar char="v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Навчальний</a:t>
            </a:r>
            <a:r>
              <a:rPr lang="uk-UA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курс</a:t>
            </a:r>
            <a:r>
              <a:rPr lang="uk-UA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"Навчання</a:t>
            </a:r>
            <a:r>
              <a:rPr lang="uk-UA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попередження</a:t>
            </a:r>
            <a:r>
              <a:rPr lang="uk-UA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ризиків</a:t>
            </a:r>
            <a:r>
              <a:rPr lang="uk-UA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вибухонебезпечних предметів" (EORE) / [Електронний ресурс]. - </a:t>
            </a:r>
            <a:r>
              <a:rPr lang="uk-UA" sz="1800" u="none" strike="noStrike" spc="-1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0"/>
              </a:rPr>
              <a:t>https://eoreplatform.web.app/dashboard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3425" marR="74930" indent="-285750" algn="l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#ВБЕЗПЕЦІ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[Електронний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ресурс].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1"/>
              </a:rPr>
              <a:t>https://safe.ed-</a:t>
            </a:r>
            <a:r>
              <a:rPr lang="uk-UA" sz="1800" u="none" strike="noStrike" spc="-1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1"/>
              </a:rPr>
              <a:t>era.com/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3425" marR="74930" indent="-285750">
              <a:buFont typeface="Wingdings" panose="05000000000000000000" pitchFamily="2" charset="2"/>
              <a:buChar char="v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ПІДГОТОВКА</a:t>
            </a:r>
            <a:r>
              <a:rPr lang="uk-UA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НАСЕЛЕННЯ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ТРО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[Електронний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ресурс] </a:t>
            </a:r>
            <a:r>
              <a:rPr lang="uk-UA" spc="-1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2"/>
              </a:rPr>
              <a:t>https://sprotyvg7.com.ua/</a:t>
            </a:r>
            <a:endParaRPr lang="ru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3425" marR="74930" indent="-285750" algn="l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418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Строгие фоны для презентаций (62 фото) | Презентация, Фон, Фото фоны">
            <a:extLst>
              <a:ext uri="{FF2B5EF4-FFF2-40B4-BE49-F238E27FC236}">
                <a16:creationId xmlns:a16="http://schemas.microsoft.com/office/drawing/2014/main" id="{6CC537BF-3D4A-368D-32AC-6E71772282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19214" cy="684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6271196-8B02-1046-8EAB-3827198EB995}"/>
              </a:ext>
            </a:extLst>
          </p:cNvPr>
          <p:cNvSpPr txBox="1"/>
          <p:nvPr/>
        </p:nvSpPr>
        <p:spPr>
          <a:xfrm>
            <a:off x="1019175" y="920621"/>
            <a:ext cx="106680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04850" marR="74295" indent="-342900">
              <a:buFont typeface="Wingdings" panose="05000000000000000000" pitchFamily="2" charset="2"/>
              <a:buChar char="v"/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акони України: «Про освіту»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https://zakon.rada.gov.ua/laws/show/2145-19#Text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704850" marR="74295" indent="-342900">
              <a:buFont typeface="Wingdings" panose="05000000000000000000" pitchFamily="2" charset="2"/>
              <a:buChar char="v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«Про повну загальну середню освіту»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https://zakon.rada.gov.ua/laws/show/2315-20#Text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04850" marR="74295" indent="-342900">
              <a:buFont typeface="Wingdings" panose="05000000000000000000" pitchFamily="2" charset="2"/>
              <a:buChar char="v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«Про військовий обов’язок і військову службу»,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https://zakon.rada.gov.ua/laws/show/2232-12#Text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</a:p>
          <a:p>
            <a:pPr marL="704850" marR="74295" indent="-342900">
              <a:buFont typeface="Wingdings" panose="05000000000000000000" pitchFamily="2" charset="2"/>
              <a:buChar char="v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«Про національну безпеку України»,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https://zakon.rada.gov.ua/laws/show/2469-19#Text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704850" marR="74295" indent="-342900">
              <a:buFont typeface="Wingdings" panose="05000000000000000000" pitchFamily="2" charset="2"/>
              <a:buChar char="v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«Про основи національного спротиву» № 1702-IX від 01.01.2022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7"/>
              </a:rPr>
              <a:t>https://zakon.rada.gov.ua/laws/show/1702-20#Text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;</a:t>
            </a:r>
          </a:p>
          <a:p>
            <a:pPr marL="704850" marR="74295" indent="-342900">
              <a:buFont typeface="Wingdings" panose="05000000000000000000" pitchFamily="2" charset="2"/>
              <a:buChar char="v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Стратегія воєнної безпеки України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8"/>
              </a:rPr>
              <a:t>https://www.president.gov.ua/documents/1212021-37661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; </a:t>
            </a:r>
          </a:p>
          <a:p>
            <a:pPr marL="704850" marR="74295" indent="-342900">
              <a:buFont typeface="Wingdings" panose="05000000000000000000" pitchFamily="2" charset="2"/>
              <a:buChar char="v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Стратегія національно-патріотичного виховання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9"/>
              </a:rPr>
              <a:t>https://zakon.rada.gov.ua/laws/show/286/2019#Text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,</a:t>
            </a:r>
          </a:p>
          <a:p>
            <a:pPr marL="704850" marR="74295" indent="-342900">
              <a:buFont typeface="Wingdings" panose="05000000000000000000" pitchFamily="2" charset="2"/>
              <a:buChar char="v"/>
            </a:pPr>
            <a:r>
              <a:rPr lang="uk-UA" sz="2000" spc="3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Державного стандарту базової і повної загальної середньої освіти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0"/>
              </a:rPr>
              <a:t>https://osvita.ua/legislation/Ser_osv/76886/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704850" indent="-342900">
              <a:buFont typeface="Wingdings" panose="05000000000000000000" pitchFamily="2" charset="2"/>
              <a:buChar char="v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Положення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допризовну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підготовку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1"/>
              </a:rPr>
              <a:t>https://zakon.rada.gov.ua/laws/show/1770-2000-%D0%BF#Text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UA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4286D5-EE93-9982-3A6F-27CC4E8DA5ED}"/>
              </a:ext>
            </a:extLst>
          </p:cNvPr>
          <p:cNvSpPr txBox="1"/>
          <p:nvPr/>
        </p:nvSpPr>
        <p:spPr>
          <a:xfrm>
            <a:off x="3028950" y="198701"/>
            <a:ext cx="61341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Нормативно-правова база</a:t>
            </a:r>
            <a:endParaRPr lang="ru-UA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681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Строгие фоны для презентаций (62 фото) | Презентация, Фон, Фото фоны">
            <a:extLst>
              <a:ext uri="{FF2B5EF4-FFF2-40B4-BE49-F238E27FC236}">
                <a16:creationId xmlns:a16="http://schemas.microsoft.com/office/drawing/2014/main" id="{FEA5E22A-CDC2-470A-9F7E-F22C4E60E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19214" cy="684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8D8E82-A205-BDAA-D1BC-2DA80F961A4F}"/>
              </a:ext>
            </a:extLst>
          </p:cNvPr>
          <p:cNvSpPr txBox="1"/>
          <p:nvPr/>
        </p:nvSpPr>
        <p:spPr>
          <a:xfrm>
            <a:off x="323850" y="351234"/>
            <a:ext cx="1106805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6565" marR="74930" indent="450215"/>
            <a:r>
              <a:rPr lang="uk-UA" sz="32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</a:t>
            </a:r>
            <a:r>
              <a:rPr lang="uk-UA" sz="32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Навчально-методичне забезпечення</a:t>
            </a:r>
          </a:p>
          <a:p>
            <a:pPr marL="456565" marR="74930" indent="450215"/>
            <a:endParaRPr lang="uk-UA" sz="32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1950" marR="74930"/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П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ідручники, навчальні посібники, засоби навчального призначення використовуватиметься те саме, що й під час вивчення предмета «Захист Вітчизни».</a:t>
            </a:r>
            <a:endParaRPr lang="ru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6565" marR="74930" indent="450215" algn="just"/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Типовою освітньою програмою закладів загальної середньої освіти у 2022/2023 навчальному році на вивчення предмета «Захист України» у 10 - 11 класах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(рівень стандарту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  передбачено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1,5 години на тиждень (інваріантна складова); 2 години на тиждень за умови виділення 0,5 години з варіативної складової освітньої програми навчального закладу;</a:t>
            </a:r>
            <a:endParaRPr lang="ru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86B7FE-4B0A-C6F5-6A3B-26AF6D1E8E8F}"/>
              </a:ext>
            </a:extLst>
          </p:cNvPr>
          <p:cNvSpPr txBox="1"/>
          <p:nvPr/>
        </p:nvSpPr>
        <p:spPr>
          <a:xfrm>
            <a:off x="771525" y="4535507"/>
            <a:ext cx="108394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74930" algn="just">
              <a:spcBef>
                <a:spcPts val="300"/>
              </a:spcBef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Навчання</a:t>
            </a:r>
            <a:r>
              <a:rPr lang="uk-UA" sz="2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здійснюється</a:t>
            </a:r>
            <a:r>
              <a:rPr lang="uk-UA" sz="2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навчальними</a:t>
            </a:r>
            <a:r>
              <a:rPr lang="uk-UA" sz="24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програмами:</a:t>
            </a:r>
            <a:r>
              <a:rPr lang="uk-UA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«Захист України. Рівень стандарту».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Навчальна програма для 10 - 11 класів закладів загальної середньої освіти;</a:t>
            </a:r>
            <a:endParaRPr lang="ru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7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Строгие фоны для презентаций (62 фото) | Презентация, Фон, Фото фоны">
            <a:extLst>
              <a:ext uri="{FF2B5EF4-FFF2-40B4-BE49-F238E27FC236}">
                <a16:creationId xmlns:a16="http://schemas.microsoft.com/office/drawing/2014/main" id="{4489C2E7-D4DD-FF94-3F76-D3E4FB5A3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19214" cy="684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6F4F704-BBF0-FC5D-DB22-8EC64B7C4E6E}"/>
              </a:ext>
            </a:extLst>
          </p:cNvPr>
          <p:cNvSpPr txBox="1"/>
          <p:nvPr/>
        </p:nvSpPr>
        <p:spPr>
          <a:xfrm>
            <a:off x="314324" y="1459230"/>
            <a:ext cx="11249025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6565" marR="74930" indent="450215" algn="just"/>
            <a:r>
              <a:rPr lang="uk-UA" sz="32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Мета навчального предмета «Захист України»-</a:t>
            </a:r>
          </a:p>
          <a:p>
            <a:pPr marL="456565" marR="74930" indent="450215" algn="just"/>
            <a:r>
              <a:rPr lang="uk-UA" sz="18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61950" marR="74930" indent="-7938" algn="ctr"/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 в учнівської молоді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життєво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необхідних знань,                                              умінь і навичок щодо захисту Вітчизни                                                                                   та дій в умовах надзвичайних ситуацій,                                                                                          а також системного уявлення про військово- патріотичне виховання.</a:t>
            </a:r>
            <a:endParaRPr lang="ru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1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Строгие фоны для презентаций (62 фото) | Презентация, Фон, Фото фоны">
            <a:extLst>
              <a:ext uri="{FF2B5EF4-FFF2-40B4-BE49-F238E27FC236}">
                <a16:creationId xmlns:a16="http://schemas.microsoft.com/office/drawing/2014/main" id="{8F4DACF6-E04F-FA3F-ECA4-60EF11574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19214" cy="684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1DF334-EE90-5A1C-8F74-D394502A3F2F}"/>
              </a:ext>
            </a:extLst>
          </p:cNvPr>
          <p:cNvSpPr txBox="1"/>
          <p:nvPr/>
        </p:nvSpPr>
        <p:spPr>
          <a:xfrm>
            <a:off x="266700" y="297746"/>
            <a:ext cx="11487149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6565" marR="74930" indent="450215" algn="just"/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</a:t>
            </a: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світні та виховні </a:t>
            </a:r>
            <a:r>
              <a:rPr lang="uk-UA" sz="2800" b="1" spc="-1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завдання:</a:t>
            </a:r>
          </a:p>
          <a:p>
            <a:pPr marL="456565" marR="74930" indent="450215" algn="just"/>
            <a:endParaRPr lang="ru-UA" sz="2400" b="1" dirty="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99465" marR="74930" indent="-342900" algn="just">
              <a:buFont typeface="Wingdings" panose="05000000000000000000" pitchFamily="2" charset="2"/>
              <a:buChar char="v"/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ознайомлення</a:t>
            </a:r>
            <a:r>
              <a:rPr lang="uk-UA" sz="2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основами</a:t>
            </a:r>
            <a:r>
              <a:rPr lang="uk-UA" sz="2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нормативно-правового</a:t>
            </a:r>
            <a:r>
              <a:rPr lang="uk-UA" sz="2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 захисту України, цивільного захисту та охорони життя і здоров’я;</a:t>
            </a:r>
            <a:endParaRPr lang="ru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99465" marR="74930" indent="-342900" algn="just">
              <a:buFont typeface="Wingdings" panose="05000000000000000000" pitchFamily="2" charset="2"/>
              <a:buChar char="v"/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усвідомлення учнівською молоддю свого обов’язку щодо захисту України у разі виникнення загрози суверенітету та територіальній цілісності держави;</a:t>
            </a:r>
            <a:endParaRPr lang="ru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99465" marR="74930" indent="-342900" algn="just">
              <a:buFont typeface="Wingdings" panose="05000000000000000000" pitchFamily="2" charset="2"/>
              <a:buChar char="v"/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набуття знань про функції Збройних Сил України та інших військових формувань України, їх характерні особливості;</a:t>
            </a:r>
            <a:endParaRPr lang="ru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99465" marR="74295" indent="-342900" algn="just">
              <a:buFont typeface="Wingdings" panose="05000000000000000000" pitchFamily="2" charset="2"/>
              <a:buChar char="v"/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засвоєння основ захисту України, цивільного захисту,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домедичної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допомоги, здійснення психологічної підготовки учнівської молоді до захисту України;</a:t>
            </a:r>
            <a:endParaRPr lang="ru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99465" marR="74930" indent="-342900" algn="just">
              <a:buFont typeface="Wingdings" panose="05000000000000000000" pitchFamily="2" charset="2"/>
              <a:buChar char="v"/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підготовка учнів до захисту України, професійної орієнтації молоді до служби у Збройних Силах України та інших військових формуваннях, визначених чинним законодавством, до захисту життя і здоров’я, забезпечення власної безпеки і безпеки інших людей у надзвичайних ситуаціях мирного і воєнного часу.</a:t>
            </a:r>
            <a:endParaRPr lang="ru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310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Строгие фоны для презентаций (62 фото) | Презентация, Фон, Фото фоны">
            <a:extLst>
              <a:ext uri="{FF2B5EF4-FFF2-40B4-BE49-F238E27FC236}">
                <a16:creationId xmlns:a16="http://schemas.microsoft.com/office/drawing/2014/main" id="{3A64514E-2E3A-AD4C-FAFB-96474D879F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19214" cy="684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846D9CE-D98C-35FC-EBDA-93732310E644}"/>
              </a:ext>
            </a:extLst>
          </p:cNvPr>
          <p:cNvSpPr txBox="1"/>
          <p:nvPr/>
        </p:nvSpPr>
        <p:spPr>
          <a:xfrm>
            <a:off x="257175" y="92571"/>
            <a:ext cx="11458575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6565" marR="74295" indent="450215" algn="just"/>
            <a:endParaRPr lang="uk-UA" sz="1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6565" marR="74295" indent="450215" algn="ctr"/>
            <a:r>
              <a:rPr lang="uk-UA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 роботи на </a:t>
            </a:r>
            <a:r>
              <a:rPr lang="uk-UA" sz="2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уроці</a:t>
            </a:r>
            <a:endParaRPr lang="uk-UA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6565" marR="74295" indent="450215" algn="ctr"/>
            <a:endParaRPr lang="uk-UA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6565" marR="74295" indent="450215" algn="just"/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ід час уроків тематичного плану № 1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рекомендується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використовувати роботу в групах, подібних до військових формувань, підрозділів (двійки, трійки, відділення тощо), а під час уроків тематичного плану № 2 - розширювати діапазон</a:t>
            </a:r>
            <a:r>
              <a:rPr lang="uk-UA" sz="2400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організаційних форм, методів навчання, способів навчальної взаємодії, які максимально наближають навчальний процес до реального життя та забезпечують практичну спрямованість навчання:</a:t>
            </a:r>
            <a:endParaRPr lang="ru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99465" marR="74295" indent="-342900" algn="just">
              <a:buFont typeface="Wingdings" panose="05000000000000000000" pitchFamily="2" charset="2"/>
              <a:buChar char="v"/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вправи і завдання до них, що створюють передумови для співпраці, активної участі учнів у процесі навчання;</a:t>
            </a:r>
            <a:endParaRPr lang="ru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99465" marR="74295" indent="-342900" algn="just">
              <a:buFont typeface="Wingdings" panose="05000000000000000000" pitchFamily="2" charset="2"/>
              <a:buChar char="v"/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завдання, що спонукають до діалогу, висловлюванню власних думок, міркувань, позицій, способів розв’язання проблеми;</a:t>
            </a:r>
            <a:endParaRPr lang="ru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99465" marR="74930" indent="-342900" algn="just">
              <a:buFont typeface="Wingdings" panose="05000000000000000000" pitchFamily="2" charset="2"/>
              <a:buChar char="v"/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 творчого характеру, при розв’язанні яких учні виявляють ініціативу, самостійність, мають право вибору та власної аргументації;</a:t>
            </a:r>
            <a:endParaRPr lang="ru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99465" marR="74930" indent="-342900" algn="just">
              <a:buFont typeface="Wingdings" panose="05000000000000000000" pitchFamily="2" charset="2"/>
              <a:buChar char="v"/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завдання, що спонукають до обміну думками, враженнями, включають спеціально сконструйовані ситуації вибору та моделювання життєвих ситуацій.</a:t>
            </a:r>
            <a:endParaRPr lang="ru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055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Строгие фоны для презентаций (62 фото) | Презентация, Фон, Фото фоны">
            <a:extLst>
              <a:ext uri="{FF2B5EF4-FFF2-40B4-BE49-F238E27FC236}">
                <a16:creationId xmlns:a16="http://schemas.microsoft.com/office/drawing/2014/main" id="{30F6051B-7882-DF28-DE74-70729618C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19214" cy="684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A24112-8BC5-3BC5-C391-C77EA0FFC7FF}"/>
              </a:ext>
            </a:extLst>
          </p:cNvPr>
          <p:cNvSpPr txBox="1"/>
          <p:nvPr/>
        </p:nvSpPr>
        <p:spPr>
          <a:xfrm>
            <a:off x="781050" y="970687"/>
            <a:ext cx="10629899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6565" marR="74295" indent="450215" algn="ctr"/>
            <a:r>
              <a:rPr lang="uk-UA" sz="32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</a:t>
            </a: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Навчання з </a:t>
            </a:r>
            <a:r>
              <a:rPr lang="uk-UA" sz="2800" b="1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домедичної</a:t>
            </a: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допомоги </a:t>
            </a:r>
          </a:p>
          <a:p>
            <a:pPr marL="456565" marR="74295" indent="450215" algn="ctr"/>
            <a:endParaRPr lang="uk-UA" sz="3200" b="1" dirty="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4295" indent="85725" algn="ctr"/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егламентується Законом України «Про екстрену медичну допомогу» від 05.07.2012 № 5081-УІ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https://zakon.rada.gov.ua/laws/show/5081-17#Text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та наказом Міністерства охорони здоров’я «Про затвердження порядків надання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домедичної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допомоги особам при невідкладних станах» від 16.06.2014 № 398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https://zakon.rada.gov.ua/laws/show/z0750-14#Text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365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Строгие фоны для презентаций (62 фото) | Презентация, Фон, Фото фоны">
            <a:extLst>
              <a:ext uri="{FF2B5EF4-FFF2-40B4-BE49-F238E27FC236}">
                <a16:creationId xmlns:a16="http://schemas.microsoft.com/office/drawing/2014/main" id="{A1FD4FC1-D987-5BEC-A706-7C5819374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19214" cy="684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735A322-35F9-A5FA-73D3-3296A79A1231}"/>
              </a:ext>
            </a:extLst>
          </p:cNvPr>
          <p:cNvSpPr txBox="1"/>
          <p:nvPr/>
        </p:nvSpPr>
        <p:spPr>
          <a:xfrm>
            <a:off x="285750" y="167372"/>
            <a:ext cx="11401425" cy="70788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6565" marR="74295" indent="450215" algn="just"/>
            <a:r>
              <a:rPr lang="uk-UA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Мета вивчення розділу «Основи медичних знань» </a:t>
            </a:r>
            <a:r>
              <a:rPr lang="uk-UA" sz="2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endParaRPr lang="uk-UA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6565" marR="74295" indent="450215" algn="just"/>
            <a:endParaRPr lang="uk-UA" sz="1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28625" marR="74295" indent="-342900" algn="just">
              <a:buFont typeface="Wingdings" panose="05000000000000000000" pitchFamily="2" charset="2"/>
              <a:buChar char="v"/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асвоєння базових теоретичних положень першої долікарської допомоги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28625" marR="74295" indent="-342900" algn="just">
              <a:buFont typeface="Wingdings" panose="05000000000000000000" pitchFamily="2" charset="2"/>
              <a:buChar char="v"/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володіння практичними навичками надання невідкладної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домедичної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допомоги потерпілим на місці події та при транспортуванні до лікувального закладу.</a:t>
            </a:r>
          </a:p>
          <a:p>
            <a:pPr marL="85725" marR="74295" algn="just"/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" marR="74295" algn="just"/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</a:t>
            </a: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 завдання </a:t>
            </a:r>
            <a:endParaRPr lang="uk-UA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28625" marR="74295" indent="-342900" algn="just">
              <a:buFont typeface="Wingdings" panose="05000000000000000000" pitchFamily="2" charset="2"/>
              <a:buChar char="v"/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оволодіння знаннями, вміннями та навичками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домедичної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допомоги постраждалим із метою збереження їм життя; </a:t>
            </a:r>
          </a:p>
          <a:p>
            <a:pPr marL="428625" marR="74295" indent="-342900" algn="just">
              <a:buFont typeface="Wingdings" panose="05000000000000000000" pitchFamily="2" charset="2"/>
              <a:buChar char="v"/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надання першої медичної допомоги при різних видах</a:t>
            </a:r>
            <a:r>
              <a:rPr lang="uk-UA" sz="2200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ушкоджень мирного та військового часу, невідкладних станах та нещасних випадках; </a:t>
            </a:r>
          </a:p>
          <a:p>
            <a:pPr marL="428625" marR="74295" indent="-342900" algn="just">
              <a:buFont typeface="Wingdings" panose="05000000000000000000" pitchFamily="2" charset="2"/>
              <a:buChar char="v"/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способи перенесення і транспортування потерпілих; </a:t>
            </a:r>
          </a:p>
          <a:p>
            <a:pPr marL="428625" marR="74295" indent="-342900" algn="just">
              <a:buFont typeface="Wingdings" panose="05000000000000000000" pitchFamily="2" charset="2"/>
              <a:buChar char="v"/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надання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домедичної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допомоги</a:t>
            </a:r>
            <a:r>
              <a:rPr lang="uk-UA" sz="2200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порушенні дихання, зупинці серцевої діяльності,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опіках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відмороженнях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утопленні та Інших видах механічної асфіксії, непритомності, шоку, загальному переохолодженні організму, тепловому і сонячному ударах, отруєннях чадним газом</a:t>
            </a:r>
            <a:r>
              <a:rPr lang="uk-UA" sz="2200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 іншими отрутами, ураженні електричним струмом.</a:t>
            </a:r>
          </a:p>
          <a:p>
            <a:pPr marL="85725" marR="74295" algn="just"/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Слід акцентувати увагу на відмінностях у наданні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домедичної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допомоги на полі бою від аналогічної в цивільних умовах.</a:t>
            </a:r>
            <a:endParaRPr lang="ru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28625" marR="74295" indent="-342900" algn="just">
              <a:buFont typeface="Wingdings" panose="05000000000000000000" pitchFamily="2" charset="2"/>
              <a:buChar char="v"/>
            </a:pPr>
            <a:endParaRPr lang="ru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400" spc="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963185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Строгие фоны для презентаций (62 фото) | Презентация, Фон, Фото фоны">
            <a:extLst>
              <a:ext uri="{FF2B5EF4-FFF2-40B4-BE49-F238E27FC236}">
                <a16:creationId xmlns:a16="http://schemas.microsoft.com/office/drawing/2014/main" id="{DB361F47-2780-9D24-B61A-D93C7F6EAE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19214" cy="684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CE70413-01CD-C251-F69B-23211366C887}"/>
              </a:ext>
            </a:extLst>
          </p:cNvPr>
          <p:cNvSpPr txBox="1"/>
          <p:nvPr/>
        </p:nvSpPr>
        <p:spPr>
          <a:xfrm>
            <a:off x="971549" y="382190"/>
            <a:ext cx="10620375" cy="5970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800" b="0" i="0" dirty="0">
              <a:solidFill>
                <a:srgbClr val="00002C"/>
              </a:solidFill>
              <a:effectLst/>
              <a:latin typeface="ArialMT"/>
            </a:endParaRPr>
          </a:p>
          <a:p>
            <a:pPr algn="ctr"/>
            <a:r>
              <a:rPr lang="ru-RU" dirty="0">
                <a:solidFill>
                  <a:srgbClr val="00002C"/>
                </a:solidFill>
                <a:latin typeface="ArialMT"/>
              </a:rPr>
              <a:t> </a:t>
            </a:r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досягнень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видами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є: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поточне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тематичне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за семестр, за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навчально-польові</a:t>
            </a:r>
            <a:r>
              <a:rPr lang="ru-RU" sz="2200" dirty="0">
                <a:solidFill>
                  <a:srgbClr val="00002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збори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Поточне</a:t>
            </a:r>
            <a:r>
              <a:rPr lang="ru-RU" sz="2200" b="1" i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етапах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формах:</a:t>
            </a:r>
            <a:b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предмет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засвоєння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тестового контролю;</a:t>
            </a:r>
            <a:b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учнями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нормативних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прийомів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вправ,письмових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200" dirty="0">
                <a:solidFill>
                  <a:srgbClr val="00002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комп’ютерних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(та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виду) моделей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бойових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надзвичайних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ситуацій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200" dirty="0">
                <a:solidFill>
                  <a:srgbClr val="00002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макетів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мішеней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поточного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Тематичне</a:t>
            </a:r>
            <a:r>
              <a:rPr lang="ru-RU" sz="22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обов’язковим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кожного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розділу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суміжних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розділів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основною структурною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одиницею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 є тема.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тему</a:t>
            </a:r>
            <a:b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виставляється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поточних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оцінок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оцінок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200" dirty="0">
                <a:solidFill>
                  <a:srgbClr val="00002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алгоритмів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нормативних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прийомів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вправ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письмових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створені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</a:t>
            </a:r>
            <a:r>
              <a:rPr lang="ru-RU" sz="2200" dirty="0">
                <a:solidFill>
                  <a:srgbClr val="00002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b="0" i="0" dirty="0" err="1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макети</a:t>
            </a:r>
            <a:r>
              <a:rPr lang="ru-RU" sz="2200" b="0" i="0" dirty="0">
                <a:solidFill>
                  <a:srgbClr val="000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1599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1717</Words>
  <Application>Microsoft Office PowerPoint</Application>
  <PresentationFormat>Широкоэкранный</PresentationFormat>
  <Paragraphs>109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ArialMT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2022-09-01T05:14:18Z</dcterms:created>
  <dcterms:modified xsi:type="dcterms:W3CDTF">2022-09-01T08:03:18Z</dcterms:modified>
</cp:coreProperties>
</file>