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E8A18-C4A8-06CA-484B-15CF6F96A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875BB5-830E-2A9B-43B2-3040471A7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BD6BD0-DEDB-A33E-1C8E-F60278ED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016404-6FD4-C773-1667-FB071A376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D74F6-7748-CE86-C702-CC32A71D9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7484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5B565-F37F-16F4-4BCF-EBD683403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70DD02-69B4-D4DD-A09F-4A7436136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A32F88-263B-5CB1-70AD-9FD149AF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486EB3-0481-B18B-121C-139C379F4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3672CA-59F3-5487-FE97-69871B2F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3475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90D7F9-F436-3112-DC20-57A6E149C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195372-429D-B8A3-95C7-73E9FD66B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33C13E-A50F-2794-6BF6-310BC91D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04DA56-3380-B65F-8193-7948EF0FA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A0BBFC-A974-EBA5-7F17-D21807BE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163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CD505-7438-A602-69E9-DDA023F59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9B6D85-DC04-B7C8-FA84-7EC7F1203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6DE9A7-73D8-B868-E4A5-FFDAA12C4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84B1ED-14EF-5A38-C572-3F239612C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76708C-F011-6913-7475-9528762E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50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EB72C8-F50C-E69E-D067-6BB42815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7051C0-104D-CEC3-ABA7-1813C98EB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5FA1E4-432D-57A1-3BB3-D61571DF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9CB0D2-CE9D-8A2C-C051-C47926C3F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74660E-B829-1159-589B-C54E3723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5786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64764-8657-77E0-E75C-A5B141C96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7BB1AC-3A8A-F759-0254-095085554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3B2F8F-29FB-00E4-7152-4EDCB27B4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06A516-79B0-F986-7554-2401964A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DACE0E-963F-BD82-EFF8-6E3036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5E0016-CC83-89D6-BD07-46B6A21E5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3936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FF3F9-CFF0-1600-33C5-FBFF2FC02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E574E5-0113-BE43-2F85-2FC1FCC6C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2C250E-A2DF-66A0-9D54-189344A16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B05BE1-5A47-7921-181D-916A3EFB0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12D191-DE2E-5118-5134-7F857FE90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F0EA27-68DA-C441-F353-0751CDD3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A68E25-4C65-BDD7-A0E0-3BA74DB62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0C50FE-E81A-675D-5C95-81C0055BE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1411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9F20CE-693F-1DEA-C8C2-3E3E64568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B6631D-267C-908E-29D1-A20F985A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59A322-819A-D53B-996D-6EF9B331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EF5092-3D5F-01F7-A284-D66D6D3F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1542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7E3B933-BC20-A5F6-A6D1-CA831536F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076AC96-90C6-EDB0-FD5B-743546AF8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0E5C88-C0D8-312B-9CCA-31F0BFA83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4771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857A2-F397-93F6-A4ED-639E27DE8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C1F18E-B893-9C7C-EE6B-4BD78632E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E360E8-F345-8C78-7009-EB061C6A4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97BFCD-5ABB-9CDF-1F06-815E0739C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79C8CD-2FC6-BF7D-3D21-600BA6413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40EB6E-101C-7C9E-7FB9-D961093AB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164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6B22C-44DE-38A2-68EC-4EFCD71A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3FB5A7-757B-5727-374C-E4FECC06F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CB234B-5BD6-CCD2-C21E-CC477120D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582113-3338-099A-59D0-2C6E830A1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4703A0-DC96-2676-371F-295D8DF2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157627-19BC-80CA-D77B-4067C427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3371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879D7-CAA0-FE03-CF32-82A908ED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F121F6-DC81-7868-C06A-9F80891FE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D29A86-9EC5-C859-4FA5-27AC2B1AB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A6E80-6561-4AC7-8029-62B11AF29596}" type="datetimeFigureOut">
              <a:rPr lang="ru-UA" smtClean="0"/>
              <a:t>16.08.2022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989ADC-96C0-53F6-1C43-79D6E8C36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039137-5F39-6D3E-E8E9-2D2E84021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4D110-AD6C-44BF-A1D9-3727661657C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4337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dcpo.com.ua/method-wor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dcpo.com.ua/polozhennia_ntn/)." TargetMode="External"/><Relationship Id="rId4" Type="http://schemas.openxmlformats.org/officeDocument/2006/relationships/hyperlink" Target="https://udcpo.com.ua/method-wor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4;&#1089;&#1086;&#1073;&#1083;&#1080;&#1074;&#1086;&#1089;&#1090;&#1110;%20&#1079;&#1072;&#1089;&#1090;&#1086;&#1089;&#1091;&#1074;&#1072;&#1085;&#1085;&#1103;%20&#1076;&#1080;&#1089;&#1090;&#1072;&#1085;&#1094;&#1110;&#1081;&#1085;&#1086;&#1111;%20&#1092;&#1086;&#1088;&#1084;&#1080;%20&#1085;&#1072;&#1074;&#1095;&#1072;&#1085;&#1085;&#1103;.%20&#1044;&#1083;&#1103;%20&#1087;&#1077;&#1076;&#1072;&#1075;&#1086;&#1075;&#1110;&#1095;&#1085;&#1080;&#1093;%20&#1087;&#1088;&#1072;&#1094;&#1110;&#1074;&#1085;&#1080;&#1082;&#1110;&#1074;%20&#1079;&#1072;&#1082;&#1083;&#1072;&#1076;&#1110;&#1074;%20&#1087;&#1086;&#1079;&#1072;&#1096;&#1082;&#1110;&#1083;&#1100;&#1085;&#1086;&#1111;%20&#1086;&#1089;&#1074;&#1110;&#1090;&#1080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cu.org.ua/type_sport/raketomodelnij-sport/)." TargetMode="External"/><Relationship Id="rId4" Type="http://schemas.openxmlformats.org/officeDocument/2006/relationships/hyperlink" Target="https://rcracing.com.ua/trid/famsu/12698829554/2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(https:/udcpo.com.ua/metod_work/).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dcpo.com.ua/metod_work" TargetMode="External"/><Relationship Id="rId4" Type="http://schemas.openxmlformats.org/officeDocument/2006/relationships/hyperlink" Target="https://udcpo.com.ua/metod_work/).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dcpo.com.ua/metod_work/).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(https:/udcpo.com.ua/metod_work/)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ps.ligazakon.net/document/T22213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.gov.ua/Documents/List?lang=uk-UA&amp;id=316d6215-7fd2-4e9b-b6a5-e8833d29f065&amp;tag=TrudoviVidnosiniVUmovakhVonnogoStanu" TargetMode="External"/><Relationship Id="rId4" Type="http://schemas.openxmlformats.org/officeDocument/2006/relationships/hyperlink" Target="https://zakon.rada.gov.ua/laws/show/267-2022-%D0%BF#Tex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svita.ua/legislation/Ser_osv/86062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Jb4h3mXOQWoQU8fCdqvRTn0rSZjOGxYP/view" TargetMode="External"/><Relationship Id="rId5" Type="http://schemas.openxmlformats.org/officeDocument/2006/relationships/hyperlink" Target="https://drive.google.com/file/d/16esXuCScmCqB5kXLugnkKm-E6SaKg1u0/view" TargetMode="External"/><Relationship Id="rId4" Type="http://schemas.openxmlformats.org/officeDocument/2006/relationships/hyperlink" Target="https://osvita.ua/legislation/pozashk_osv/86356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osvita/pozashkilna-osvita/distancijne-navchanny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.gov.ua/u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udcnpv/" TargetMode="External"/><Relationship Id="rId3" Type="http://schemas.openxmlformats.org/officeDocument/2006/relationships/hyperlink" Target="https://patriotua.org/programi-gurtkiv/" TargetMode="External"/><Relationship Id="rId7" Type="http://schemas.openxmlformats.org/officeDocument/2006/relationships/hyperlink" Target="https://www.facebook.com/dzhura.ma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UDCNPV/" TargetMode="External"/><Relationship Id="rId11" Type="http://schemas.openxmlformats.org/officeDocument/2006/relationships/hyperlink" Target="https://t.me/DzhuraNews" TargetMode="External"/><Relationship Id="rId5" Type="http://schemas.openxmlformats.org/officeDocument/2006/relationships/hyperlink" Target="https://patriotua.org/znannia-dlia-peremohy/" TargetMode="External"/><Relationship Id="rId10" Type="http://schemas.openxmlformats.org/officeDocument/2006/relationships/hyperlink" Target="https://t.me/udcnpv" TargetMode="External"/><Relationship Id="rId4" Type="http://schemas.openxmlformats.org/officeDocument/2006/relationships/hyperlink" Target="https://youtu.be/8LaJFWDfZ6w" TargetMode="External"/><Relationship Id="rId9" Type="http://schemas.openxmlformats.org/officeDocument/2006/relationships/hyperlink" Target="https://www.youtube.com/channel/UCkHL9-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dcpo.com.ua/metod_work/).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62984915-38A5-8BEF-BE07-D3E8DEFA2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3A4BC8-1EEB-56B3-7A8C-10166908F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1169987"/>
            <a:ext cx="9344025" cy="373538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в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закладах </a:t>
            </a:r>
            <a:r>
              <a:rPr lang="ru-RU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UA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2022/2023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(лист МОН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№ 1/8507-22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27.07.2022)</a:t>
            </a:r>
            <a:br>
              <a:rPr lang="ru-UA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400" i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7BC485-5610-0976-4B6A-C866625D0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257" y="238542"/>
            <a:ext cx="2577554" cy="186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125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79B5DE59-5C88-60CC-80B0-C1BCCEADD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0BF7F7-7E4C-4A93-0886-9A5FC716F2A2}"/>
              </a:ext>
            </a:extLst>
          </p:cNvPr>
          <p:cNvSpPr txBox="1"/>
          <p:nvPr/>
        </p:nvSpPr>
        <p:spPr>
          <a:xfrm>
            <a:off x="1685925" y="438150"/>
            <a:ext cx="1024153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гуртків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авіа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-, авто-,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судномодельного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спорту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моделями» 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https://udcpo.com.ua/method-work/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https://udcpo.com.ua/method-work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про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масових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учнівської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https://udcpo.com.ua/polozhennia_ntn/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спорту та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учнівської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https://udcpo.com.ua/polozhennia_ntn/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18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137DB330-80E6-1B31-1D74-F92CD9686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529F9D-719B-C2F9-97B6-1BD054A2CD37}"/>
              </a:ext>
            </a:extLst>
          </p:cNvPr>
          <p:cNvSpPr txBox="1"/>
          <p:nvPr/>
        </p:nvSpPr>
        <p:spPr>
          <a:xfrm>
            <a:off x="1819275" y="704850"/>
            <a:ext cx="983896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0" dirty="0" err="1">
                <a:solidFill>
                  <a:srgbClr val="000000"/>
                </a:solidFill>
                <a:effectLst/>
                <a:latin typeface="TimesNewRomanPS-BoldMT"/>
              </a:rPr>
              <a:t>Корисні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NewRomanPS-BoldMT"/>
              </a:rPr>
              <a:t>Інтернет-ресурси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NewRomanPS-BoldMT"/>
              </a:rPr>
              <a:t>:</a:t>
            </a:r>
          </a:p>
          <a:p>
            <a:br>
              <a:rPr lang="ru-RU" sz="2400" b="1" i="0" dirty="0">
                <a:solidFill>
                  <a:srgbClr val="000000"/>
                </a:solidFill>
                <a:effectLst/>
                <a:latin typeface="TimesNewRomanPS-BoldMT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1.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Громадська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організація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«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Федерація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судномоделізму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і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судномодельного</a:t>
            </a:r>
            <a:b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спорту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» (</a:t>
            </a:r>
            <a:r>
              <a:rPr lang="en-US" sz="2400" b="0" i="0" dirty="0">
                <a:solidFill>
                  <a:srgbClr val="1155CC"/>
                </a:solidFill>
                <a:effectLst/>
                <a:latin typeface="TimesNewRomanPSMT"/>
                <a:hlinkClick r:id="rId3" action="ppaction://hlinkfile"/>
              </a:rPr>
              <a:t>http://fsssu.org.ua/ru/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  <a:hlinkClick r:id="rId3" action="ppaction://hlinkfile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  <a:t>2.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Громадська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організація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«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Федерація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Автомодельного спорту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зі</a:t>
            </a:r>
            <a:b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статусом «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Національна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» 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NewRomanPSMT"/>
                <a:hlinkClick r:id="rId4"/>
              </a:rPr>
              <a:t>https://rcracing.com.ua/trid/famsu/12698829554/2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  <a:t>3.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Федерація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ракетомодельного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спорту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України</a:t>
            </a:r>
            <a:b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(</a:t>
            </a:r>
            <a:r>
              <a:rPr lang="en-US" sz="2400" b="0" i="0" dirty="0">
                <a:solidFill>
                  <a:srgbClr val="0070C0"/>
                </a:solidFill>
                <a:effectLst/>
                <a:latin typeface="TimesNewRomanPSMT"/>
                <a:hlinkClick r:id="rId5"/>
              </a:rPr>
              <a:t>https://scu.org.ua/type_sport/raketomodelnij-sport/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  <a:hlinkClick r:id="rId5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</a:b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909634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D96E0CAB-EE19-57FD-9C28-1987DA1F7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497A48-448A-ECC5-A743-AF33A04845E6}"/>
              </a:ext>
            </a:extLst>
          </p:cNvPr>
          <p:cNvSpPr txBox="1"/>
          <p:nvPr/>
        </p:nvSpPr>
        <p:spPr>
          <a:xfrm>
            <a:off x="2035835" y="211673"/>
            <a:ext cx="929927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0" dirty="0">
                <a:solidFill>
                  <a:srgbClr val="000000"/>
                </a:solidFill>
                <a:effectLst/>
                <a:latin typeface="TimesNewRomanPS-BoldMT"/>
              </a:rPr>
              <a:t>       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NewRomanPS-BoldMT"/>
              </a:rPr>
              <a:t>Художньо-естетичний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NewRomanPS-BoldMT"/>
              </a:rPr>
              <a:t>напрям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NewRomanPS-BoldMT"/>
              </a:rPr>
              <a:t>позашкільної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NewRomanPS-BoldMT"/>
              </a:rPr>
              <a:t>освіти</a:t>
            </a:r>
            <a:r>
              <a:rPr lang="ru-RU" sz="2400" dirty="0"/>
              <a:t> </a:t>
            </a:r>
            <a:br>
              <a:rPr lang="ru-RU" dirty="0"/>
            </a:br>
            <a:endParaRPr lang="ru-U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52C124-E213-4D6D-9751-34D012C87F59}"/>
              </a:ext>
            </a:extLst>
          </p:cNvPr>
          <p:cNvSpPr txBox="1"/>
          <p:nvPr/>
        </p:nvSpPr>
        <p:spPr>
          <a:xfrm>
            <a:off x="1695450" y="609600"/>
            <a:ext cx="10125075" cy="5840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заочну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організаційно-масових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УДЦПО активно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канали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долучити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значну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вимушено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виїхали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започатковано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Дитячого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онлайн-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радіо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Паляниця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етері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аудіозаписів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ЗПО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морального духу наших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співгромадян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запроваджено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Всеукраїнський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відео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-хаб «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Позашкілля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там де 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ютуб-каналі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УДЦПО, де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відеозаписи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роботу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гуртків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дитячі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художньо-естетичного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науковотехнічного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майстер-класи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мистецькі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гуртків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їхніхбатьків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2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B1A6C0EA-83DD-DBFB-9994-60C6FABE2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74A2C1-E960-7106-FA95-269ACF6FECA5}"/>
              </a:ext>
            </a:extLst>
          </p:cNvPr>
          <p:cNvSpPr txBox="1"/>
          <p:nvPr/>
        </p:nvSpPr>
        <p:spPr>
          <a:xfrm>
            <a:off x="1943100" y="342901"/>
            <a:ext cx="10248900" cy="6515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0" dirty="0" err="1">
                <a:solidFill>
                  <a:srgbClr val="000000"/>
                </a:solidFill>
                <a:effectLst/>
                <a:latin typeface="TimesNewRomanPS-BoldMT"/>
              </a:rPr>
              <a:t>Навчальні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NewRomanPS-BoldMT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NewRomanPS-BoldMT"/>
              </a:rPr>
              <a:t>програми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NewRomanPS-BoldMT"/>
              </a:rPr>
              <a:t>:</a:t>
            </a:r>
            <a:br>
              <a:rPr lang="ru-RU" sz="2400" b="1" i="0" dirty="0">
                <a:solidFill>
                  <a:srgbClr val="000000"/>
                </a:solidFill>
                <a:effectLst/>
                <a:latin typeface="TimesNewRomanPS-BoldMT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1.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Програма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«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NewRomanPSMT"/>
              </a:rPr>
              <a:t>Вокальне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NewRomanPSMT"/>
              </a:rPr>
              <a:t>мистецтво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MT"/>
              </a:rPr>
              <a:t>»</a:t>
            </a:r>
            <a:r>
              <a:rPr lang="uk-UA" sz="2400" dirty="0">
                <a:solidFill>
                  <a:srgbClr val="0000FF"/>
                </a:solidFill>
                <a:latin typeface="TimesNewRomanPSMT"/>
              </a:rPr>
              <a:t> </a:t>
            </a:r>
            <a:r>
              <a:rPr lang="uk-UA" sz="2400" dirty="0">
                <a:solidFill>
                  <a:srgbClr val="0000FF"/>
                </a:solidFill>
                <a:latin typeface="TimesNewRomanPSMT"/>
                <a:hlinkClick r:id="rId3"/>
              </a:rPr>
              <a:t>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NewRomanPSMT"/>
                <a:hlinkClick r:id="rId3"/>
              </a:rPr>
              <a:t>https://udcpo.com.ua/metod_work/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  <a:hlinkClick r:id="rId3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  <a:t>2.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Програма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-ItalicMT"/>
              </a:rPr>
              <a:t>«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NewRomanPS-ItalicMT"/>
              </a:rPr>
              <a:t>Вокальне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-ItalicMT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NewRomanPS-ItalicMT"/>
              </a:rPr>
              <a:t>мистецтво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-ItalicMT"/>
              </a:rPr>
              <a:t>». </a:t>
            </a:r>
            <a:b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  <a:hlinkClick r:id="rId3"/>
              </a:rPr>
              <a:t>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NewRomanPSMT"/>
                <a:hlinkClick r:id="rId3"/>
              </a:rPr>
              <a:t>https://udcpo.com.ua/metod_work/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  <a:hlinkClick r:id="rId3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NewRomanPSMT"/>
                <a:hlinkClick r:id="rId3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  <a:t>3.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Програма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-ItalicMT"/>
              </a:rPr>
              <a:t>«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NewRomanPS-ItalicMT"/>
              </a:rPr>
              <a:t>Дівочий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-ItalicMT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NewRomanPS-ItalicMT"/>
              </a:rPr>
              <a:t>хоровий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-ItalicMT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NewRomanPS-ItalicMT"/>
              </a:rPr>
              <a:t>спів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-ItalicMT"/>
              </a:rPr>
              <a:t>».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NewRomanPSMT"/>
                <a:hlinkClick r:id="rId4"/>
              </a:rPr>
              <a:t>https://udcpo.com.ua/metod_work/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  <a:hlinkClick r:id="rId4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  <a:t>4.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Програма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-ItalicMT"/>
              </a:rPr>
              <a:t>«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NewRomanPS-ItalicMT"/>
              </a:rPr>
              <a:t>Естрадна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-ItalicMT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NewRomanPS-ItalicMT"/>
              </a:rPr>
              <a:t>пісня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NewRomanPS-ItalicMT"/>
              </a:rPr>
              <a:t>»</a:t>
            </a:r>
            <a:endParaRPr lang="ru-RU" sz="24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NewRomanPSMT"/>
                <a:hlinkClick r:id="rId4"/>
              </a:rPr>
              <a:t>https://udcpo.com.ua/metod_work/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  <a:hlinkClick r:id="rId4"/>
              </a:rPr>
              <a:t>).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NewRomanPSMT"/>
              </a:rPr>
              <a:t>5.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Програма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«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Основи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музичного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NewRomanPSMT"/>
              </a:rPr>
              <a:t>мистецтва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»</a:t>
            </a:r>
            <a:b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NewRomanPSMT"/>
              </a:rPr>
              <a:t> 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NewRomanPSMT"/>
                <a:hlinkClick r:id="rId4"/>
              </a:rPr>
              <a:t>https://udcpo.com.ua/metod_work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).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6.П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рограма 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Фольклорне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https://udcpo.com.ua/metod_work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Хлопчачий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хоровий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https://udcpo.com.ua/metod_work/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).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/>
              <a:t> </a:t>
            </a:r>
            <a:br>
              <a:rPr lang="en-US" sz="2400" dirty="0"/>
            </a:b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2092177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702CF2B5-52F0-6CC3-0220-706BF81B5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0AF8ED1-0EAA-4D02-07D0-A5C1463DD7AD}"/>
              </a:ext>
            </a:extLst>
          </p:cNvPr>
          <p:cNvSpPr txBox="1"/>
          <p:nvPr/>
        </p:nvSpPr>
        <p:spPr>
          <a:xfrm>
            <a:off x="2247900" y="571499"/>
            <a:ext cx="9377632" cy="3903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8.Програма 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Акторська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https://udcpo.com.ua/metod_work/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Театральне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https://udcpo.com.ua/metod_work/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).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Циркове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https://udcpo.com.ua/metod_work/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82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07FDB30F-5765-D1A4-26B2-A39A2EC22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E612302-6D9A-F056-61BA-8FF7E81AE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ДЯКУЮ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УВАГУ!</a:t>
            </a:r>
            <a:endParaRPr lang="ru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56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B180F6DF-8B15-EB37-25B0-B6F8F6C24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B8576A-6FCE-DD91-B5B7-C06CE81A8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ормативно-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база</a:t>
            </a:r>
            <a:br>
              <a:rPr lang="ru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D48781-5C7A-4EEA-60F3-396A0F8CE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050" y="876300"/>
            <a:ext cx="10418912" cy="586824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стану»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15.03.2022 No2136-IX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https://ips.ligazakon.net/document/T222136</a:t>
            </a:r>
            <a:endParaRPr lang="uk-UA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13.03.2022 № 267 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казначейського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воєнногостану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https://zakon.rada.gov.ua/laws/show/267-2022-%D0%BF#Text</a:t>
            </a:r>
            <a:endParaRPr lang="uk-UA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6E8820-65EF-D371-241A-3705FFBD957A}"/>
              </a:ext>
            </a:extLst>
          </p:cNvPr>
          <p:cNvSpPr txBox="1"/>
          <p:nvPr/>
        </p:nvSpPr>
        <p:spPr>
          <a:xfrm>
            <a:off x="1543050" y="4692626"/>
            <a:ext cx="101957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роз’яснення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/>
              <a:t>. </a:t>
            </a:r>
            <a:endParaRPr lang="ru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BBCD26-7797-6073-9365-7C215455E9D4}"/>
              </a:ext>
            </a:extLst>
          </p:cNvPr>
          <p:cNvSpPr txBox="1"/>
          <p:nvPr/>
        </p:nvSpPr>
        <p:spPr>
          <a:xfrm>
            <a:off x="1890713" y="5596235"/>
            <a:ext cx="98481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https://me.gov.ua/Documents/List?lang=uk-UA&amp;id=316d6215-7fd2-4e9b-b6a5-e8833d29f065&amp;tag=TrudoviVidnosiniVUmovakhVonnogoStanu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843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80D34DB8-4F02-607A-F1A9-68C19E5FF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687223-25EC-BC41-1841-1ED0AE14EAC7}"/>
              </a:ext>
            </a:extLst>
          </p:cNvPr>
          <p:cNvSpPr txBox="1"/>
          <p:nvPr/>
        </p:nvSpPr>
        <p:spPr>
          <a:xfrm>
            <a:off x="1743074" y="118170"/>
            <a:ext cx="10020301" cy="2928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</a:rPr>
              <a:t>                                 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МОН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06.03.2022 № 1/3371-22 «Про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»(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https://osvita.ua/legislation/Ser_osv/86062/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uk-UA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18.03.2022 № 1\3544-22 «Про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закладах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стану»     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A2AC9C-7771-724A-489E-7753A0BB3231}"/>
              </a:ext>
            </a:extLst>
          </p:cNvPr>
          <p:cNvSpPr txBox="1"/>
          <p:nvPr/>
        </p:nvSpPr>
        <p:spPr>
          <a:xfrm>
            <a:off x="1457324" y="3246206"/>
            <a:ext cx="927735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29.03.2022 № 1/3737-22 «Про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супроводу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b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стану»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https://osvita.ua/legislation/pozashk_osv/86356/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04.04.2022 № 1/3872-22 «Про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«Перша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Алгоритм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https://drive.google.com/file/d/16esXuCScmCqB5kXLugnkKm-</a:t>
            </a:r>
            <a:r>
              <a:rPr lang="uk-UA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	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E6SaKg1u0/view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59F9D5-901C-66C2-C0B6-DB138C8F7DD1}"/>
              </a:ext>
            </a:extLst>
          </p:cNvPr>
          <p:cNvSpPr txBox="1"/>
          <p:nvPr/>
        </p:nvSpPr>
        <p:spPr>
          <a:xfrm>
            <a:off x="1683542" y="2415209"/>
            <a:ext cx="100203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https://drive.google.com/file/d/1Jb4h3mXOQWoQU8fCdqvRTn0rSZjOGxYP/view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376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0D30D6CE-CBF6-A7E7-9C2B-679BB15EC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1654123-D7E8-9E05-F516-27AEE059B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4024" y="942975"/>
            <a:ext cx="9886951" cy="437134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    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несуть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персональну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</a:t>
            </a:r>
            <a:b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безпечних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у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очному </a:t>
            </a:r>
            <a:r>
              <a:rPr lang="ru-RU" sz="3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форматі</a:t>
            </a:r>
            <a:r>
              <a:rPr lang="ru-RU" sz="3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очному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запроваджується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приміщеннях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будівлях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розрахункової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місткості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споруд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укриття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сигналу «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Повітряна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тривога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оповіщення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04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DF7271B7-EEB0-3F72-35F4-E461395EB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A10DA41-7F97-E2E8-B481-252E86266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325" y="104775"/>
            <a:ext cx="10562146" cy="664970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дистанційного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рекомендуємо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позашкільній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(лист МОН від19.05.2020 № 6/643-20)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https://mon.gov.ua/ua/osvita/pozashkilna-osvita/distancijne-navchannya</a:t>
            </a:r>
            <a:r>
              <a:rPr lang="uk-U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0" i="0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https://mon.gov.ua/ua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сайтах та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центрів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Національний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центр «Мала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академія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наук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України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»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 </a:t>
            </a:r>
            <a:r>
              <a:rPr lang="en-US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Facebook-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сторінка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Національний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еколого-натуралістичний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центр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учнівської</a:t>
            </a:r>
            <a:b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</a:b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молоді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 </a:t>
            </a:r>
            <a:r>
              <a:rPr lang="en-US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Telegram-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канал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Український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державний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центр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національно-патріотичного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виховання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</a:t>
            </a:r>
            <a:b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</a:b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краєзнавства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та туризму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учнівської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молоді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Український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державний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центр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позашкільної</a:t>
            </a:r>
            <a:r>
              <a:rPr lang="ru-RU" sz="2400" b="0" i="0" dirty="0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400" b="0" i="0" dirty="0" err="1">
                <a:solidFill>
                  <a:srgbClr val="3849F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освіти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</a:b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13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910C2529-811B-2BEC-A79A-5B7758715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AA62C55-9716-6D82-D046-D7DFD115F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174" y="962025"/>
            <a:ext cx="9434603" cy="4642644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ріоритетом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педагогічній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бути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національно-патріотичне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Концепції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затвердженої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МОН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06.06.2022 № 527, 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23.06.2022 № 586.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92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74D146DA-80AD-EBA8-4037-F6E581A25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2C4A1B-795C-6AEA-3C30-1CCA9393B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054" y="214009"/>
            <a:ext cx="9962745" cy="16116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b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b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b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8131A1-5B56-C301-83F5-7AFF89754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63" y="1156853"/>
            <a:ext cx="11645660" cy="765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Національно-патріотичне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                                                                               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туристсько-краєзначий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b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92406D-7F57-9A74-3C94-06DAC4EDC2B0}"/>
              </a:ext>
            </a:extLst>
          </p:cNvPr>
          <p:cNvSpPr txBox="1"/>
          <p:nvPr/>
        </p:nvSpPr>
        <p:spPr>
          <a:xfrm>
            <a:off x="1569212" y="1922103"/>
            <a:ext cx="1024322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rgbClr val="000000"/>
                </a:solidFill>
                <a:latin typeface="Bookman Old Style" panose="02050604050505020204" pitchFamily="18" charset="0"/>
              </a:rPr>
              <a:t>      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Актуальною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краєзнавців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туристсько-краєзнавчих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експедиціях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акці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конкурсах «Моя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батьківщина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рідний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край», «Край, 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живу» та «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країнська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революція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100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Акція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«В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традиціях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звитяги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популяризує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видатних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воїнів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діячів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мистецтва,освіти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спорту,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діячів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зразків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наслідування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служіння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рекомендується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викликів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годин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приділити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молоддю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місцевості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картою та без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штучні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польовий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побут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першу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домедичну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2200" dirty="0">
                <a:latin typeface="Bookman Old Style" panose="020506040505050202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</a:t>
            </a:r>
            <a:endParaRPr lang="ru-UA" sz="2200" dirty="0"/>
          </a:p>
        </p:txBody>
      </p:sp>
    </p:spTree>
    <p:extLst>
      <p:ext uri="{BB962C8B-B14F-4D97-AF65-F5344CB8AC3E}">
        <p14:creationId xmlns:p14="http://schemas.microsoft.com/office/powerpoint/2010/main" val="2888795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424837D0-A194-9BE7-333D-50A890B22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FDD8E1-4D8C-95EA-F778-9DCD0AF9B12F}"/>
              </a:ext>
            </a:extLst>
          </p:cNvPr>
          <p:cNvSpPr txBox="1"/>
          <p:nvPr/>
        </p:nvSpPr>
        <p:spPr>
          <a:xfrm>
            <a:off x="1676400" y="237808"/>
            <a:ext cx="10331569" cy="6846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військово-патріотичного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туристськокраєзнавчого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-спортивного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https://patriotua.org/programi-gurtkiv/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Відеоматеріал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«Комплекс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вправ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захисників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до Дня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YouTube-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канал УДЦПО, </a:t>
            </a:r>
            <a: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https://youtu.be/8LaJFWDfZ6w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гаслом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перемоги»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сайті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УДЦНПВКТУМ (</a:t>
            </a:r>
            <a:r>
              <a:rPr lang="ru-RU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https://patriotua.org/znannia-dlia-peremohy/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Ознайомитись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УДЦНПВКТУМ та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туристсько-краєзнавчого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таких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Facebook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УДЦНПВКТУМ </a:t>
            </a:r>
            <a: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https://www.facebook.com/UDCNPV/</a:t>
            </a:r>
            <a:b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</a:b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Facebook "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Джура" </a:t>
            </a:r>
            <a: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https://www.facebook.com/dzhura.main/</a:t>
            </a:r>
            <a:b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</a:b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Instagram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УДЦНПВКТУМ </a:t>
            </a:r>
            <a: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https://www.instagram.com/udcnpv/</a:t>
            </a:r>
            <a:b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</a:b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YouTube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УДЦНПВКТУМ </a:t>
            </a:r>
            <a: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https://www.youtube.com/channel/UCkHL9-</a:t>
            </a:r>
            <a:b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</a:br>
            <a: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_u197g86u5EWGucYQ/featured</a:t>
            </a:r>
            <a:b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Telegram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УДЦНПВКТУМ </a:t>
            </a:r>
            <a: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https://t.me/udcnpv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Telegram "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Джура" </a:t>
            </a:r>
            <a: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https://t.me/DzhuraNews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390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Шаблоны для создания презентаций «Тетрадь на спирали». Часть 29">
            <a:extLst>
              <a:ext uri="{FF2B5EF4-FFF2-40B4-BE49-F238E27FC236}">
                <a16:creationId xmlns:a16="http://schemas.microsoft.com/office/drawing/2014/main" id="{93290DD0-1B6D-56E6-6EDD-99BA25697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4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0077676-9D98-C1A6-41C9-67EAD78EBF43}"/>
              </a:ext>
            </a:extLst>
          </p:cNvPr>
          <p:cNvSpPr txBox="1"/>
          <p:nvPr/>
        </p:nvSpPr>
        <p:spPr>
          <a:xfrm>
            <a:off x="3048000" y="295274"/>
            <a:ext cx="788040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Науково-технічний</a:t>
            </a:r>
            <a:r>
              <a:rPr lang="ru-RU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53DCCB-E55C-C9BC-7C3F-E4933F561072}"/>
              </a:ext>
            </a:extLst>
          </p:cNvPr>
          <p:cNvSpPr txBox="1"/>
          <p:nvPr/>
        </p:nvSpPr>
        <p:spPr>
          <a:xfrm>
            <a:off x="1762125" y="971550"/>
            <a:ext cx="10156704" cy="484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БПЛА»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Р. Ткачук, Л.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Пасхалова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авіамодельних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гуртків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https://udcpo.com.ua/metod_work/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).</a:t>
            </a:r>
            <a:b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Судномоделювання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судномодельний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спорт «Командою на абордаж» (для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потребами)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Є.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Шитікова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Л.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Пасхалова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І. Когут, Р.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Маринич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 (</a:t>
            </a:r>
            <a:r>
              <a:rPr lang="en-US" sz="22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https://udcpo.com.ua/metod_work/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).</a:t>
            </a:r>
            <a:b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науково-технічний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b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випуск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5). У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збірнику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представлено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інформаційно-технічного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художньо-технічного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профілів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(</a:t>
            </a:r>
            <a:r>
              <a:rPr lang="en-US" sz="2200" b="0" i="0" dirty="0">
                <a:solidFill>
                  <a:srgbClr val="0000FF"/>
                </a:solidFill>
                <a:effectLst/>
                <a:latin typeface="Bookman Old Style" panose="02050604050505020204" pitchFamily="18" charset="0"/>
                <a:hlinkClick r:id="rId3"/>
              </a:rPr>
              <a:t>https://udcpo.com.ua/metod_work</a:t>
            </a:r>
            <a:r>
              <a:rPr lang="en-US" sz="2200" b="0" i="0" dirty="0">
                <a:solidFill>
                  <a:srgbClr val="0000FF"/>
                </a:solidFill>
                <a:effectLst/>
                <a:latin typeface="Bookman Old Style" panose="02050604050505020204" pitchFamily="18" charset="0"/>
              </a:rPr>
              <a:t>/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)</a:t>
            </a:r>
            <a:r>
              <a:rPr lang="en-US" sz="2200" dirty="0">
                <a:latin typeface="Bookman Old Style" panose="02050604050505020204" pitchFamily="18" charset="0"/>
              </a:rPr>
              <a:t> </a:t>
            </a:r>
            <a:br>
              <a:rPr lang="en-US" sz="2300" dirty="0">
                <a:latin typeface="Bookman Old Style" panose="02050604050505020204" pitchFamily="18" charset="0"/>
              </a:rPr>
            </a:br>
            <a:endParaRPr lang="ru-UA" sz="23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41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1673</Words>
  <Application>Microsoft Office PowerPoint</Application>
  <PresentationFormat>Широкоэкранный</PresentationFormat>
  <Paragraphs>38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Bookman Old Style</vt:lpstr>
      <vt:lpstr>Calibri</vt:lpstr>
      <vt:lpstr>Calibri Light</vt:lpstr>
      <vt:lpstr>Times New Roman</vt:lpstr>
      <vt:lpstr>TimesNewRomanPS-BoldMT</vt:lpstr>
      <vt:lpstr>TimesNewRomanPS-ItalicMT</vt:lpstr>
      <vt:lpstr>TimesNewRomanPSMT</vt:lpstr>
      <vt:lpstr>Wingdings</vt:lpstr>
      <vt:lpstr>Тема Office</vt:lpstr>
      <vt:lpstr>Про організацію освітньої діяльності                  в закладах позашкільної освіти  у 2022/2023 навчальному році (лист МОН України № 1/8507-22 від 27.07.2022) </vt:lpstr>
      <vt:lpstr>Нормативно-правова база 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Рекомендації щодо організації освітньої діяльності закладів позашкільної освіти за основними напрямами позашкільної освіти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організацію освітньої діяльності в закладах позашкільної освіти у 2022/2023 навчальному році </dc:title>
  <dc:creator>User</dc:creator>
  <cp:lastModifiedBy>User</cp:lastModifiedBy>
  <cp:revision>4</cp:revision>
  <dcterms:created xsi:type="dcterms:W3CDTF">2022-08-15T11:04:55Z</dcterms:created>
  <dcterms:modified xsi:type="dcterms:W3CDTF">2022-08-16T07:52:57Z</dcterms:modified>
</cp:coreProperties>
</file>