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80" r:id="rId16"/>
    <p:sldId id="269" r:id="rId17"/>
    <p:sldId id="281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2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2A120-492C-4BEF-8BCE-E314FDE9EB4A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DA7AF-73F7-423A-8321-4AB909BAE78F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 descr="7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839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8458B-A383-4988-B0F2-64C554160B75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9E86F-4884-47DB-97B1-9A0B6FF8BEC1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 descr="8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839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1_HGVS3nkX4Aorr_QdILe1xXeiywJ-Mjt/view" TargetMode="Externa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mzo.gov.ua/psyholohichnyj-suprovid-ta-sotsialnopedahohichna-robota/materialy-dlia-vykorystannia-v-roboti-pid-chas-voiennykh-diy/" TargetMode="External"/><Relationship Id="rId2" Type="http://schemas.openxmlformats.org/officeDocument/2006/relationships/hyperlink" Target="https://imzo.gov.ua/psyholohichnyj-suprovid-ta-sotsialnopedahohichna-robota/fakul-tatyvy/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osvita.ua/legislation/tag-lystymon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857324" y="2357430"/>
            <a:ext cx="7286676" cy="6127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23928" y="1124744"/>
            <a:ext cx="482453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 smtClean="0">
                <a:solidFill>
                  <a:srgbClr val="0070C0"/>
                </a:solidFill>
              </a:rPr>
              <a:t>Аспекти психологічного супроводу  </a:t>
            </a:r>
            <a:r>
              <a:rPr lang="uk-UA" sz="3600" b="1" dirty="0">
                <a:solidFill>
                  <a:srgbClr val="0070C0"/>
                </a:solidFill>
              </a:rPr>
              <a:t>освітнього процесу у </a:t>
            </a:r>
            <a:r>
              <a:rPr lang="uk-UA" sz="3600" b="1" dirty="0" smtClean="0">
                <a:solidFill>
                  <a:srgbClr val="0070C0"/>
                </a:solidFill>
              </a:rPr>
              <a:t>2022/2023</a:t>
            </a:r>
          </a:p>
          <a:p>
            <a:endParaRPr lang="uk-UA" sz="2400" dirty="0" smtClean="0">
              <a:solidFill>
                <a:prstClr val="black"/>
              </a:solidFill>
            </a:endParaRPr>
          </a:p>
          <a:p>
            <a:endParaRPr lang="uk-UA" sz="2400" dirty="0">
              <a:solidFill>
                <a:prstClr val="black"/>
              </a:solidFill>
            </a:endParaRPr>
          </a:p>
          <a:p>
            <a:r>
              <a:rPr lang="uk-UA" sz="1600" dirty="0" smtClean="0">
                <a:solidFill>
                  <a:prstClr val="black"/>
                </a:solidFill>
              </a:rPr>
              <a:t>(за</a:t>
            </a:r>
            <a:r>
              <a:rPr lang="ru-RU" sz="1600" dirty="0"/>
              <a:t> </a:t>
            </a:r>
            <a:r>
              <a:rPr lang="ru-RU" sz="1600" dirty="0" err="1" smtClean="0"/>
              <a:t>рекомендаціями</a:t>
            </a:r>
            <a:r>
              <a:rPr lang="ru-RU" sz="1600" dirty="0" smtClean="0"/>
              <a:t> МОНУ </a:t>
            </a:r>
            <a:r>
              <a:rPr lang="ru-RU" sz="1600" dirty="0" err="1" smtClean="0"/>
              <a:t>щодо</a:t>
            </a:r>
            <a:r>
              <a:rPr lang="ru-RU" sz="1600" dirty="0" smtClean="0"/>
              <a:t> </a:t>
            </a:r>
            <a:r>
              <a:rPr lang="ru-RU" sz="1600" dirty="0" err="1"/>
              <a:t>пріоритетних</a:t>
            </a:r>
            <a:r>
              <a:rPr lang="ru-RU" sz="1600" dirty="0"/>
              <a:t> </a:t>
            </a:r>
            <a:r>
              <a:rPr lang="ru-RU" sz="1600" dirty="0" err="1" smtClean="0"/>
              <a:t>напрямів</a:t>
            </a:r>
            <a:r>
              <a:rPr lang="ru-RU" sz="1600" dirty="0"/>
              <a:t> </a:t>
            </a:r>
            <a:r>
              <a:rPr lang="ru-RU" sz="1600" dirty="0" err="1" smtClean="0"/>
              <a:t>психологічного</a:t>
            </a:r>
            <a:r>
              <a:rPr lang="ru-RU" sz="1600" dirty="0" smtClean="0"/>
              <a:t> </a:t>
            </a:r>
            <a:r>
              <a:rPr lang="ru-RU" sz="1600" dirty="0" err="1"/>
              <a:t>супроводу</a:t>
            </a:r>
            <a:r>
              <a:rPr lang="ru-RU" sz="1600" dirty="0"/>
              <a:t> та </a:t>
            </a:r>
            <a:r>
              <a:rPr lang="ru-RU" sz="1600" dirty="0" err="1"/>
              <a:t>соціально-педагогічного</a:t>
            </a:r>
            <a:r>
              <a:rPr lang="ru-RU" sz="1600" dirty="0"/>
              <a:t> патронажу </a:t>
            </a:r>
            <a:r>
              <a:rPr lang="ru-RU" sz="1600" dirty="0" err="1" smtClean="0"/>
              <a:t>учасників</a:t>
            </a:r>
            <a:r>
              <a:rPr lang="ru-RU" sz="1600" dirty="0" smtClean="0"/>
              <a:t> </a:t>
            </a:r>
            <a:r>
              <a:rPr lang="ru-RU" sz="1600" dirty="0" err="1" smtClean="0"/>
              <a:t>освітнього</a:t>
            </a:r>
            <a:r>
              <a:rPr lang="ru-RU" sz="1600" dirty="0" smtClean="0"/>
              <a:t> </a:t>
            </a:r>
            <a:r>
              <a:rPr lang="ru-RU" sz="1600" dirty="0" err="1"/>
              <a:t>процесу</a:t>
            </a:r>
            <a:r>
              <a:rPr lang="ru-RU" sz="1600" dirty="0"/>
              <a:t> у 2022/2023 </a:t>
            </a:r>
            <a:r>
              <a:rPr lang="ru-RU" sz="1600" dirty="0" err="1"/>
              <a:t>навчальному</a:t>
            </a:r>
            <a:r>
              <a:rPr lang="ru-RU" sz="1600" dirty="0"/>
              <a:t> </a:t>
            </a:r>
            <a:r>
              <a:rPr lang="ru-RU" sz="1600" dirty="0" err="1"/>
              <a:t>році</a:t>
            </a:r>
            <a:r>
              <a:rPr lang="ru-RU" sz="1600" dirty="0"/>
              <a:t> </a:t>
            </a:r>
            <a:r>
              <a:rPr lang="uk-UA" sz="1600" dirty="0" smtClean="0">
                <a:solidFill>
                  <a:prstClr val="black"/>
                </a:solidFill>
              </a:rPr>
              <a:t>) </a:t>
            </a:r>
            <a:endParaRPr lang="uk-UA" sz="1600" dirty="0"/>
          </a:p>
        </p:txBody>
      </p:sp>
      <p:pic>
        <p:nvPicPr>
          <p:cNvPr id="5" name="Picture 5" descr="\\Server2\Users\Public\Documents\КУ ЦПРПП\ЛОГОТИП ЦПРПП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311" y="260648"/>
            <a:ext cx="1512168" cy="1092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Autofit/>
          </a:bodyPr>
          <a:lstStyle/>
          <a:p>
            <a:r>
              <a:rPr lang="uk-UA" sz="3600" b="1" i="1" dirty="0">
                <a:solidFill>
                  <a:srgbClr val="0070C0"/>
                </a:solidFill>
              </a:rPr>
              <a:t>П</a:t>
            </a:r>
            <a:r>
              <a:rPr lang="uk-UA" sz="3600" b="1" i="1" dirty="0" smtClean="0">
                <a:solidFill>
                  <a:srgbClr val="0070C0"/>
                </a:solidFill>
              </a:rPr>
              <a:t>сихологічні</a:t>
            </a:r>
            <a:r>
              <a:rPr lang="uk-UA" sz="3600" b="1" i="1" dirty="0">
                <a:solidFill>
                  <a:srgbClr val="0070C0"/>
                </a:solidFill>
              </a:rPr>
              <a:t/>
            </a:r>
            <a:br>
              <a:rPr lang="uk-UA" sz="3600" b="1" i="1" dirty="0">
                <a:solidFill>
                  <a:srgbClr val="0070C0"/>
                </a:solidFill>
              </a:rPr>
            </a:br>
            <a:r>
              <a:rPr lang="uk-UA" sz="3600" b="1" i="1" dirty="0">
                <a:solidFill>
                  <a:srgbClr val="0070C0"/>
                </a:solidFill>
              </a:rPr>
              <a:t>хвилинки </a:t>
            </a:r>
            <a:br>
              <a:rPr lang="uk-UA" sz="3600" b="1" i="1" dirty="0">
                <a:solidFill>
                  <a:srgbClr val="0070C0"/>
                </a:solidFill>
              </a:rPr>
            </a:br>
            <a:endParaRPr lang="uk-UA" sz="3600" b="1" i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9712" y="1916832"/>
            <a:ext cx="6707088" cy="420933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r>
              <a:rPr lang="en-US" dirty="0">
                <a:solidFill>
                  <a:srgbClr val="000000"/>
                </a:solidFill>
                <a:latin typeface="TimesNewRomanPSMT"/>
              </a:rPr>
              <a:t>(</a:t>
            </a:r>
            <a:r>
              <a:rPr lang="en-US" dirty="0">
                <a:solidFill>
                  <a:srgbClr val="0000FF"/>
                </a:solidFill>
                <a:latin typeface="TimesNewRomanPSMT"/>
              </a:rPr>
              <a:t>https://imzo.gov.ua/psyholohichnyj-suprovid-ta-sotsialnopedahohichna-robota/materialy-dlia-vykorystannia-v-roboti-pid-chas-voiennykhdiy/vpravy-dlia-ditey-ta-pidlitkiv-iaki-perebuvaiut-u-stresoviy-sytuatsii-dlia-zniattiapsykhoemotsiynoho-napruzhennia/).</a:t>
            </a:r>
            <a:r>
              <a:rPr lang="en-US" dirty="0"/>
              <a:t> </a:t>
            </a:r>
            <a:br>
              <a:rPr lang="en-US" dirty="0"/>
            </a:br>
            <a:endParaRPr lang="uk-UA" dirty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/>
          </a:p>
          <a:p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2618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           </a:t>
            </a:r>
            <a:r>
              <a:rPr lang="uk-UA" b="1" dirty="0" smtClean="0">
                <a:solidFill>
                  <a:srgbClr val="0070C0"/>
                </a:solidFill>
              </a:rPr>
              <a:t>Діагностична </a:t>
            </a:r>
            <a:r>
              <a:rPr lang="uk-UA" b="1" dirty="0">
                <a:solidFill>
                  <a:srgbClr val="0070C0"/>
                </a:solidFill>
              </a:rPr>
              <a:t>робота</a:t>
            </a:r>
            <a:r>
              <a:rPr lang="uk-UA" dirty="0">
                <a:solidFill>
                  <a:srgbClr val="0070C0"/>
                </a:solidFill>
              </a:rPr>
              <a:t> 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1720" y="1268760"/>
            <a:ext cx="7005464" cy="5688632"/>
          </a:xfrm>
        </p:spPr>
        <p:txBody>
          <a:bodyPr>
            <a:normAutofit fontScale="55000" lnSpcReduction="20000"/>
          </a:bodyPr>
          <a:lstStyle/>
          <a:p>
            <a:r>
              <a:rPr lang="uk-UA" b="1" dirty="0" smtClean="0"/>
              <a:t>Завдання</a:t>
            </a:r>
            <a:r>
              <a:rPr lang="uk-UA" dirty="0" smtClean="0"/>
              <a:t>:складання </a:t>
            </a:r>
            <a:r>
              <a:rPr lang="uk-UA" dirty="0"/>
              <a:t>діагностичного висновку на здобувача освіти </a:t>
            </a:r>
            <a:r>
              <a:rPr lang="uk-UA" dirty="0" smtClean="0"/>
              <a:t>   із </a:t>
            </a:r>
            <a:r>
              <a:rPr lang="uk-UA" dirty="0"/>
              <a:t>занесенням</a:t>
            </a:r>
            <a:br>
              <a:rPr lang="uk-UA" dirty="0"/>
            </a:br>
            <a:r>
              <a:rPr lang="uk-UA" dirty="0"/>
              <a:t>результатів до індивідуальної картки; проведення бесіди з дитиною, батьками та</a:t>
            </a:r>
            <a:br>
              <a:rPr lang="uk-UA" dirty="0"/>
            </a:br>
            <a:r>
              <a:rPr lang="uk-UA" dirty="0"/>
              <a:t>педагогом за результатами діагностики, повідомлення результатів дослідження</a:t>
            </a:r>
            <a:br>
              <a:rPr lang="uk-UA" dirty="0"/>
            </a:br>
            <a:r>
              <a:rPr lang="uk-UA" dirty="0"/>
              <a:t>в межах компетенції фахівця психологічної служби; залучення здобувача освіти</a:t>
            </a:r>
            <a:br>
              <a:rPr lang="uk-UA" dirty="0"/>
            </a:br>
            <a:r>
              <a:rPr lang="uk-UA" dirty="0"/>
              <a:t>до програми підвищення </a:t>
            </a:r>
            <a:r>
              <a:rPr lang="uk-UA" dirty="0" err="1"/>
              <a:t>стресостійкості</a:t>
            </a:r>
            <a:r>
              <a:rPr lang="uk-UA" dirty="0"/>
              <a:t> з визначенням індивідуального або</a:t>
            </a:r>
            <a:br>
              <a:rPr lang="uk-UA" dirty="0"/>
            </a:br>
            <a:r>
              <a:rPr lang="uk-UA" dirty="0"/>
              <a:t>групового формату роботи з наданням переваги груповому формату відповідно</a:t>
            </a:r>
            <a:br>
              <a:rPr lang="uk-UA" dirty="0"/>
            </a:br>
            <a:r>
              <a:rPr lang="uk-UA" dirty="0"/>
              <a:t>до його віку; консультаційний супровід батьків та педагога з метою надання</a:t>
            </a:r>
            <a:br>
              <a:rPr lang="uk-UA" dirty="0"/>
            </a:br>
            <a:r>
              <a:rPr lang="uk-UA" dirty="0"/>
              <a:t>рекомендацій щодо створення підтримуючого середовища, визначення динаміки</a:t>
            </a:r>
            <a:br>
              <a:rPr lang="uk-UA" dirty="0"/>
            </a:br>
            <a:r>
              <a:rPr lang="uk-UA" dirty="0"/>
              <a:t>змін у дитини; спостереження за здобувачем освіти під час уроків та в</a:t>
            </a:r>
            <a:br>
              <a:rPr lang="uk-UA" dirty="0"/>
            </a:br>
            <a:r>
              <a:rPr lang="uk-UA" dirty="0"/>
              <a:t>позаурочний час із зазначенням динаміки змін у поведінці та емоційному стані</a:t>
            </a:r>
            <a:br>
              <a:rPr lang="uk-UA" dirty="0"/>
            </a:br>
            <a:r>
              <a:rPr lang="uk-UA" dirty="0"/>
              <a:t>особи; поради батькам та педагогам щодо залучення здобувача освіти до </a:t>
            </a:r>
            <a:r>
              <a:rPr lang="uk-UA" dirty="0" smtClean="0"/>
              <a:t>різних  активних </a:t>
            </a:r>
            <a:r>
              <a:rPr lang="uk-UA" dirty="0"/>
              <a:t>заходів </a:t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31945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i="1" dirty="0" smtClean="0">
                <a:solidFill>
                  <a:srgbClr val="0070C0"/>
                </a:solidFill>
              </a:rPr>
              <a:t>Важливо:</a:t>
            </a:r>
            <a:endParaRPr lang="uk-UA" sz="3600" b="1" i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5776" y="1196752"/>
            <a:ext cx="6429400" cy="5544616"/>
          </a:xfrm>
        </p:spPr>
        <p:txBody>
          <a:bodyPr>
            <a:normAutofit fontScale="32500" lnSpcReduction="20000"/>
          </a:bodyPr>
          <a:lstStyle/>
          <a:p>
            <a:r>
              <a:rPr lang="uk-UA" sz="5100" dirty="0"/>
              <a:t>конфіденційність </a:t>
            </a:r>
            <a:r>
              <a:rPr lang="uk-UA" sz="5100" dirty="0" smtClean="0"/>
              <a:t>у всьому</a:t>
            </a:r>
            <a:r>
              <a:rPr lang="uk-UA" sz="5100" dirty="0"/>
              <a:t>, що стосується взаємин з учасником освітнього процесу, його особистого</a:t>
            </a:r>
            <a:br>
              <a:rPr lang="uk-UA" sz="5100" dirty="0"/>
            </a:br>
            <a:r>
              <a:rPr lang="uk-UA" sz="5100" dirty="0"/>
              <a:t>життя і життєвих обставин. Виняток становлять випадки, коли виявлені</a:t>
            </a:r>
            <a:br>
              <a:rPr lang="uk-UA" sz="5100" dirty="0"/>
            </a:br>
            <a:r>
              <a:rPr lang="uk-UA" sz="5100" dirty="0"/>
              <a:t>симптоми є небезпечними для учасника освітнього процесу та інших людей. </a:t>
            </a:r>
            <a:endParaRPr lang="uk-UA" sz="5100" dirty="0" smtClean="0"/>
          </a:p>
          <a:p>
            <a:r>
              <a:rPr lang="uk-UA" sz="5100" dirty="0" smtClean="0"/>
              <a:t>У</a:t>
            </a:r>
            <a:r>
              <a:rPr lang="uk-UA" sz="5100" dirty="0"/>
              <a:t> </a:t>
            </a:r>
            <a:r>
              <a:rPr lang="uk-UA" sz="5100" dirty="0" smtClean="0"/>
              <a:t>такому </a:t>
            </a:r>
            <a:r>
              <a:rPr lang="uk-UA" sz="5100" dirty="0"/>
              <a:t>разі фахівець зобов’язаний поінформувати тих, хто може </a:t>
            </a:r>
            <a:r>
              <a:rPr lang="uk-UA" sz="5100" dirty="0" smtClean="0"/>
              <a:t>надати кваліфіковану </a:t>
            </a:r>
            <a:r>
              <a:rPr lang="uk-UA" sz="5100" dirty="0"/>
              <a:t>допомогу; </a:t>
            </a:r>
            <a:endParaRPr lang="uk-UA" sz="5100" dirty="0" smtClean="0"/>
          </a:p>
          <a:p>
            <a:r>
              <a:rPr lang="uk-UA" sz="5100" dirty="0" smtClean="0"/>
              <a:t>фахівець </a:t>
            </a:r>
            <a:r>
              <a:rPr lang="uk-UA" sz="5100" dirty="0"/>
              <a:t>не збирає додаткових відомостей про</a:t>
            </a:r>
            <a:br>
              <a:rPr lang="uk-UA" sz="5100" dirty="0"/>
            </a:br>
            <a:r>
              <a:rPr lang="uk-UA" sz="5100" dirty="0"/>
              <a:t>обстежуваного без його згоди і задовольняється лише тією інформацією, </a:t>
            </a:r>
            <a:r>
              <a:rPr lang="uk-UA" sz="5100" dirty="0" smtClean="0"/>
              <a:t>яка потрібна </a:t>
            </a:r>
            <a:r>
              <a:rPr lang="uk-UA" sz="5100" dirty="0"/>
              <a:t>для виконання професійного завдання</a:t>
            </a:r>
            <a:r>
              <a:rPr lang="uk-UA" sz="5100" dirty="0" smtClean="0"/>
              <a:t>;</a:t>
            </a:r>
          </a:p>
          <a:p>
            <a:r>
              <a:rPr lang="uk-UA" sz="5100" dirty="0" smtClean="0"/>
              <a:t> </a:t>
            </a:r>
            <a:r>
              <a:rPr lang="uk-UA" sz="5100" dirty="0"/>
              <a:t>він зобов’язаний </a:t>
            </a:r>
            <a:r>
              <a:rPr lang="uk-UA" sz="5100" dirty="0" smtClean="0"/>
              <a:t>зберігати професійну </a:t>
            </a:r>
            <a:r>
              <a:rPr lang="uk-UA" sz="5100" dirty="0"/>
              <a:t>таємницю, не поширювати відомостей, отриманих у процесі роботи,</a:t>
            </a:r>
            <a:br>
              <a:rPr lang="uk-UA" sz="5100" dirty="0"/>
            </a:br>
            <a:r>
              <a:rPr lang="uk-UA" sz="5100" dirty="0"/>
              <a:t>додержуватись анонімності оприлюднення інформації про особу</a:t>
            </a:r>
            <a:r>
              <a:rPr lang="uk-UA" sz="5100" dirty="0" smtClean="0"/>
              <a:t>;</a:t>
            </a:r>
          </a:p>
          <a:p>
            <a:r>
              <a:rPr lang="uk-UA" sz="5100" dirty="0" smtClean="0"/>
              <a:t> документація</a:t>
            </a:r>
            <a:br>
              <a:rPr lang="uk-UA" sz="5100" dirty="0" smtClean="0"/>
            </a:br>
            <a:r>
              <a:rPr lang="uk-UA" sz="5100" dirty="0" smtClean="0"/>
              <a:t>роботи </a:t>
            </a:r>
            <a:r>
              <a:rPr lang="uk-UA" sz="5100" dirty="0"/>
              <a:t>працівника </a:t>
            </a:r>
            <a:r>
              <a:rPr lang="uk-UA" sz="5100" dirty="0" smtClean="0"/>
              <a:t>психологічної </a:t>
            </a:r>
            <a:r>
              <a:rPr lang="uk-UA" sz="5100" dirty="0"/>
              <a:t>служби має лише професійно </a:t>
            </a:r>
            <a:r>
              <a:rPr lang="uk-UA" sz="5100" dirty="0" smtClean="0"/>
              <a:t>необхідні</a:t>
            </a:r>
            <a:br>
              <a:rPr lang="uk-UA" sz="5100" dirty="0" smtClean="0"/>
            </a:br>
            <a:r>
              <a:rPr lang="uk-UA" sz="5100" dirty="0" smtClean="0"/>
              <a:t>матеріали</a:t>
            </a:r>
            <a:r>
              <a:rPr lang="uk-UA" sz="5100" dirty="0"/>
              <a:t>. 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561226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i="1" dirty="0" smtClean="0">
                <a:solidFill>
                  <a:srgbClr val="0070C0"/>
                </a:solidFill>
              </a:rPr>
              <a:t>Анкетування</a:t>
            </a:r>
            <a:endParaRPr lang="uk-UA" sz="3600" b="1" i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9752" y="1268760"/>
            <a:ext cx="6804248" cy="6192688"/>
          </a:xfrm>
        </p:spPr>
        <p:txBody>
          <a:bodyPr>
            <a:normAutofit fontScale="40000" lnSpcReduction="20000"/>
          </a:bodyPr>
          <a:lstStyle/>
          <a:p>
            <a:r>
              <a:rPr lang="uk-UA" sz="4200" dirty="0"/>
              <a:t>може здійснюватися після попередньої бесіди з його учасниками,</a:t>
            </a:r>
            <a:br>
              <a:rPr lang="uk-UA" sz="4200" dirty="0"/>
            </a:br>
            <a:r>
              <a:rPr lang="uk-UA" sz="4200" dirty="0"/>
              <a:t>під час якої треба прояснити:</a:t>
            </a:r>
            <a:br>
              <a:rPr lang="uk-UA" sz="4200" dirty="0"/>
            </a:br>
            <a:r>
              <a:rPr lang="uk-UA" sz="4200" dirty="0"/>
              <a:t>мету, з якою здійснюється анкетування;</a:t>
            </a:r>
            <a:br>
              <a:rPr lang="uk-UA" sz="4200" dirty="0"/>
            </a:br>
            <a:r>
              <a:rPr lang="uk-UA" sz="4200" dirty="0"/>
              <a:t>у якій формі буде проводитись опитування;</a:t>
            </a:r>
            <a:br>
              <a:rPr lang="uk-UA" sz="4200" dirty="0"/>
            </a:br>
            <a:r>
              <a:rPr lang="uk-UA" sz="4200" dirty="0"/>
              <a:t>як буде здійснюватися оброблення та подання результатів;</a:t>
            </a:r>
            <a:br>
              <a:rPr lang="uk-UA" sz="4200" dirty="0"/>
            </a:br>
            <a:r>
              <a:rPr lang="uk-UA" sz="4200" dirty="0"/>
              <a:t>хто може бути ознайомлений з результатами;</a:t>
            </a:r>
            <a:br>
              <a:rPr lang="uk-UA" sz="4200" dirty="0"/>
            </a:br>
            <a:r>
              <a:rPr lang="uk-UA" sz="4200" dirty="0"/>
              <a:t>які наслідки анкетування можуть виникнути для учасника та його</a:t>
            </a:r>
            <a:br>
              <a:rPr lang="uk-UA" sz="4200" dirty="0"/>
            </a:br>
            <a:r>
              <a:rPr lang="uk-UA" sz="4200" dirty="0"/>
              <a:t>найближчого соціального оточення;</a:t>
            </a:r>
            <a:br>
              <a:rPr lang="uk-UA" sz="4200" dirty="0"/>
            </a:br>
            <a:r>
              <a:rPr lang="uk-UA" sz="4200" dirty="0"/>
              <a:t>можливе скасування конфіденційності за умови реальної загрози життю і</a:t>
            </a:r>
            <a:br>
              <a:rPr lang="uk-UA" sz="4200" dirty="0"/>
            </a:br>
            <a:r>
              <a:rPr lang="uk-UA" sz="4200" dirty="0"/>
              <a:t>здоров’ю опитаного або його найближчому соціальному оточенню (наприклад:</a:t>
            </a:r>
            <a:br>
              <a:rPr lang="uk-UA" sz="4200" dirty="0"/>
            </a:br>
            <a:r>
              <a:rPr lang="uk-UA" sz="4200" dirty="0"/>
              <a:t>суїцид, кримінальний злочин тощо);</a:t>
            </a:r>
            <a:br>
              <a:rPr lang="uk-UA" sz="4200" dirty="0"/>
            </a:br>
            <a:r>
              <a:rPr lang="uk-UA" sz="4200" dirty="0"/>
              <a:t>участь в опитуванні є добровільною, кожен з учасників має повне право</a:t>
            </a:r>
            <a:br>
              <a:rPr lang="uk-UA" sz="4200" dirty="0"/>
            </a:br>
            <a:r>
              <a:rPr lang="uk-UA" sz="4200" dirty="0"/>
              <a:t>відмовитись від участі в роботі на будь-якому її етапі;</a:t>
            </a:r>
            <a:br>
              <a:rPr lang="uk-UA" sz="4200" dirty="0"/>
            </a:br>
            <a:r>
              <a:rPr lang="uk-UA" sz="4200" dirty="0"/>
              <a:t>якщо деяке із запитань, на думку опитуваного, є для нього неприйнятним</a:t>
            </a:r>
            <a:br>
              <a:rPr lang="uk-UA" sz="4200" dirty="0"/>
            </a:br>
            <a:r>
              <a:rPr lang="uk-UA" sz="4200" dirty="0"/>
              <a:t>(з особистих, релігійних, етичних або інших міркувань), він має право</a:t>
            </a:r>
            <a:br>
              <a:rPr lang="uk-UA" sz="4200" dirty="0"/>
            </a:br>
            <a:r>
              <a:rPr lang="uk-UA" sz="4200" dirty="0"/>
              <a:t>відмовитись на нього відповідати.</a:t>
            </a:r>
            <a:br>
              <a:rPr lang="uk-UA" sz="4200" dirty="0"/>
            </a:br>
            <a:r>
              <a:rPr lang="uk-UA" sz="4200" dirty="0"/>
              <a:t>Після закінчення анкетування треба обов’язково подякувати за участь і</a:t>
            </a:r>
            <a:br>
              <a:rPr lang="uk-UA" sz="4200" dirty="0"/>
            </a:br>
            <a:r>
              <a:rPr lang="uk-UA" sz="4200" dirty="0"/>
              <a:t>повідомити, коли і в якій формі опитаним буде надана інформація. 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17849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274638"/>
            <a:ext cx="5915000" cy="1143000"/>
          </a:xfrm>
        </p:spPr>
        <p:txBody>
          <a:bodyPr>
            <a:normAutofit fontScale="90000"/>
          </a:bodyPr>
          <a:lstStyle/>
          <a:p>
            <a:r>
              <a:rPr lang="uk-UA" sz="2700" b="1" i="1" dirty="0" smtClean="0">
                <a:solidFill>
                  <a:srgbClr val="0070C0"/>
                </a:solidFill>
              </a:rPr>
              <a:t/>
            </a:r>
            <a:br>
              <a:rPr lang="uk-UA" sz="2700" b="1" i="1" dirty="0" smtClean="0">
                <a:solidFill>
                  <a:srgbClr val="0070C0"/>
                </a:solidFill>
              </a:rPr>
            </a:br>
            <a:r>
              <a:rPr lang="uk-UA" sz="2700" b="1" i="1" dirty="0" smtClean="0">
                <a:solidFill>
                  <a:srgbClr val="0070C0"/>
                </a:solidFill>
              </a:rPr>
              <a:t>Надання </a:t>
            </a:r>
            <a:r>
              <a:rPr lang="uk-UA" sz="2700" b="1" i="1" dirty="0">
                <a:solidFill>
                  <a:srgbClr val="0070C0"/>
                </a:solidFill>
              </a:rPr>
              <a:t>інформації про результати анкетування: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27784" y="1268760"/>
            <a:ext cx="6516216" cy="5472608"/>
          </a:xfrm>
        </p:spPr>
        <p:txBody>
          <a:bodyPr>
            <a:normAutofit fontScale="62500" lnSpcReduction="20000"/>
          </a:bodyPr>
          <a:lstStyle/>
          <a:p>
            <a:r>
              <a:rPr lang="uk-UA" dirty="0" smtClean="0"/>
              <a:t>результати </a:t>
            </a:r>
            <a:r>
              <a:rPr lang="uk-UA" dirty="0"/>
              <a:t>надати у такій формі, яка передбачає ясне </a:t>
            </a:r>
            <a:r>
              <a:rPr lang="uk-UA" dirty="0" smtClean="0"/>
              <a:t>розуміння висновків</a:t>
            </a:r>
            <a:r>
              <a:rPr lang="uk-UA" dirty="0"/>
              <a:t>;</a:t>
            </a:r>
            <a:br>
              <a:rPr lang="uk-UA" dirty="0"/>
            </a:br>
            <a:endParaRPr lang="uk-UA" dirty="0" smtClean="0"/>
          </a:p>
          <a:p>
            <a:r>
              <a:rPr lang="uk-UA" dirty="0" smtClean="0"/>
              <a:t>за </a:t>
            </a:r>
            <a:r>
              <a:rPr lang="uk-UA" dirty="0"/>
              <a:t>потреби, надати індивідуальні пояснення у формі і за змістом, які</a:t>
            </a:r>
            <a:br>
              <a:rPr lang="uk-UA" dirty="0"/>
            </a:br>
            <a:r>
              <a:rPr lang="uk-UA" dirty="0"/>
              <a:t>відповідають віковим, культурним та індивідуально-психологічним</a:t>
            </a:r>
            <a:br>
              <a:rPr lang="uk-UA" dirty="0"/>
            </a:br>
            <a:r>
              <a:rPr lang="uk-UA" dirty="0"/>
              <a:t>особливостям особи, рівню його освіти та актуальному психоемоційному стану</a:t>
            </a:r>
            <a:r>
              <a:rPr lang="uk-UA" dirty="0" smtClean="0"/>
              <a:t>;</a:t>
            </a:r>
          </a:p>
          <a:p>
            <a:r>
              <a:rPr lang="uk-UA" dirty="0"/>
              <a:t/>
            </a:r>
            <a:br>
              <a:rPr lang="uk-UA" dirty="0"/>
            </a:br>
            <a:r>
              <a:rPr lang="uk-UA" dirty="0"/>
              <a:t>неприпустимим є надання інформації особам, які не беруть участі </a:t>
            </a:r>
            <a:r>
              <a:rPr lang="uk-UA" dirty="0" smtClean="0"/>
              <a:t>у роботі;</a:t>
            </a:r>
          </a:p>
          <a:p>
            <a:r>
              <a:rPr lang="uk-UA" dirty="0"/>
              <a:t/>
            </a:r>
            <a:br>
              <a:rPr lang="uk-UA" dirty="0"/>
            </a:br>
            <a:r>
              <a:rPr lang="uk-UA" b="1" dirty="0"/>
              <a:t>спеціалістам, які працюють в команді (класний керівник, </a:t>
            </a:r>
            <a:r>
              <a:rPr lang="uk-UA" b="1" dirty="0" smtClean="0"/>
              <a:t>директор тощо</a:t>
            </a:r>
            <a:r>
              <a:rPr lang="uk-UA" b="1" dirty="0"/>
              <a:t>), інформація надається в узагальненому вигляді з урахуванням їх рівня</a:t>
            </a:r>
            <a:br>
              <a:rPr lang="uk-UA" b="1" dirty="0"/>
            </a:br>
            <a:r>
              <a:rPr lang="uk-UA" b="1" dirty="0"/>
              <a:t>освіти, особливостей спілкування з найближчим соціальним оточенням і таким</a:t>
            </a:r>
            <a:br>
              <a:rPr lang="uk-UA" b="1" dirty="0"/>
            </a:br>
            <a:r>
              <a:rPr lang="uk-UA" b="1" dirty="0"/>
              <a:t>чином, щоб забезпечити її конфіденційність. </a:t>
            </a:r>
            <a:br>
              <a:rPr lang="uk-UA" b="1" dirty="0"/>
            </a:b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18147805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1916833"/>
            <a:ext cx="7293496" cy="4941168"/>
          </a:xfrm>
        </p:spPr>
        <p:txBody>
          <a:bodyPr>
            <a:normAutofit fontScale="62500" lnSpcReduction="20000"/>
          </a:bodyPr>
          <a:lstStyle/>
          <a:p>
            <a:r>
              <a:rPr lang="uk-UA" dirty="0"/>
              <a:t/>
            </a:r>
            <a:br>
              <a:rPr lang="uk-UA" dirty="0"/>
            </a:br>
            <a:r>
              <a:rPr lang="uk-UA" dirty="0"/>
              <a:t>участь в анкетуванні – на добровільних засадах;</a:t>
            </a:r>
            <a:br>
              <a:rPr lang="uk-UA" dirty="0"/>
            </a:br>
            <a:r>
              <a:rPr lang="uk-UA" b="1" dirty="0"/>
              <a:t>батьки учасників анкетування мають бути поінформовані</a:t>
            </a:r>
            <a:r>
              <a:rPr lang="uk-UA" dirty="0"/>
              <a:t>:</a:t>
            </a:r>
            <a:br>
              <a:rPr lang="uk-UA" dirty="0"/>
            </a:br>
            <a:r>
              <a:rPr lang="uk-UA" dirty="0"/>
              <a:t>а) яким чином буде здійснюватися процес опитування;</a:t>
            </a:r>
            <a:br>
              <a:rPr lang="uk-UA" dirty="0"/>
            </a:br>
            <a:r>
              <a:rPr lang="uk-UA" dirty="0"/>
              <a:t>б) яких результатів анкетування очікують від учасників;</a:t>
            </a:r>
            <a:br>
              <a:rPr lang="uk-UA" dirty="0"/>
            </a:br>
            <a:r>
              <a:rPr lang="uk-UA" dirty="0"/>
              <a:t>в) дотримання конфіденційності у роботі – обов’язкове;</a:t>
            </a:r>
            <a:br>
              <a:rPr lang="uk-UA" dirty="0"/>
            </a:br>
            <a:r>
              <a:rPr lang="uk-UA" dirty="0"/>
              <a:t>г) участь у анкетуванні – на добровільних засадах;</a:t>
            </a:r>
            <a:br>
              <a:rPr lang="uk-UA" dirty="0"/>
            </a:br>
            <a:r>
              <a:rPr lang="uk-UA" dirty="0"/>
              <a:t>д) результати анкетування – у зрозумілій формі </a:t>
            </a:r>
            <a:r>
              <a:rPr lang="uk-UA" dirty="0" smtClean="0"/>
              <a:t>.</a:t>
            </a:r>
          </a:p>
          <a:p>
            <a:endParaRPr lang="uk-UA" dirty="0"/>
          </a:p>
          <a:p>
            <a:r>
              <a:rPr lang="ru-RU" b="1" i="1" dirty="0" err="1">
                <a:solidFill>
                  <a:srgbClr val="C00000"/>
                </a:solidFill>
              </a:rPr>
              <a:t>Важливий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етичний</a:t>
            </a:r>
            <a:r>
              <a:rPr lang="ru-RU" b="1" i="1" dirty="0">
                <a:solidFill>
                  <a:srgbClr val="C00000"/>
                </a:solidFill>
              </a:rPr>
              <a:t> принцип у </a:t>
            </a:r>
            <a:r>
              <a:rPr lang="ru-RU" b="1" i="1" dirty="0" err="1">
                <a:solidFill>
                  <a:srgbClr val="C00000"/>
                </a:solidFill>
              </a:rPr>
              <a:t>роботі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фахівців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психологічної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служби</a:t>
            </a:r>
            <a:r>
              <a:rPr lang="ru-RU" b="1" i="1" dirty="0">
                <a:solidFill>
                  <a:srgbClr val="C00000"/>
                </a:solidFill>
              </a:rPr>
              <a:t> –</a:t>
            </a:r>
            <a:br>
              <a:rPr lang="ru-RU" b="1" i="1" dirty="0">
                <a:solidFill>
                  <a:srgbClr val="C00000"/>
                </a:solidFill>
              </a:rPr>
            </a:br>
            <a:r>
              <a:rPr lang="ru-RU" b="1" i="1" dirty="0">
                <a:solidFill>
                  <a:srgbClr val="C00000"/>
                </a:solidFill>
              </a:rPr>
              <a:t>заборона </a:t>
            </a:r>
            <a:r>
              <a:rPr lang="ru-RU" b="1" i="1" dirty="0" err="1">
                <a:solidFill>
                  <a:srgbClr val="C00000"/>
                </a:solidFill>
              </a:rPr>
              <a:t>застосовувати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методи</a:t>
            </a:r>
            <a:r>
              <a:rPr lang="ru-RU" b="1" i="1" dirty="0">
                <a:solidFill>
                  <a:srgbClr val="C00000"/>
                </a:solidFill>
              </a:rPr>
              <a:t> і методики </a:t>
            </a:r>
            <a:r>
              <a:rPr lang="ru-RU" b="1" i="1" dirty="0" err="1">
                <a:solidFill>
                  <a:srgbClr val="C00000"/>
                </a:solidFill>
              </a:rPr>
              <a:t>надання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допомоги</a:t>
            </a:r>
            <a:r>
              <a:rPr lang="ru-RU" b="1" i="1" dirty="0">
                <a:solidFill>
                  <a:srgbClr val="C00000"/>
                </a:solidFill>
              </a:rPr>
              <a:t>, </a:t>
            </a:r>
            <a:r>
              <a:rPr lang="ru-RU" b="1" i="1" dirty="0" err="1">
                <a:solidFill>
                  <a:srgbClr val="C00000"/>
                </a:solidFill>
              </a:rPr>
              <a:t>якщо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фахівець</a:t>
            </a:r>
            <a:r>
              <a:rPr lang="ru-RU" b="1" i="1" dirty="0">
                <a:solidFill>
                  <a:srgbClr val="C00000"/>
                </a:solidFill>
              </a:rPr>
              <a:t> не</a:t>
            </a:r>
            <a:br>
              <a:rPr lang="ru-RU" b="1" i="1" dirty="0">
                <a:solidFill>
                  <a:srgbClr val="C00000"/>
                </a:solidFill>
              </a:rPr>
            </a:br>
            <a:r>
              <a:rPr lang="ru-RU" b="1" i="1" dirty="0" err="1">
                <a:solidFill>
                  <a:srgbClr val="C00000"/>
                </a:solidFill>
              </a:rPr>
              <a:t>може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передбачити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позитивний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ефект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від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втр</a:t>
            </a:r>
            <a:r>
              <a:rPr lang="ru-RU" b="1" i="1" dirty="0" err="1"/>
              <a:t>учання</a:t>
            </a:r>
            <a:r>
              <a:rPr lang="ru-RU" b="1" i="1" dirty="0"/>
              <a:t>. </a:t>
            </a:r>
            <a:br>
              <a:rPr lang="ru-RU" b="1" i="1" dirty="0"/>
            </a:b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843808" y="332656"/>
            <a:ext cx="59046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dirty="0">
                <a:solidFill>
                  <a:srgbClr val="0070C0"/>
                </a:solidFill>
              </a:rPr>
              <a:t>У процесі групового опитування потрібно враховувати:</a:t>
            </a:r>
          </a:p>
        </p:txBody>
      </p:sp>
    </p:spTree>
    <p:extLst>
      <p:ext uri="{BB962C8B-B14F-4D97-AF65-F5344CB8AC3E}">
        <p14:creationId xmlns:p14="http://schemas.microsoft.com/office/powerpoint/2010/main" val="21492843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>
                <a:solidFill>
                  <a:srgbClr val="0070C0"/>
                </a:solidFill>
              </a:rPr>
              <a:t>Важливо:</a:t>
            </a:r>
            <a:endParaRPr lang="uk-UA" sz="3200" b="1" i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27784" y="1268760"/>
            <a:ext cx="6516216" cy="5589240"/>
          </a:xfrm>
        </p:spPr>
        <p:txBody>
          <a:bodyPr>
            <a:normAutofit/>
          </a:bodyPr>
          <a:lstStyle/>
          <a:p>
            <a:r>
              <a:rPr lang="uk-UA" sz="2800" dirty="0"/>
              <a:t>після закінчення роботи психолог має переконатися у тому, що кожен з</a:t>
            </a:r>
            <a:br>
              <a:rPr lang="uk-UA" sz="2800" dirty="0"/>
            </a:br>
            <a:r>
              <a:rPr lang="uk-UA" sz="2800" dirty="0"/>
              <a:t>учасників (буквально: кожен) є емоційно стабільним, соціально адаптованим і у</a:t>
            </a:r>
            <a:br>
              <a:rPr lang="uk-UA" sz="2800" dirty="0"/>
            </a:br>
            <a:r>
              <a:rPr lang="uk-UA" sz="2800" dirty="0"/>
              <a:t>нього не залишилося негативних настанов щодо себе та проведеної роботи;</a:t>
            </a:r>
            <a:br>
              <a:rPr lang="uk-UA" sz="2800" dirty="0"/>
            </a:br>
            <a:r>
              <a:rPr lang="uk-UA" sz="2800" dirty="0"/>
              <a:t>якщо з’ясується, що негативні установи є, то з такими учасниками має</a:t>
            </a:r>
            <a:br>
              <a:rPr lang="uk-UA" sz="2800" dirty="0"/>
            </a:br>
            <a:r>
              <a:rPr lang="uk-UA" sz="2800" dirty="0"/>
              <a:t>проводитися індивідуальна </a:t>
            </a:r>
            <a:r>
              <a:rPr lang="uk-UA" sz="2800" dirty="0" smtClean="0"/>
              <a:t>терапія. </a:t>
            </a:r>
            <a:r>
              <a:rPr lang="uk-UA" sz="2800" dirty="0"/>
              <a:t/>
            </a:r>
            <a:br>
              <a:rPr lang="uk-UA" sz="2800" dirty="0"/>
            </a:b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9266282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uk-UA" b="1" i="1" dirty="0">
                <a:solidFill>
                  <a:srgbClr val="0070C0"/>
                </a:solidFill>
              </a:rPr>
              <a:t>В</a:t>
            </a:r>
            <a:r>
              <a:rPr lang="uk-UA" b="1" i="1" dirty="0" smtClean="0">
                <a:solidFill>
                  <a:srgbClr val="0070C0"/>
                </a:solidFill>
              </a:rPr>
              <a:t>ажливо</a:t>
            </a:r>
            <a:endParaRPr lang="uk-UA" b="1" i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47256" y="1484784"/>
            <a:ext cx="6696744" cy="5373216"/>
          </a:xfrm>
        </p:spPr>
        <p:txBody>
          <a:bodyPr>
            <a:normAutofit fontScale="70000" lnSpcReduction="20000"/>
          </a:bodyPr>
          <a:lstStyle/>
          <a:p>
            <a:r>
              <a:rPr lang="uk-UA" dirty="0"/>
              <a:t>Українським науково-методичним центром практичної психології і</a:t>
            </a:r>
            <a:br>
              <a:rPr lang="uk-UA" dirty="0"/>
            </a:br>
            <a:r>
              <a:rPr lang="uk-UA" dirty="0"/>
              <a:t>соціальної роботи розроблено методичні рекомендації </a:t>
            </a:r>
            <a:r>
              <a:rPr lang="uk-UA" i="1" dirty="0"/>
              <a:t>«Застосування</a:t>
            </a:r>
            <a:br>
              <a:rPr lang="uk-UA" i="1" dirty="0"/>
            </a:br>
            <a:r>
              <a:rPr lang="uk-UA" b="1" i="1" dirty="0"/>
              <a:t>діагностичних мінімумів у діяльності працівників психологічної служби»,</a:t>
            </a:r>
            <a:r>
              <a:rPr lang="uk-UA" i="1" dirty="0"/>
              <a:t> які</a:t>
            </a:r>
            <a:br>
              <a:rPr lang="uk-UA" i="1" dirty="0"/>
            </a:br>
            <a:r>
              <a:rPr lang="uk-UA" dirty="0"/>
              <a:t>розміщені на </a:t>
            </a:r>
            <a:r>
              <a:rPr lang="uk-UA" dirty="0" err="1"/>
              <a:t>вебсайті</a:t>
            </a:r>
            <a:r>
              <a:rPr lang="uk-UA" dirty="0"/>
              <a:t> ДНУ </a:t>
            </a:r>
            <a:r>
              <a:rPr lang="uk-UA" dirty="0" smtClean="0"/>
              <a:t>«</a:t>
            </a:r>
            <a:r>
              <a:rPr lang="uk-UA" dirty="0">
                <a:solidFill>
                  <a:srgbClr val="000000"/>
                </a:solidFill>
                <a:latin typeface="TimesNewRomanPSMT"/>
              </a:rPr>
              <a:t>ІМЗО» </a:t>
            </a:r>
            <a:endParaRPr lang="uk-UA" dirty="0" smtClean="0">
              <a:solidFill>
                <a:srgbClr val="000000"/>
              </a:solidFill>
              <a:latin typeface="TimesNewRomanPSMT"/>
            </a:endParaRPr>
          </a:p>
          <a:p>
            <a:endParaRPr lang="uk-UA" dirty="0">
              <a:solidFill>
                <a:srgbClr val="000000"/>
              </a:solidFill>
              <a:latin typeface="TimesNewRomanPSMT"/>
            </a:endParaRPr>
          </a:p>
          <a:p>
            <a:r>
              <a:rPr lang="uk-UA" dirty="0" smtClean="0">
                <a:solidFill>
                  <a:srgbClr val="000000"/>
                </a:solidFill>
                <a:latin typeface="TimesNewRomanPSMT"/>
              </a:rPr>
              <a:t>(</a:t>
            </a:r>
            <a:r>
              <a:rPr lang="en-US" dirty="0">
                <a:solidFill>
                  <a:srgbClr val="0000FF"/>
                </a:solidFill>
                <a:latin typeface="TimesNewRomanPSMT"/>
              </a:rPr>
              <a:t>https://imzo.gov.ua/psyholohichnyj-suprovidta-sotsialno-pedahohichna-robota/informatsijna-baza-psyholohiv-ta-sotsialnyh-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>
                <a:solidFill>
                  <a:srgbClr val="0000FF"/>
                </a:solidFill>
                <a:latin typeface="TimesNewRomanPSMT"/>
              </a:rPr>
              <a:t>pedahohi</a:t>
            </a:r>
            <a:r>
              <a:rPr lang="en-US" dirty="0">
                <a:solidFill>
                  <a:srgbClr val="0000FF"/>
                </a:solidFill>
                <a:latin typeface="TimesNewRomanPSMT"/>
              </a:rPr>
              <a:t>/</a:t>
            </a:r>
            <a:r>
              <a:rPr lang="en-US" dirty="0" err="1">
                <a:solidFill>
                  <a:srgbClr val="0000FF"/>
                </a:solidFill>
                <a:latin typeface="TimesNewRomanPSMT"/>
              </a:rPr>
              <a:t>navchalno-metodychni-materialy-dlya-psyholohiv</a:t>
            </a:r>
            <a:r>
              <a:rPr lang="en-US" dirty="0">
                <a:solidFill>
                  <a:srgbClr val="0000FF"/>
                </a:solidFill>
                <a:latin typeface="TimesNewRomanPSMT"/>
              </a:rPr>
              <a:t>/</a:t>
            </a:r>
            <a:r>
              <a:rPr lang="en-US" dirty="0" err="1">
                <a:solidFill>
                  <a:srgbClr val="0000FF"/>
                </a:solidFill>
                <a:latin typeface="TimesNewRomanPSMT"/>
              </a:rPr>
              <a:t>psyhodiahnostychnarobota</a:t>
            </a:r>
            <a:r>
              <a:rPr lang="en-US" dirty="0">
                <a:solidFill>
                  <a:srgbClr val="0000FF"/>
                </a:solidFill>
                <a:latin typeface="TimesNewRomanPSMT"/>
              </a:rPr>
              <a:t>/).</a:t>
            </a:r>
            <a:r>
              <a:rPr lang="en-US" dirty="0"/>
              <a:t> </a:t>
            </a:r>
            <a:br>
              <a:rPr lang="en-US" dirty="0"/>
            </a:br>
            <a:endParaRPr lang="uk-UA" dirty="0"/>
          </a:p>
          <a:p>
            <a:endParaRPr lang="uk-UA" dirty="0" smtClean="0"/>
          </a:p>
          <a:p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544147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8616" y="548680"/>
            <a:ext cx="6285384" cy="1143000"/>
          </a:xfrm>
        </p:spPr>
        <p:txBody>
          <a:bodyPr>
            <a:noAutofit/>
          </a:bodyPr>
          <a:lstStyle/>
          <a:p>
            <a:r>
              <a:rPr lang="uk-UA" sz="2800" b="1" dirty="0">
                <a:solidFill>
                  <a:srgbClr val="0070C0"/>
                </a:solidFill>
              </a:rPr>
              <a:t>О</a:t>
            </a:r>
            <a:r>
              <a:rPr lang="uk-UA" sz="2800" b="1" dirty="0" smtClean="0">
                <a:solidFill>
                  <a:srgbClr val="0070C0"/>
                </a:solidFill>
              </a:rPr>
              <a:t>рієнтовні </a:t>
            </a:r>
            <a:r>
              <a:rPr lang="uk-UA" sz="2800" b="1" dirty="0">
                <a:solidFill>
                  <a:srgbClr val="0070C0"/>
                </a:solidFill>
              </a:rPr>
              <a:t>циклограми діяльності працівників</a:t>
            </a:r>
            <a:br>
              <a:rPr lang="uk-UA" sz="2800" b="1" dirty="0">
                <a:solidFill>
                  <a:srgbClr val="0070C0"/>
                </a:solidFill>
              </a:rPr>
            </a:br>
            <a:r>
              <a:rPr lang="uk-UA" sz="2800" b="1" dirty="0">
                <a:solidFill>
                  <a:srgbClr val="0070C0"/>
                </a:solidFill>
              </a:rPr>
              <a:t>психологічної служби </a:t>
            </a:r>
            <a:br>
              <a:rPr lang="uk-UA" sz="2800" b="1" dirty="0">
                <a:solidFill>
                  <a:srgbClr val="0070C0"/>
                </a:solidFill>
              </a:rPr>
            </a:br>
            <a:endParaRPr lang="uk-UA" sz="28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1844824"/>
            <a:ext cx="7139136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err="1">
                <a:solidFill>
                  <a:srgbClr val="000000"/>
                </a:solidFill>
                <a:latin typeface="TimesNewRomanPSMT"/>
              </a:rPr>
              <a:t>розміщено</a:t>
            </a:r>
            <a:r>
              <a:rPr lang="ru-RU" sz="2400" dirty="0">
                <a:solidFill>
                  <a:srgbClr val="000000"/>
                </a:solidFill>
                <a:latin typeface="TimesNewRomanPSMT"/>
              </a:rPr>
              <a:t> на </a:t>
            </a:r>
            <a:r>
              <a:rPr lang="ru-RU" sz="2400" dirty="0" err="1">
                <a:solidFill>
                  <a:srgbClr val="000000"/>
                </a:solidFill>
                <a:latin typeface="TimesNewRomanPSMT"/>
              </a:rPr>
              <a:t>вебсайті</a:t>
            </a:r>
            <a:r>
              <a:rPr lang="ru-RU" sz="2400" dirty="0">
                <a:solidFill>
                  <a:srgbClr val="000000"/>
                </a:solidFill>
                <a:latin typeface="TimesNewRomanPSMT"/>
              </a:rPr>
              <a:t> ДНУ «ІМЗО»</a:t>
            </a:r>
            <a:br>
              <a:rPr lang="ru-RU" sz="2400" dirty="0">
                <a:solidFill>
                  <a:srgbClr val="000000"/>
                </a:solidFill>
                <a:latin typeface="TimesNewRomanPSMT"/>
              </a:rPr>
            </a:br>
            <a:r>
              <a:rPr lang="uk-UA" sz="2400" dirty="0" smtClean="0">
                <a:solidFill>
                  <a:srgbClr val="000000"/>
                </a:solidFill>
                <a:latin typeface="TimesNewRomanPSMT"/>
              </a:rPr>
              <a:t>«</a:t>
            </a:r>
            <a:r>
              <a:rPr lang="uk-UA" sz="2400" dirty="0">
                <a:solidFill>
                  <a:srgbClr val="000000"/>
                </a:solidFill>
                <a:latin typeface="TimesNewRomanPSMT"/>
              </a:rPr>
              <a:t>ІМЗО»</a:t>
            </a:r>
            <a:r>
              <a:rPr lang="uk-UA" dirty="0">
                <a:solidFill>
                  <a:srgbClr val="000000"/>
                </a:solidFill>
                <a:latin typeface="TimesNewRomanPSMT"/>
              </a:rPr>
              <a:t/>
            </a:r>
            <a:br>
              <a:rPr lang="uk-UA" dirty="0">
                <a:solidFill>
                  <a:srgbClr val="000000"/>
                </a:solidFill>
                <a:latin typeface="TimesNewRomanPSMT"/>
              </a:rPr>
            </a:br>
            <a:r>
              <a:rPr lang="uk-UA" sz="2800" dirty="0">
                <a:solidFill>
                  <a:srgbClr val="000000"/>
                </a:solidFill>
                <a:latin typeface="TimesNewRomanPSMT"/>
              </a:rPr>
              <a:t>(</a:t>
            </a:r>
            <a:r>
              <a:rPr lang="en-US" sz="2800" dirty="0">
                <a:solidFill>
                  <a:srgbClr val="0070C0"/>
                </a:solidFill>
                <a:latin typeface="TimesNewRomanPSMT"/>
              </a:rPr>
              <a:t>https://imzo.gov.ua/psyholohichnyj-suprovid-ta-sotsialno-pedahohichnarobota/informatsijna-baza-psyholohiv-ta-sotsialnyh-pedahohi/navchalno-metodychnimaterialy-dlya-psyholohiv/psyhodiahnostychna-robota/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>)</a:t>
            </a:r>
            <a:r>
              <a:rPr lang="en-US" sz="2800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023434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476672"/>
            <a:ext cx="6336704" cy="1210146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>
                <a:solidFill>
                  <a:srgbClr val="0070C0"/>
                </a:solidFill>
                <a:latin typeface="TimesNewRomanPSMT"/>
              </a:rPr>
              <a:t/>
            </a:r>
            <a:br>
              <a:rPr lang="ru-RU" sz="3100" b="1" i="1" dirty="0" smtClean="0">
                <a:solidFill>
                  <a:srgbClr val="0070C0"/>
                </a:solidFill>
                <a:latin typeface="TimesNewRomanPSMT"/>
              </a:rPr>
            </a:br>
            <a:r>
              <a:rPr lang="ru-RU" sz="3100" b="1" i="1" dirty="0" err="1" smtClean="0">
                <a:solidFill>
                  <a:srgbClr val="0070C0"/>
                </a:solidFill>
                <a:latin typeface="TimesNewRomanPSMT"/>
              </a:rPr>
              <a:t>Діагностичний</a:t>
            </a:r>
            <a:r>
              <a:rPr lang="ru-RU" sz="3100" b="1" i="1" dirty="0" smtClean="0">
                <a:solidFill>
                  <a:srgbClr val="0070C0"/>
                </a:solidFill>
                <a:latin typeface="TimesNewRomanPSMT"/>
              </a:rPr>
              <a:t> </a:t>
            </a:r>
            <a:r>
              <a:rPr lang="ru-RU" sz="3100" b="1" i="1" dirty="0" err="1">
                <a:solidFill>
                  <a:srgbClr val="0070C0"/>
                </a:solidFill>
                <a:latin typeface="TimesNewRomanPSMT"/>
              </a:rPr>
              <a:t>інструментарій</a:t>
            </a:r>
            <a:r>
              <a:rPr lang="ru-RU" sz="3100" b="1" i="1" dirty="0">
                <a:solidFill>
                  <a:srgbClr val="0070C0"/>
                </a:solidFill>
                <a:latin typeface="TimesNewRomanPSMT"/>
              </a:rPr>
              <a:t> для</a:t>
            </a:r>
            <a:br>
              <a:rPr lang="ru-RU" sz="3100" b="1" i="1" dirty="0">
                <a:solidFill>
                  <a:srgbClr val="0070C0"/>
                </a:solidFill>
                <a:latin typeface="TimesNewRomanPSMT"/>
              </a:rPr>
            </a:br>
            <a:r>
              <a:rPr lang="ru-RU" sz="3100" b="1" i="1" dirty="0" err="1">
                <a:solidFill>
                  <a:srgbClr val="0070C0"/>
                </a:solidFill>
                <a:latin typeface="TimesNewRomanPSMT"/>
              </a:rPr>
              <a:t>фахівців</a:t>
            </a:r>
            <a:r>
              <a:rPr lang="ru-RU" sz="3100" b="1" i="1" dirty="0">
                <a:solidFill>
                  <a:srgbClr val="0070C0"/>
                </a:solidFill>
                <a:latin typeface="TimesNewRomanPSMT"/>
              </a:rPr>
              <a:t> </a:t>
            </a:r>
            <a:r>
              <a:rPr lang="ru-RU" sz="3100" b="1" i="1" dirty="0" err="1">
                <a:solidFill>
                  <a:srgbClr val="0070C0"/>
                </a:solidFill>
                <a:latin typeface="TimesNewRomanPSMT"/>
              </a:rPr>
              <a:t>психологічної</a:t>
            </a:r>
            <a:r>
              <a:rPr lang="ru-RU" sz="3100" b="1" i="1" dirty="0">
                <a:solidFill>
                  <a:srgbClr val="0070C0"/>
                </a:solidFill>
                <a:latin typeface="TimesNewRomanPSMT"/>
              </a:rPr>
              <a:t> </a:t>
            </a:r>
            <a:r>
              <a:rPr lang="ru-RU" sz="3100" b="1" i="1" dirty="0" err="1" smtClean="0">
                <a:solidFill>
                  <a:srgbClr val="0070C0"/>
                </a:solidFill>
                <a:latin typeface="TimesNewRomanPSMT"/>
              </a:rPr>
              <a:t>служби</a:t>
            </a:r>
            <a:r>
              <a:rPr lang="ru-RU" sz="3100" b="1" i="1" dirty="0" smtClean="0">
                <a:solidFill>
                  <a:srgbClr val="0070C0"/>
                </a:solidFill>
                <a:latin typeface="TimesNewRomanPSMT"/>
              </a:rPr>
              <a:t/>
            </a:r>
            <a:br>
              <a:rPr lang="ru-RU" sz="3100" b="1" i="1" dirty="0" smtClean="0">
                <a:solidFill>
                  <a:srgbClr val="0070C0"/>
                </a:solidFill>
                <a:latin typeface="TimesNewRomanPSMT"/>
              </a:rPr>
            </a:br>
            <a:r>
              <a:rPr lang="ru-RU" sz="2200" dirty="0" err="1" smtClean="0">
                <a:solidFill>
                  <a:srgbClr val="000000"/>
                </a:solidFill>
                <a:latin typeface="TimesNewRomanPSMT"/>
              </a:rPr>
              <a:t>розміщено</a:t>
            </a:r>
            <a:r>
              <a:rPr lang="ru-RU" sz="22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200" dirty="0">
                <a:solidFill>
                  <a:srgbClr val="000000"/>
                </a:solidFill>
                <a:latin typeface="TimesNewRomanPSMT"/>
              </a:rPr>
              <a:t>на </a:t>
            </a:r>
            <a:r>
              <a:rPr lang="ru-RU" sz="2200" dirty="0" err="1">
                <a:solidFill>
                  <a:srgbClr val="000000"/>
                </a:solidFill>
                <a:latin typeface="TimesNewRomanPSMT"/>
              </a:rPr>
              <a:t>вебсайті</a:t>
            </a:r>
            <a:r>
              <a:rPr lang="ru-RU" sz="2200" dirty="0">
                <a:solidFill>
                  <a:srgbClr val="000000"/>
                </a:solidFill>
                <a:latin typeface="TimesNewRomanPSMT"/>
              </a:rPr>
              <a:t> ДНУ «ІМЗО»</a:t>
            </a:r>
            <a:br>
              <a:rPr lang="ru-RU" sz="2200" dirty="0">
                <a:solidFill>
                  <a:srgbClr val="000000"/>
                </a:solidFill>
                <a:latin typeface="TimesNewRomanPSMT"/>
              </a:rPr>
            </a:br>
            <a:endParaRPr lang="uk-UA" sz="2200" b="1" i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7744" y="2420888"/>
            <a:ext cx="6768752" cy="446449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0000"/>
                </a:solidFill>
                <a:latin typeface="TimesNewRomanPSMT"/>
              </a:rPr>
              <a:t>(</a:t>
            </a:r>
            <a:r>
              <a:rPr lang="ru-RU" sz="2800" dirty="0">
                <a:solidFill>
                  <a:srgbClr val="0070C0"/>
                </a:solidFill>
                <a:latin typeface="TimesNewRomanPSMT"/>
              </a:rPr>
              <a:t>https://imzo.gov.ua/psyholohichnyj-suprovid-ta-sotsialno-pedahohichnarobota/informatsijna-baza-psyholohiv-ta-sotsialnyh-pedahohi/navchalno-metodychnimaterialy-dlya-psyholohiv/psyhodiahnostychna-robota/</a:t>
            </a:r>
            <a:r>
              <a:rPr lang="ru-RU" sz="2800" dirty="0">
                <a:solidFill>
                  <a:srgbClr val="0000FF"/>
                </a:solidFill>
                <a:latin typeface="TimesNewRomanPSMT"/>
              </a:rPr>
              <a:t>)</a:t>
            </a:r>
            <a:r>
              <a:rPr lang="ru-RU" sz="2800" dirty="0"/>
              <a:t> </a:t>
            </a:r>
            <a:br>
              <a:rPr lang="ru-RU" sz="2800" dirty="0"/>
            </a:b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096517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47664" y="1916832"/>
            <a:ext cx="7491760" cy="1470025"/>
          </a:xfrm>
        </p:spPr>
        <p:txBody>
          <a:bodyPr>
            <a:noAutofit/>
          </a:bodyPr>
          <a:lstStyle/>
          <a:p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>               Запровадження </a:t>
            </a:r>
            <a:r>
              <a:rPr lang="uk-UA" sz="2800" dirty="0"/>
              <a:t>воєнного стану в Україні актуалізує питання    психологічної  підтримки  і  допомоги всім учасникам освітнього процесу. 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>Сьогодні  </a:t>
            </a:r>
            <a:r>
              <a:rPr lang="uk-UA" sz="2800" dirty="0"/>
              <a:t>більш, ніж будь-коли раніше вони потребують психологічної підтримки та допомоги</a:t>
            </a:r>
            <a:r>
              <a:rPr lang="uk-UA" sz="2800" dirty="0" smtClean="0"/>
              <a:t>.</a:t>
            </a:r>
            <a:br>
              <a:rPr lang="uk-UA" sz="2800" dirty="0" smtClean="0"/>
            </a:br>
            <a:r>
              <a:rPr lang="uk-UA" sz="2800" dirty="0"/>
              <a:t/>
            </a:r>
            <a:br>
              <a:rPr lang="uk-UA" sz="2800" dirty="0"/>
            </a:br>
            <a:r>
              <a:rPr lang="ru-RU" sz="2800" dirty="0"/>
              <a:t>Одним </a:t>
            </a:r>
            <a:r>
              <a:rPr lang="ru-RU" sz="2800" dirty="0" err="1"/>
              <a:t>із</a:t>
            </a:r>
            <a:r>
              <a:rPr lang="ru-RU" sz="2800" dirty="0"/>
              <a:t> </a:t>
            </a:r>
            <a:r>
              <a:rPr lang="ru-RU" sz="2800" dirty="0" err="1"/>
              <a:t>головних</a:t>
            </a:r>
            <a:r>
              <a:rPr lang="ru-RU" sz="2800" dirty="0"/>
              <a:t> </a:t>
            </a:r>
            <a:r>
              <a:rPr lang="ru-RU" sz="2800" dirty="0" err="1"/>
              <a:t>завдань</a:t>
            </a:r>
            <a:r>
              <a:rPr lang="ru-RU" sz="2800" dirty="0"/>
              <a:t> закладу </a:t>
            </a:r>
            <a:r>
              <a:rPr lang="ru-RU" sz="2800" dirty="0" err="1"/>
              <a:t>освіти</a:t>
            </a:r>
            <a:r>
              <a:rPr lang="ru-RU" sz="2800" dirty="0"/>
              <a:t> є </a:t>
            </a:r>
            <a:r>
              <a:rPr lang="ru-RU" sz="2800" dirty="0" err="1"/>
              <a:t>повсякденна</a:t>
            </a:r>
            <a:r>
              <a:rPr lang="ru-RU" sz="2800" dirty="0"/>
              <a:t> </a:t>
            </a:r>
            <a:r>
              <a:rPr lang="ru-RU" sz="2800" dirty="0" err="1"/>
              <a:t>психологічна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err="1"/>
              <a:t>допомога</a:t>
            </a:r>
            <a:r>
              <a:rPr lang="ru-RU" sz="2800" dirty="0"/>
              <a:t> та </a:t>
            </a:r>
            <a:r>
              <a:rPr lang="ru-RU" sz="2800" dirty="0" err="1"/>
              <a:t>емоційна</a:t>
            </a:r>
            <a:r>
              <a:rPr lang="ru-RU" sz="2800" dirty="0"/>
              <a:t> </a:t>
            </a:r>
            <a:r>
              <a:rPr lang="ru-RU" sz="2800" dirty="0" err="1"/>
              <a:t>підтримка</a:t>
            </a:r>
            <a:r>
              <a:rPr lang="ru-RU" sz="2800" dirty="0"/>
              <a:t> </a:t>
            </a:r>
            <a:r>
              <a:rPr lang="ru-RU" sz="2800" dirty="0" err="1"/>
              <a:t>учасників</a:t>
            </a:r>
            <a:r>
              <a:rPr lang="ru-RU" sz="2800" dirty="0"/>
              <a:t> </a:t>
            </a:r>
            <a:r>
              <a:rPr lang="ru-RU" sz="2800" dirty="0" err="1"/>
              <a:t>освітнього</a:t>
            </a:r>
            <a:r>
              <a:rPr lang="ru-RU" sz="2800" dirty="0"/>
              <a:t> </a:t>
            </a:r>
            <a:r>
              <a:rPr lang="ru-RU" sz="2800" dirty="0" err="1" smtClean="0"/>
              <a:t>процесу</a:t>
            </a:r>
            <a:r>
              <a:rPr lang="ru-RU" sz="2800" dirty="0" smtClean="0"/>
              <a:t>. 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260648"/>
            <a:ext cx="6588224" cy="1143000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rgbClr val="0070C0"/>
                </a:solidFill>
                <a:latin typeface="TimesNewRomanPS-BoldMT"/>
              </a:rPr>
              <a:t>Профілактична робота</a:t>
            </a:r>
            <a:r>
              <a:rPr lang="uk-UA" dirty="0">
                <a:solidFill>
                  <a:srgbClr val="0070C0"/>
                </a:solidFill>
              </a:rPr>
              <a:t> 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1720" y="1268760"/>
            <a:ext cx="7092280" cy="5589240"/>
          </a:xfrm>
        </p:spPr>
        <p:txBody>
          <a:bodyPr>
            <a:normAutofit fontScale="47500" lnSpcReduction="20000"/>
          </a:bodyPr>
          <a:lstStyle/>
          <a:p>
            <a:r>
              <a:rPr lang="uk-UA" sz="4200" b="1" dirty="0" smtClean="0"/>
              <a:t>                          просвітницько-профілактичні програми:</a:t>
            </a:r>
          </a:p>
          <a:p>
            <a:r>
              <a:rPr lang="uk-UA" dirty="0" smtClean="0"/>
              <a:t> 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>«Дорослішай на здоров’я», «Корисні звички»,</a:t>
            </a:r>
            <a:br>
              <a:rPr lang="uk-UA" dirty="0"/>
            </a:br>
            <a:r>
              <a:rPr lang="uk-UA" dirty="0"/>
              <a:t>«Цікаво про корисне», «Особиста гідність. Безпека життя. Громадянська</a:t>
            </a:r>
            <a:br>
              <a:rPr lang="uk-UA" dirty="0"/>
            </a:br>
            <a:r>
              <a:rPr lang="uk-UA" dirty="0"/>
              <a:t>позиція», «Безпечне середовище: як навчити дитину захищатись», «Розвиток</a:t>
            </a:r>
            <a:br>
              <a:rPr lang="uk-UA" dirty="0"/>
            </a:br>
            <a:r>
              <a:rPr lang="uk-UA" dirty="0"/>
              <a:t>життєвих навичок дітей-сиріт та дітей, позбавлених батьківського піклування»,</a:t>
            </a:r>
            <a:br>
              <a:rPr lang="uk-UA" dirty="0"/>
            </a:br>
            <a:r>
              <a:rPr lang="uk-UA" dirty="0"/>
              <a:t>«Програма 15», «Соціально-психологічна профілактика </a:t>
            </a:r>
            <a:r>
              <a:rPr lang="uk-UA" dirty="0" err="1"/>
              <a:t>суїцидальних</a:t>
            </a:r>
            <a:r>
              <a:rPr lang="uk-UA" dirty="0"/>
              <a:t> тенденцій</a:t>
            </a:r>
            <a:br>
              <a:rPr lang="uk-UA" dirty="0"/>
            </a:br>
            <a:r>
              <a:rPr lang="uk-UA" dirty="0"/>
              <a:t>підлітків та молоді», «Вчимо жити разом», «Я вдосконалююсь, я розвиваюсь»,</a:t>
            </a:r>
            <a:br>
              <a:rPr lang="uk-UA" dirty="0"/>
            </a:br>
            <a:r>
              <a:rPr lang="uk-UA" dirty="0"/>
              <a:t>«Володій своїми емоціями», «Правила поведінки в Інтернет», «Вирішую</a:t>
            </a:r>
            <a:br>
              <a:rPr lang="uk-UA" dirty="0"/>
            </a:br>
            <a:r>
              <a:rPr lang="uk-UA" dirty="0"/>
              <a:t>конфлікти та будую мир навколо себе», «Діалог», «Безпечний простір», «</a:t>
            </a:r>
            <a:r>
              <a:rPr lang="en-US" dirty="0"/>
              <a:t>STOPSEX-</a:t>
            </a:r>
            <a:r>
              <a:rPr lang="uk-UA" dirty="0" err="1"/>
              <a:t>тинг</a:t>
            </a:r>
            <a:r>
              <a:rPr lang="uk-UA" dirty="0"/>
              <a:t>», «Мирна школа», «Стоп </a:t>
            </a:r>
            <a:r>
              <a:rPr lang="uk-UA" dirty="0" err="1"/>
              <a:t>Булінг</a:t>
            </a:r>
            <a:r>
              <a:rPr lang="uk-UA" dirty="0"/>
              <a:t>», «Вирішення конфліктів мирним</a:t>
            </a:r>
            <a:br>
              <a:rPr lang="uk-UA" dirty="0"/>
            </a:br>
            <a:r>
              <a:rPr lang="uk-UA" dirty="0"/>
              <a:t>шляхом. Базові навички медіації», «Демократична школа», «Профілактика</a:t>
            </a:r>
            <a:br>
              <a:rPr lang="uk-UA" dirty="0"/>
            </a:br>
            <a:r>
              <a:rPr lang="uk-UA" dirty="0"/>
              <a:t>сексуального насильства», «Навчіть дитину захищатися», «Будуємо майбутнє</a:t>
            </a:r>
            <a:br>
              <a:rPr lang="uk-UA" dirty="0"/>
            </a:br>
            <a:r>
              <a:rPr lang="uk-UA" dirty="0"/>
              <a:t>разом: програма профілактики конфліктів та правопорушень серед учнівської</a:t>
            </a:r>
            <a:br>
              <a:rPr lang="uk-UA" dirty="0"/>
            </a:br>
            <a:r>
              <a:rPr lang="uk-UA" dirty="0"/>
              <a:t>молоді», «Ми та конфлікт», «Не смійся з мене: просвітницько-профілактична</a:t>
            </a:r>
            <a:br>
              <a:rPr lang="uk-UA" dirty="0"/>
            </a:br>
            <a:r>
              <a:rPr lang="uk-UA" dirty="0"/>
              <a:t>програма </a:t>
            </a:r>
            <a:r>
              <a:rPr lang="uk-UA" dirty="0" err="1"/>
              <a:t>тренінгових</a:t>
            </a:r>
            <a:r>
              <a:rPr lang="uk-UA" dirty="0"/>
              <a:t> занять», «Життя без агресії», «Я – моє здоров’я – моє</a:t>
            </a:r>
            <a:br>
              <a:rPr lang="uk-UA" dirty="0"/>
            </a:br>
            <a:r>
              <a:rPr lang="uk-UA" dirty="0"/>
              <a:t>життя», «Попередження, виявлення та </a:t>
            </a:r>
            <a:r>
              <a:rPr lang="uk-UA" dirty="0" err="1" smtClean="0"/>
              <a:t>реа</a:t>
            </a:r>
            <a:r>
              <a:rPr lang="ru-RU" dirty="0" err="1"/>
              <a:t>гування</a:t>
            </a:r>
            <a:r>
              <a:rPr lang="ru-RU" dirty="0"/>
              <a:t> у </a:t>
            </a:r>
            <a:r>
              <a:rPr lang="ru-RU" dirty="0" err="1"/>
              <a:t>випадку</a:t>
            </a:r>
            <a:r>
              <a:rPr lang="ru-RU" dirty="0"/>
              <a:t> сексуального</a:t>
            </a:r>
            <a:br>
              <a:rPr lang="ru-RU" dirty="0"/>
            </a:br>
            <a:r>
              <a:rPr lang="ru-RU" dirty="0" err="1"/>
              <a:t>насильства</a:t>
            </a:r>
            <a:r>
              <a:rPr lang="ru-RU" dirty="0"/>
              <a:t> над </a:t>
            </a:r>
            <a:r>
              <a:rPr lang="ru-RU" dirty="0" err="1"/>
              <a:t>дітьми</a:t>
            </a:r>
            <a:r>
              <a:rPr lang="ru-RU" dirty="0"/>
              <a:t>», «Маршрут </a:t>
            </a:r>
            <a:r>
              <a:rPr lang="ru-RU" dirty="0" err="1"/>
              <a:t>безпеки</a:t>
            </a:r>
            <a:r>
              <a:rPr lang="ru-RU" dirty="0"/>
              <a:t>» </a:t>
            </a:r>
            <a:endParaRPr lang="ru-RU" dirty="0" smtClean="0"/>
          </a:p>
          <a:p>
            <a:r>
              <a:rPr lang="ru-RU" dirty="0"/>
              <a:t/>
            </a:r>
            <a:br>
              <a:rPr lang="ru-RU" dirty="0"/>
            </a:br>
            <a:r>
              <a:rPr lang="ru-RU" b="1" dirty="0" smtClean="0">
                <a:solidFill>
                  <a:srgbClr val="000000"/>
                </a:solidFill>
                <a:latin typeface="TimesNewRomanPSMT"/>
              </a:rPr>
              <a:t>«</a:t>
            </a:r>
            <a:r>
              <a:rPr lang="ru-RU" b="1" dirty="0">
                <a:solidFill>
                  <a:srgbClr val="000000"/>
                </a:solidFill>
                <a:latin typeface="TimesNewRomanPSMT"/>
              </a:rPr>
              <a:t>Банк </a:t>
            </a:r>
            <a:r>
              <a:rPr lang="ru-RU" b="1" dirty="0" err="1">
                <a:solidFill>
                  <a:srgbClr val="000000"/>
                </a:solidFill>
                <a:latin typeface="TimesNewRomanPSMT"/>
              </a:rPr>
              <a:t>програм</a:t>
            </a:r>
            <a:r>
              <a:rPr lang="ru-RU" b="1" dirty="0">
                <a:solidFill>
                  <a:srgbClr val="000000"/>
                </a:solidFill>
                <a:latin typeface="TimesNewRomanPSMT"/>
              </a:rPr>
              <a:t/>
            </a:r>
            <a:br>
              <a:rPr lang="ru-RU" b="1" dirty="0">
                <a:solidFill>
                  <a:srgbClr val="000000"/>
                </a:solidFill>
                <a:latin typeface="TimesNewRomanPSMT"/>
              </a:rPr>
            </a:br>
            <a:r>
              <a:rPr lang="ru-RU" b="1" dirty="0">
                <a:solidFill>
                  <a:srgbClr val="000000"/>
                </a:solidFill>
                <a:latin typeface="TimesNewRomanPSMT"/>
              </a:rPr>
              <a:t>для </a:t>
            </a:r>
            <a:r>
              <a:rPr lang="ru-RU" b="1" dirty="0" err="1">
                <a:solidFill>
                  <a:srgbClr val="000000"/>
                </a:solidFill>
                <a:latin typeface="TimesNewRomanPSMT"/>
              </a:rPr>
              <a:t>неповнолітніх</a:t>
            </a:r>
            <a:r>
              <a:rPr lang="ru-RU" b="1" dirty="0">
                <a:solidFill>
                  <a:srgbClr val="000000"/>
                </a:solidFill>
                <a:latin typeface="TimesNewRomanPSMT"/>
              </a:rPr>
              <a:t> у </a:t>
            </a:r>
            <a:r>
              <a:rPr lang="ru-RU" b="1" dirty="0" err="1">
                <a:solidFill>
                  <a:srgbClr val="000000"/>
                </a:solidFill>
                <a:latin typeface="TimesNewRomanPSMT"/>
              </a:rPr>
              <a:t>конфлікті</a:t>
            </a:r>
            <a:r>
              <a:rPr lang="ru-RU" b="1" dirty="0">
                <a:solidFill>
                  <a:srgbClr val="000000"/>
                </a:solidFill>
                <a:latin typeface="TimesNewRomanPSMT"/>
              </a:rPr>
              <a:t> з законом» </a:t>
            </a:r>
            <a:r>
              <a:rPr lang="ru-RU" dirty="0">
                <a:solidFill>
                  <a:srgbClr val="000000"/>
                </a:solidFill>
                <a:latin typeface="TimesNewRomanPSMT"/>
              </a:rPr>
              <a:t>(</a:t>
            </a:r>
            <a:r>
              <a:rPr lang="ru-RU" dirty="0">
                <a:solidFill>
                  <a:srgbClr val="0000FF"/>
                </a:solidFill>
                <a:latin typeface="TimesNewRomanPSMT"/>
              </a:rPr>
              <a:t>https://www.msp.gov.ua/content/bankprogram-dlya-profilaktiki-socialnogo-siritstva.html),</a:t>
            </a:r>
            <a:br>
              <a:rPr lang="ru-RU" dirty="0">
                <a:solidFill>
                  <a:srgbClr val="0000FF"/>
                </a:solidFill>
                <a:latin typeface="TimesNewRomanPSMT"/>
              </a:rPr>
            </a:br>
            <a:r>
              <a:rPr lang="ru-RU" sz="2800" dirty="0">
                <a:solidFill>
                  <a:srgbClr val="000000"/>
                </a:solidFill>
                <a:latin typeface="TimesNewRomanPSMT"/>
              </a:rPr>
              <a:t>(</a:t>
            </a:r>
            <a:r>
              <a:rPr lang="ru-RU" dirty="0">
                <a:solidFill>
                  <a:srgbClr val="0070C0"/>
                </a:solidFill>
                <a:latin typeface="TimesNewRomanPSMT"/>
              </a:rPr>
              <a:t>https://imzo.gov.ua/psyholohichnyj-suprovid-ta-sotsialno-pedahohichnarobota/informatsijna-baza-psyholohiv-ta-sotsialnyh-pedahohi/najkraschi-rozrobkymetodyky-treninhy-zhurnaly/).</a:t>
            </a:r>
            <a:r>
              <a:rPr lang="ru-RU" dirty="0"/>
              <a:t> </a:t>
            </a:r>
            <a:br>
              <a:rPr lang="ru-RU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559253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476672"/>
            <a:ext cx="5987008" cy="1143000"/>
          </a:xfrm>
        </p:spPr>
        <p:txBody>
          <a:bodyPr>
            <a:normAutofit fontScale="90000"/>
          </a:bodyPr>
          <a:lstStyle/>
          <a:p>
            <a:r>
              <a:rPr lang="uk-UA" b="1" dirty="0" err="1">
                <a:solidFill>
                  <a:srgbClr val="0070C0"/>
                </a:solidFill>
              </a:rPr>
              <a:t>Корекційна</a:t>
            </a:r>
            <a:r>
              <a:rPr lang="uk-UA" b="1" dirty="0">
                <a:solidFill>
                  <a:srgbClr val="0070C0"/>
                </a:solidFill>
              </a:rPr>
              <a:t> робота</a:t>
            </a:r>
            <a:r>
              <a:rPr lang="uk-UA" dirty="0">
                <a:solidFill>
                  <a:srgbClr val="0070C0"/>
                </a:solidFill>
              </a:rPr>
              <a:t> </a:t>
            </a:r>
            <a:br>
              <a:rPr lang="uk-UA" dirty="0">
                <a:solidFill>
                  <a:srgbClr val="0070C0"/>
                </a:solidFill>
              </a:rPr>
            </a:br>
            <a:endParaRPr lang="uk-UA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11152" y="1340768"/>
            <a:ext cx="7632848" cy="5688632"/>
          </a:xfrm>
        </p:spPr>
        <p:txBody>
          <a:bodyPr>
            <a:normAutofit fontScale="70000" lnSpcReduction="20000"/>
          </a:bodyPr>
          <a:lstStyle/>
          <a:p>
            <a:endParaRPr lang="uk-UA" dirty="0" smtClean="0">
              <a:solidFill>
                <a:srgbClr val="000000"/>
              </a:solidFill>
              <a:latin typeface="TimesNewRomanPSMT"/>
            </a:endParaRPr>
          </a:p>
          <a:p>
            <a:endParaRPr lang="uk-UA" dirty="0">
              <a:solidFill>
                <a:srgbClr val="000000"/>
              </a:solidFill>
              <a:latin typeface="TimesNewRomanPSMT"/>
            </a:endParaRPr>
          </a:p>
          <a:p>
            <a:pPr marL="0" indent="0">
              <a:buNone/>
            </a:pPr>
            <a:r>
              <a:rPr lang="uk-UA" dirty="0" err="1">
                <a:solidFill>
                  <a:srgbClr val="000000"/>
                </a:solidFill>
                <a:latin typeface="TimesNewRomanPSMT"/>
              </a:rPr>
              <a:t>К</a:t>
            </a:r>
            <a:r>
              <a:rPr lang="uk-UA" dirty="0" err="1" smtClean="0">
                <a:solidFill>
                  <a:srgbClr val="000000"/>
                </a:solidFill>
                <a:latin typeface="TimesNewRomanPSMT"/>
              </a:rPr>
              <a:t>орекційно-розвиткова</a:t>
            </a:r>
            <a:r>
              <a:rPr lang="uk-UA" dirty="0" smtClean="0">
                <a:solidFill>
                  <a:srgbClr val="000000"/>
                </a:solidFill>
                <a:latin typeface="TimesNewRomanPSMT"/>
              </a:rPr>
              <a:t> програма </a:t>
            </a:r>
            <a:r>
              <a:rPr lang="uk-UA" b="1" dirty="0">
                <a:solidFill>
                  <a:srgbClr val="000000"/>
                </a:solidFill>
                <a:latin typeface="TimesNewRomanPSMT"/>
              </a:rPr>
              <a:t>«</a:t>
            </a:r>
            <a:r>
              <a:rPr lang="uk-UA" b="1" dirty="0" smtClean="0">
                <a:solidFill>
                  <a:srgbClr val="000000"/>
                </a:solidFill>
                <a:latin typeface="TimesNewRomanPSMT"/>
              </a:rPr>
              <a:t>Безпечний простір»</a:t>
            </a:r>
          </a:p>
          <a:p>
            <a:r>
              <a:rPr lang="uk-UA" dirty="0" smtClean="0"/>
              <a:t>Мета: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стійкості</a:t>
            </a:r>
            <a:r>
              <a:rPr lang="ru-RU" dirty="0"/>
              <a:t> до </a:t>
            </a:r>
            <a:r>
              <a:rPr lang="ru-RU" dirty="0" err="1"/>
              <a:t>переживання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наслідків</a:t>
            </a:r>
            <a:r>
              <a:rPr lang="ru-RU" dirty="0"/>
              <a:t> </a:t>
            </a:r>
            <a:r>
              <a:rPr lang="ru-RU" dirty="0" err="1"/>
              <a:t>стресу</a:t>
            </a:r>
            <a:r>
              <a:rPr lang="ru-RU" dirty="0"/>
              <a:t> </a:t>
            </a:r>
            <a:r>
              <a:rPr lang="ru-RU" dirty="0" err="1"/>
              <a:t>дошкільнятами</a:t>
            </a:r>
            <a:r>
              <a:rPr lang="ru-RU" dirty="0"/>
              <a:t> і школярами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психотравмувальних</a:t>
            </a:r>
            <a:r>
              <a:rPr lang="ru-RU" dirty="0"/>
              <a:t> </a:t>
            </a:r>
            <a:r>
              <a:rPr lang="ru-RU" dirty="0" err="1"/>
              <a:t>подій</a:t>
            </a:r>
            <a:r>
              <a:rPr lang="ru-RU" dirty="0"/>
              <a:t>. </a:t>
            </a:r>
            <a:r>
              <a:rPr lang="uk-UA" dirty="0">
                <a:solidFill>
                  <a:srgbClr val="000000"/>
                </a:solidFill>
                <a:latin typeface="TimesNewRomanPSMT"/>
              </a:rPr>
              <a:t/>
            </a:r>
            <a:br>
              <a:rPr lang="uk-UA" dirty="0">
                <a:solidFill>
                  <a:srgbClr val="000000"/>
                </a:solidFill>
                <a:latin typeface="TimesNewRomanPSMT"/>
              </a:rPr>
            </a:br>
            <a:r>
              <a:rPr lang="en-US" dirty="0">
                <a:solidFill>
                  <a:srgbClr val="0000FF"/>
                </a:solidFill>
                <a:latin typeface="TimesNewRomanPSMT"/>
                <a:hlinkClick r:id="rId2"/>
              </a:rPr>
              <a:t>https://</a:t>
            </a:r>
            <a:r>
              <a:rPr lang="en-US" dirty="0" smtClean="0">
                <a:solidFill>
                  <a:srgbClr val="0000FF"/>
                </a:solidFill>
                <a:latin typeface="TimesNewRomanPSMT"/>
                <a:hlinkClick r:id="rId2"/>
              </a:rPr>
              <a:t>drive.google.com/file/d/1_HGVS3nkX4Aorr_QdILe1xXeiywJ-Mjt/view</a:t>
            </a:r>
            <a:endParaRPr lang="uk-UA" dirty="0" smtClean="0">
              <a:solidFill>
                <a:srgbClr val="0000FF"/>
              </a:solidFill>
              <a:latin typeface="TimesNewRomanPSMT"/>
            </a:endParaRPr>
          </a:p>
          <a:p>
            <a:r>
              <a:rPr lang="en-US" dirty="0" smtClean="0"/>
              <a:t> </a:t>
            </a:r>
            <a:r>
              <a:rPr lang="ru-RU" b="1" dirty="0"/>
              <a:t>«</a:t>
            </a:r>
            <a:r>
              <a:rPr lang="ru-RU" b="1" dirty="0" err="1"/>
              <a:t>Діти</a:t>
            </a:r>
            <a:r>
              <a:rPr lang="ru-RU" b="1" dirty="0"/>
              <a:t> та </a:t>
            </a:r>
            <a:r>
              <a:rPr lang="ru-RU" b="1" dirty="0" err="1"/>
              <a:t>війна</a:t>
            </a:r>
            <a:r>
              <a:rPr lang="ru-RU" b="1" dirty="0"/>
              <a:t>. </a:t>
            </a:r>
            <a:r>
              <a:rPr lang="ru-RU" b="1" dirty="0" err="1" smtClean="0"/>
              <a:t>Навчання</a:t>
            </a:r>
            <a:r>
              <a:rPr lang="ru-RU" b="1" dirty="0"/>
              <a:t> </a:t>
            </a:r>
            <a:r>
              <a:rPr lang="ru-RU" b="1" dirty="0" err="1" smtClean="0"/>
              <a:t>технік</a:t>
            </a:r>
            <a:r>
              <a:rPr lang="ru-RU" b="1" dirty="0" smtClean="0"/>
              <a:t> </a:t>
            </a:r>
            <a:r>
              <a:rPr lang="ru-RU" b="1" dirty="0" err="1"/>
              <a:t>зцілення</a:t>
            </a:r>
            <a:r>
              <a:rPr lang="ru-RU" b="1" dirty="0"/>
              <a:t>».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(</a:t>
            </a:r>
            <a:r>
              <a:rPr lang="en-US" dirty="0">
                <a:solidFill>
                  <a:srgbClr val="0000FF"/>
                </a:solidFill>
                <a:latin typeface="TimesNewRomanPSMT"/>
              </a:rPr>
              <a:t>https://drive.google.com/file/d/16yCTn6CmrDEF9kf6Iwd2oTod3wuvAJpp/view).</a:t>
            </a:r>
            <a:r>
              <a:rPr lang="en-US" dirty="0"/>
              <a:t> </a:t>
            </a:r>
            <a:br>
              <a:rPr lang="en-US" dirty="0"/>
            </a:br>
            <a:r>
              <a:rPr lang="uk-UA" b="1" dirty="0" err="1" smtClean="0"/>
              <a:t>Корекційні</a:t>
            </a:r>
            <a:r>
              <a:rPr lang="uk-UA" b="1" dirty="0" smtClean="0"/>
              <a:t> програми: </a:t>
            </a:r>
            <a:r>
              <a:rPr lang="uk-UA" sz="3600" b="1" dirty="0">
                <a:solidFill>
                  <a:srgbClr val="000000"/>
                </a:solidFill>
                <a:latin typeface="TimesNewRomanPSMT"/>
              </a:rPr>
              <a:t>«ІМЗО»</a:t>
            </a:r>
            <a:br>
              <a:rPr lang="uk-UA" sz="3600" b="1" dirty="0">
                <a:solidFill>
                  <a:srgbClr val="000000"/>
                </a:solidFill>
                <a:latin typeface="TimesNewRomanPSMT"/>
              </a:rPr>
            </a:br>
            <a:r>
              <a:rPr lang="uk-UA" dirty="0">
                <a:solidFill>
                  <a:srgbClr val="0000FF"/>
                </a:solidFill>
                <a:latin typeface="TimesNewRomanPSMT"/>
              </a:rPr>
              <a:t>(</a:t>
            </a:r>
            <a:r>
              <a:rPr lang="en-US" dirty="0">
                <a:solidFill>
                  <a:srgbClr val="0000FF"/>
                </a:solidFill>
                <a:latin typeface="TimesNewRomanPSMT"/>
              </a:rPr>
              <a:t>https://docs.google.com/document/d/1jjQzAxFTFXdzVBaYu5OxcpqMz9gxhmtz_IsEJDisf</a:t>
            </a:r>
            <a:br>
              <a:rPr lang="en-US" dirty="0">
                <a:solidFill>
                  <a:srgbClr val="0000FF"/>
                </a:solidFill>
                <a:latin typeface="TimesNewRomanPSMT"/>
              </a:rPr>
            </a:br>
            <a:r>
              <a:rPr lang="en-US" dirty="0" err="1">
                <a:solidFill>
                  <a:srgbClr val="0000FF"/>
                </a:solidFill>
                <a:latin typeface="TimesNewRomanPSMT"/>
              </a:rPr>
              <a:t>nM</a:t>
            </a:r>
            <a:r>
              <a:rPr lang="en-US" dirty="0">
                <a:solidFill>
                  <a:srgbClr val="0000FF"/>
                </a:solidFill>
                <a:latin typeface="TimesNewRomanPSMT"/>
              </a:rPr>
              <a:t>/edit</a:t>
            </a:r>
            <a:r>
              <a:rPr lang="en-US" dirty="0">
                <a:solidFill>
                  <a:srgbClr val="0070C0"/>
                </a:solidFill>
                <a:latin typeface="TimesNewRomanPSMT"/>
              </a:rPr>
              <a:t>).</a:t>
            </a:r>
            <a:r>
              <a:rPr lang="en-US" dirty="0"/>
              <a:t> </a:t>
            </a:r>
            <a:br>
              <a:rPr lang="en-US" dirty="0"/>
            </a:br>
            <a:r>
              <a:rPr lang="ru-RU" dirty="0"/>
              <a:t/>
            </a:r>
            <a:br>
              <a:rPr lang="ru-RU" dirty="0"/>
            </a:br>
            <a:r>
              <a:rPr lang="en-US" dirty="0"/>
              <a:t/>
            </a:r>
            <a:br>
              <a:rPr lang="en-US" dirty="0"/>
            </a:b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486515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274638"/>
            <a:ext cx="5842992" cy="1143000"/>
          </a:xfrm>
        </p:spPr>
        <p:txBody>
          <a:bodyPr>
            <a:noAutofit/>
          </a:bodyPr>
          <a:lstStyle/>
          <a:p>
            <a:r>
              <a:rPr lang="uk-UA" sz="2800" b="1" i="1" dirty="0" smtClean="0">
                <a:solidFill>
                  <a:srgbClr val="0070C0"/>
                </a:solidFill>
              </a:rPr>
              <a:t/>
            </a:r>
            <a:br>
              <a:rPr lang="uk-UA" sz="2800" b="1" i="1" dirty="0" smtClean="0">
                <a:solidFill>
                  <a:srgbClr val="0070C0"/>
                </a:solidFill>
              </a:rPr>
            </a:br>
            <a:r>
              <a:rPr lang="uk-UA" sz="2800" b="1" i="1" dirty="0" err="1" smtClean="0">
                <a:solidFill>
                  <a:srgbClr val="0070C0"/>
                </a:solidFill>
              </a:rPr>
              <a:t>Корекційно-розвиткові</a:t>
            </a:r>
            <a:r>
              <a:rPr lang="uk-UA" sz="2800" b="1" i="1" dirty="0" smtClean="0">
                <a:solidFill>
                  <a:srgbClr val="0070C0"/>
                </a:solidFill>
              </a:rPr>
              <a:t> </a:t>
            </a:r>
            <a:r>
              <a:rPr lang="uk-UA" sz="2800" b="1" i="1" dirty="0">
                <a:solidFill>
                  <a:srgbClr val="0070C0"/>
                </a:solidFill>
              </a:rPr>
              <a:t>програми  </a:t>
            </a:r>
            <a:r>
              <a:rPr lang="ru-RU" sz="2800" b="1" i="1" dirty="0">
                <a:solidFill>
                  <a:srgbClr val="0070C0"/>
                </a:solidFill>
              </a:rPr>
              <a:t>для </a:t>
            </a:r>
            <a:r>
              <a:rPr lang="ru-RU" sz="2800" b="1" i="1" dirty="0" err="1">
                <a:solidFill>
                  <a:srgbClr val="0070C0"/>
                </a:solidFill>
              </a:rPr>
              <a:t>роботи</a:t>
            </a:r>
            <a:r>
              <a:rPr lang="ru-RU" sz="2800" b="1" i="1" dirty="0">
                <a:solidFill>
                  <a:srgbClr val="0070C0"/>
                </a:solidFill>
              </a:rPr>
              <a:t> з </a:t>
            </a:r>
            <a:r>
              <a:rPr lang="ru-RU" sz="2800" b="1" i="1" dirty="0" err="1">
                <a:solidFill>
                  <a:srgbClr val="0070C0"/>
                </a:solidFill>
              </a:rPr>
              <a:t>дітьми</a:t>
            </a:r>
            <a:r>
              <a:rPr lang="ru-RU" sz="2800" b="1" i="1" dirty="0">
                <a:solidFill>
                  <a:srgbClr val="0070C0"/>
                </a:solidFill>
              </a:rPr>
              <a:t/>
            </a:r>
            <a:br>
              <a:rPr lang="ru-RU" sz="2800" b="1" i="1" dirty="0">
                <a:solidFill>
                  <a:srgbClr val="0070C0"/>
                </a:solidFill>
              </a:rPr>
            </a:br>
            <a:r>
              <a:rPr lang="ru-RU" sz="2800" b="1" i="1" dirty="0">
                <a:solidFill>
                  <a:srgbClr val="0070C0"/>
                </a:solidFill>
              </a:rPr>
              <a:t>з </a:t>
            </a:r>
            <a:r>
              <a:rPr lang="ru-RU" sz="2800" b="1" i="1" dirty="0" err="1">
                <a:solidFill>
                  <a:srgbClr val="0070C0"/>
                </a:solidFill>
              </a:rPr>
              <a:t>особливими</a:t>
            </a:r>
            <a:r>
              <a:rPr lang="ru-RU" sz="2800" b="1" i="1" dirty="0">
                <a:solidFill>
                  <a:srgbClr val="0070C0"/>
                </a:solidFill>
              </a:rPr>
              <a:t> </a:t>
            </a:r>
            <a:r>
              <a:rPr lang="ru-RU" sz="2800" b="1" i="1" dirty="0" err="1">
                <a:solidFill>
                  <a:srgbClr val="0070C0"/>
                </a:solidFill>
              </a:rPr>
              <a:t>освітніми</a:t>
            </a:r>
            <a:r>
              <a:rPr lang="ru-RU" sz="2800" b="1" i="1" dirty="0">
                <a:solidFill>
                  <a:srgbClr val="0070C0"/>
                </a:solidFill>
              </a:rPr>
              <a:t> потребами</a:t>
            </a:r>
            <a:endParaRPr lang="uk-UA" sz="2800" b="1" i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2332037"/>
            <a:ext cx="7221488" cy="4525963"/>
          </a:xfrm>
        </p:spPr>
        <p:txBody>
          <a:bodyPr>
            <a:normAutofit/>
          </a:bodyPr>
          <a:lstStyle/>
          <a:p>
            <a:r>
              <a:rPr lang="uk-UA" sz="2600" dirty="0" smtClean="0">
                <a:solidFill>
                  <a:srgbClr val="000000"/>
                </a:solidFill>
                <a:latin typeface="TimesNewRomanPSMT"/>
              </a:rPr>
              <a:t>(</a:t>
            </a:r>
            <a:r>
              <a:rPr lang="en-US" sz="2600" dirty="0">
                <a:solidFill>
                  <a:srgbClr val="0070C0"/>
                </a:solidFill>
                <a:latin typeface="TimesNewRomanPSMT"/>
              </a:rPr>
              <a:t>https://imzo.gov.ua/osvita/zagalno-serednya-osvita/korektsiyni-programi/).</a:t>
            </a:r>
            <a:br>
              <a:rPr lang="en-US" sz="2600" dirty="0">
                <a:solidFill>
                  <a:srgbClr val="0070C0"/>
                </a:solidFill>
                <a:latin typeface="TimesNewRomanPSMT"/>
              </a:rPr>
            </a:br>
            <a:r>
              <a:rPr lang="uk-UA" sz="2600" dirty="0">
                <a:solidFill>
                  <a:srgbClr val="0000FF"/>
                </a:solidFill>
                <a:latin typeface="TimesNewRomanPSMT"/>
              </a:rPr>
              <a:t>Корисну інформацію стосовно роботи з цього напряму можна знайти на</a:t>
            </a:r>
            <a:br>
              <a:rPr lang="uk-UA" sz="2600" dirty="0">
                <a:solidFill>
                  <a:srgbClr val="0000FF"/>
                </a:solidFill>
                <a:latin typeface="TimesNewRomanPSMT"/>
              </a:rPr>
            </a:br>
            <a:r>
              <a:rPr lang="uk-UA" sz="2600" dirty="0">
                <a:solidFill>
                  <a:srgbClr val="0000FF"/>
                </a:solidFill>
                <a:latin typeface="TimesNewRomanPSMT"/>
              </a:rPr>
              <a:t>сайті Інституту спеціальної педагогіки і психології імені Миколи </a:t>
            </a:r>
            <a:r>
              <a:rPr lang="uk-UA" sz="2600" dirty="0" err="1">
                <a:solidFill>
                  <a:srgbClr val="0000FF"/>
                </a:solidFill>
                <a:latin typeface="TimesNewRomanPSMT"/>
              </a:rPr>
              <a:t>Ярмаченка</a:t>
            </a:r>
            <a:r>
              <a:rPr lang="uk-UA" sz="2600" dirty="0">
                <a:solidFill>
                  <a:srgbClr val="0000FF"/>
                </a:solidFill>
                <a:latin typeface="TimesNewRomanPSMT"/>
              </a:rPr>
              <a:t/>
            </a:r>
            <a:br>
              <a:rPr lang="uk-UA" sz="2600" dirty="0">
                <a:solidFill>
                  <a:srgbClr val="0000FF"/>
                </a:solidFill>
                <a:latin typeface="TimesNewRomanPSMT"/>
              </a:rPr>
            </a:br>
            <a:r>
              <a:rPr lang="uk-UA" sz="2600" dirty="0">
                <a:solidFill>
                  <a:srgbClr val="0000FF"/>
                </a:solidFill>
                <a:latin typeface="TimesNewRomanPSMT"/>
              </a:rPr>
              <a:t>Національної академії педагогічних наук України (</a:t>
            </a:r>
            <a:r>
              <a:rPr lang="en-US" sz="2600" dirty="0">
                <a:solidFill>
                  <a:srgbClr val="0070C0"/>
                </a:solidFill>
                <a:latin typeface="TimesNewRomanPSMT"/>
              </a:rPr>
              <a:t>http://ispukr.org.ua/</a:t>
            </a:r>
            <a:r>
              <a:rPr lang="en-US" sz="2600" dirty="0">
                <a:solidFill>
                  <a:srgbClr val="0000FF"/>
                </a:solidFill>
                <a:latin typeface="TimesNewRomanPSMT"/>
              </a:rPr>
              <a:t>).</a:t>
            </a:r>
            <a:r>
              <a:rPr lang="en-US" sz="2600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775990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476672"/>
            <a:ext cx="5770984" cy="1143000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rgbClr val="0070C0"/>
                </a:solidFill>
              </a:rPr>
              <a:t/>
            </a:r>
            <a:br>
              <a:rPr lang="ru-RU" sz="3600" b="1" i="1" dirty="0" smtClean="0">
                <a:solidFill>
                  <a:srgbClr val="0070C0"/>
                </a:solidFill>
              </a:rPr>
            </a:br>
            <a:r>
              <a:rPr lang="ru-RU" sz="3600" b="1" i="1" dirty="0" err="1" smtClean="0">
                <a:solidFill>
                  <a:srgbClr val="0070C0"/>
                </a:solidFill>
              </a:rPr>
              <a:t>Етичні</a:t>
            </a:r>
            <a:r>
              <a:rPr lang="ru-RU" sz="3600" b="1" i="1" dirty="0">
                <a:solidFill>
                  <a:srgbClr val="0070C0"/>
                </a:solidFill>
              </a:rPr>
              <a:t/>
            </a:r>
            <a:br>
              <a:rPr lang="ru-RU" sz="3600" b="1" i="1" dirty="0">
                <a:solidFill>
                  <a:srgbClr val="0070C0"/>
                </a:solidFill>
              </a:rPr>
            </a:br>
            <a:r>
              <a:rPr lang="ru-RU" sz="3600" b="1" i="1" dirty="0" err="1" smtClean="0">
                <a:solidFill>
                  <a:srgbClr val="0070C0"/>
                </a:solidFill>
              </a:rPr>
              <a:t>вимоги</a:t>
            </a:r>
            <a:r>
              <a:rPr lang="ru-RU" sz="3600" b="1" i="1" dirty="0" smtClean="0">
                <a:solidFill>
                  <a:srgbClr val="0070C0"/>
                </a:solidFill>
              </a:rPr>
              <a:t> </a:t>
            </a:r>
            <a:r>
              <a:rPr lang="ru-RU" sz="3600" b="1" i="1" dirty="0">
                <a:solidFill>
                  <a:srgbClr val="0070C0"/>
                </a:solidFill>
              </a:rPr>
              <a:t>до </a:t>
            </a:r>
            <a:r>
              <a:rPr lang="ru-RU" sz="3600" b="1" i="1" dirty="0" err="1">
                <a:solidFill>
                  <a:srgbClr val="0070C0"/>
                </a:solidFill>
              </a:rPr>
              <a:t>діяльності</a:t>
            </a:r>
            <a:r>
              <a:rPr lang="ru-RU" sz="3600" b="1" i="1" dirty="0">
                <a:solidFill>
                  <a:srgbClr val="0070C0"/>
                </a:solidFill>
              </a:rPr>
              <a:t> психолога </a:t>
            </a:r>
            <a:r>
              <a:rPr lang="ru-RU" b="1" i="1" dirty="0">
                <a:solidFill>
                  <a:srgbClr val="0070C0"/>
                </a:solidFill>
              </a:rPr>
              <a:t/>
            </a:r>
            <a:br>
              <a:rPr lang="ru-RU" b="1" i="1" dirty="0">
                <a:solidFill>
                  <a:srgbClr val="0070C0"/>
                </a:solidFill>
              </a:rPr>
            </a:br>
            <a:endParaRPr lang="uk-UA" b="1" i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7744" y="1556792"/>
            <a:ext cx="6779096" cy="514116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1. Принцип </a:t>
            </a:r>
            <a:r>
              <a:rPr lang="ru-RU" dirty="0" err="1"/>
              <a:t>пріоритетності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r>
              <a:rPr lang="ru-RU" dirty="0" err="1"/>
              <a:t>травмованої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 </a:t>
            </a:r>
            <a:r>
              <a:rPr lang="ru-RU" dirty="0" err="1"/>
              <a:t>відносно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колективних</a:t>
            </a:r>
            <a:r>
              <a:rPr lang="ru-RU" dirty="0"/>
              <a:t> (</a:t>
            </a:r>
            <a:r>
              <a:rPr lang="ru-RU" dirty="0" err="1"/>
              <a:t>суспільних</a:t>
            </a:r>
            <a:r>
              <a:rPr lang="ru-RU" dirty="0"/>
              <a:t>)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br>
              <a:rPr lang="ru-RU" dirty="0"/>
            </a:br>
            <a:r>
              <a:rPr lang="ru-RU" dirty="0" err="1"/>
              <a:t>ий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2. Принцип </a:t>
            </a:r>
            <a:r>
              <a:rPr lang="ru-RU" dirty="0" err="1"/>
              <a:t>інформованої</a:t>
            </a:r>
            <a:r>
              <a:rPr lang="ru-RU" dirty="0"/>
              <a:t> </a:t>
            </a:r>
            <a:r>
              <a:rPr lang="ru-RU" dirty="0" err="1"/>
              <a:t>згоди</a:t>
            </a:r>
            <a:r>
              <a:rPr lang="ru-RU" dirty="0"/>
              <a:t>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зворотності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 smtClean="0"/>
              <a:t>3. </a:t>
            </a:r>
            <a:r>
              <a:rPr lang="uk-UA" dirty="0" smtClean="0"/>
              <a:t>Принцип </a:t>
            </a:r>
            <a:r>
              <a:rPr lang="uk-UA" dirty="0"/>
              <a:t>компетентного втручання </a:t>
            </a:r>
            <a:br>
              <a:rPr lang="uk-UA" dirty="0"/>
            </a:br>
            <a:r>
              <a:rPr lang="uk-UA" dirty="0" smtClean="0"/>
              <a:t>4. Принцип </a:t>
            </a:r>
            <a:r>
              <a:rPr lang="uk-UA" dirty="0"/>
              <a:t>конфіденційності та анонімності. </a:t>
            </a:r>
            <a:br>
              <a:rPr lang="uk-UA" dirty="0"/>
            </a:br>
            <a:r>
              <a:rPr lang="uk-UA" dirty="0" smtClean="0"/>
              <a:t>5. </a:t>
            </a:r>
            <a:r>
              <a:rPr lang="ru-RU" dirty="0" smtClean="0"/>
              <a:t>Принцип </a:t>
            </a:r>
            <a:r>
              <a:rPr lang="ru-RU" dirty="0" err="1"/>
              <a:t>необхідного</a:t>
            </a:r>
            <a:r>
              <a:rPr lang="ru-RU" dirty="0"/>
              <a:t> і </a:t>
            </a:r>
            <a:r>
              <a:rPr lang="ru-RU" dirty="0" err="1"/>
              <a:t>достатнього</a:t>
            </a:r>
            <a:r>
              <a:rPr lang="ru-RU" dirty="0"/>
              <a:t> </a:t>
            </a:r>
            <a:r>
              <a:rPr lang="ru-RU" dirty="0" err="1"/>
              <a:t>обсягу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 smtClean="0"/>
              <a:t>6. Принцип </a:t>
            </a:r>
            <a:r>
              <a:rPr lang="ru-RU" dirty="0" err="1"/>
              <a:t>неупередженого</a:t>
            </a:r>
            <a:r>
              <a:rPr lang="ru-RU" dirty="0"/>
              <a:t> та </a:t>
            </a:r>
            <a:r>
              <a:rPr lang="ru-RU" dirty="0" err="1"/>
              <a:t>недискримінуючого</a:t>
            </a:r>
            <a:r>
              <a:rPr lang="ru-RU" dirty="0"/>
              <a:t> </a:t>
            </a:r>
            <a:r>
              <a:rPr lang="ru-RU" dirty="0" err="1"/>
              <a:t>висвітлення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 smtClean="0"/>
              <a:t>7. </a:t>
            </a:r>
            <a:r>
              <a:rPr lang="uk-UA" dirty="0" smtClean="0"/>
              <a:t>Принцип </a:t>
            </a:r>
            <a:r>
              <a:rPr lang="uk-UA" dirty="0"/>
              <a:t>суспільної значущості інформації. </a:t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898453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404664"/>
            <a:ext cx="5987008" cy="1143000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rgbClr val="0070C0"/>
                </a:solidFill>
              </a:rPr>
              <a:t>Консультування</a:t>
            </a:r>
            <a:r>
              <a:rPr lang="uk-UA" dirty="0">
                <a:solidFill>
                  <a:srgbClr val="0070C0"/>
                </a:solidFill>
              </a:rPr>
              <a:t> </a:t>
            </a:r>
            <a:br>
              <a:rPr lang="uk-UA" dirty="0">
                <a:solidFill>
                  <a:srgbClr val="0070C0"/>
                </a:solidFill>
              </a:rPr>
            </a:br>
            <a:endParaRPr lang="uk-UA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7744" y="1772816"/>
            <a:ext cx="6876256" cy="4824536"/>
          </a:xfrm>
        </p:spPr>
        <p:txBody>
          <a:bodyPr>
            <a:normAutofit fontScale="92500" lnSpcReduction="10000"/>
          </a:bodyPr>
          <a:lstStyle/>
          <a:p>
            <a:r>
              <a:rPr lang="uk-UA" sz="2800" dirty="0"/>
              <a:t>Наразі додалися звернення щодо психологічної підтримки дітей в</a:t>
            </a:r>
            <a:br>
              <a:rPr lang="uk-UA" sz="2800" dirty="0"/>
            </a:br>
            <a:r>
              <a:rPr lang="uk-UA" sz="2800" dirty="0"/>
              <a:t>умовах війни; зросла потреба у наданні психологічної допомоги, зокрема</a:t>
            </a:r>
            <a:br>
              <a:rPr lang="uk-UA" sz="2800" dirty="0"/>
            </a:br>
            <a:r>
              <a:rPr lang="uk-UA" sz="2800" dirty="0"/>
              <a:t>екстреної, у подоланні стресу, переживанні втрати, горя, печалі та</a:t>
            </a:r>
            <a:br>
              <a:rPr lang="uk-UA" sz="2800" dirty="0"/>
            </a:br>
            <a:r>
              <a:rPr lang="uk-UA" sz="2800" dirty="0"/>
              <a:t>страждання; у психотерапевтичній роботі з дітьми, які втратили батьків,</a:t>
            </a:r>
            <a:br>
              <a:rPr lang="uk-UA" sz="2800" dirty="0"/>
            </a:br>
            <a:r>
              <a:rPr lang="uk-UA" sz="2800" dirty="0"/>
              <a:t>домівки, здоров’я та зазнали ушкоджень, пережили бомбардування, стали</a:t>
            </a:r>
            <a:br>
              <a:rPr lang="uk-UA" sz="2800" dirty="0"/>
            </a:br>
            <a:r>
              <a:rPr lang="uk-UA" sz="2800" dirty="0"/>
              <a:t>біженцями, внутрішньо переміщеними особами. 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575421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274638"/>
            <a:ext cx="5842992" cy="1143000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rgbClr val="0070C0"/>
                </a:solidFill>
              </a:rPr>
              <a:t>Зв’язки з громадськістю</a:t>
            </a:r>
            <a:r>
              <a:rPr lang="uk-UA" dirty="0">
                <a:solidFill>
                  <a:srgbClr val="0070C0"/>
                </a:solidFill>
              </a:rPr>
              <a:t> </a:t>
            </a:r>
            <a:br>
              <a:rPr lang="uk-UA" dirty="0">
                <a:solidFill>
                  <a:srgbClr val="0070C0"/>
                </a:solidFill>
              </a:rPr>
            </a:br>
            <a:endParaRPr lang="uk-UA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8496" y="1484784"/>
            <a:ext cx="7365504" cy="5472608"/>
          </a:xfrm>
        </p:spPr>
        <p:txBody>
          <a:bodyPr>
            <a:normAutofit fontScale="47500" lnSpcReduction="20000"/>
          </a:bodyPr>
          <a:lstStyle/>
          <a:p>
            <a:endParaRPr lang="uk-UA" b="1" dirty="0" smtClean="0"/>
          </a:p>
          <a:p>
            <a:endParaRPr lang="uk-UA" b="1" dirty="0"/>
          </a:p>
          <a:p>
            <a:endParaRPr lang="uk-UA" b="1" dirty="0" smtClean="0"/>
          </a:p>
          <a:p>
            <a:pPr marL="0" indent="0">
              <a:buNone/>
            </a:pPr>
            <a:r>
              <a:rPr lang="uk-UA" b="1" dirty="0" smtClean="0"/>
              <a:t>Корисні </a:t>
            </a:r>
            <a:r>
              <a:rPr lang="uk-UA" b="1" dirty="0"/>
              <a:t>посилання щодо допомоги та підтримки в ситуаціях</a:t>
            </a:r>
            <a:br>
              <a:rPr lang="uk-UA" b="1" dirty="0"/>
            </a:br>
            <a:r>
              <a:rPr lang="uk-UA" b="1" dirty="0"/>
              <a:t>насильства, торгівлі людьми, складних життєвих </a:t>
            </a:r>
            <a:r>
              <a:rPr lang="uk-UA" b="1" dirty="0" smtClean="0"/>
              <a:t>обставин:</a:t>
            </a:r>
            <a:r>
              <a:rPr lang="uk-UA" b="1" dirty="0"/>
              <a:t/>
            </a:r>
            <a:br>
              <a:rPr lang="uk-UA" b="1" dirty="0"/>
            </a:br>
            <a:r>
              <a:rPr lang="uk-UA" dirty="0"/>
              <a:t>1. Національна «гаряча лінія» для дітей та молоді: 0 800 500 225 або 116</a:t>
            </a:r>
            <a:br>
              <a:rPr lang="uk-UA" dirty="0"/>
            </a:br>
            <a:r>
              <a:rPr lang="uk-UA" dirty="0"/>
              <a:t>111 (безкоштовно зі стаціонарного та мобільного телефонів, анонімно),</a:t>
            </a:r>
            <a:br>
              <a:rPr lang="uk-UA" dirty="0"/>
            </a:br>
            <a:r>
              <a:rPr lang="en-US" dirty="0"/>
              <a:t>Messenger @</a:t>
            </a:r>
            <a:r>
              <a:rPr lang="en-US" dirty="0" err="1"/>
              <a:t>childhotline.ukraine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 err="1"/>
              <a:t>Instagram</a:t>
            </a:r>
            <a:r>
              <a:rPr lang="en-US" dirty="0"/>
              <a:t> @</a:t>
            </a:r>
            <a:r>
              <a:rPr lang="en-US" dirty="0" err="1"/>
              <a:t>childhotline_ua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Telegram @CHL116111.</a:t>
            </a:r>
            <a:br>
              <a:rPr lang="en-US" dirty="0"/>
            </a:br>
            <a:r>
              <a:rPr lang="en-US" dirty="0"/>
              <a:t>2. </a:t>
            </a:r>
            <a:r>
              <a:rPr lang="uk-UA" dirty="0"/>
              <a:t>Національна «гаряча лінія» з попередження домашнього насильства,</a:t>
            </a:r>
            <a:br>
              <a:rPr lang="uk-UA" dirty="0"/>
            </a:br>
            <a:r>
              <a:rPr lang="uk-UA" dirty="0"/>
              <a:t>торгівлі людьми та гендерної дискримінації: 0 800 500 335 або 116 123 з мобільних</a:t>
            </a:r>
            <a:br>
              <a:rPr lang="uk-UA" dirty="0"/>
            </a:br>
            <a:r>
              <a:rPr lang="uk-UA" dirty="0"/>
              <a:t>або стаціонарних телефонів цілодобово (безкоштовно, анонімно, конфіденційно).</a:t>
            </a:r>
            <a:br>
              <a:rPr lang="uk-UA" dirty="0"/>
            </a:br>
            <a:r>
              <a:rPr lang="uk-UA" dirty="0"/>
              <a:t>3. Поліція: 102.</a:t>
            </a:r>
            <a:br>
              <a:rPr lang="uk-UA" dirty="0"/>
            </a:br>
            <a:r>
              <a:rPr lang="uk-UA" dirty="0"/>
              <a:t>4. Центр надання безоплатної правової допомоги: 0 800 213 103.</a:t>
            </a:r>
            <a:br>
              <a:rPr lang="uk-UA" dirty="0"/>
            </a:br>
            <a:r>
              <a:rPr lang="uk-UA" dirty="0"/>
              <a:t>5. Анонімний </a:t>
            </a:r>
            <a:r>
              <a:rPr lang="uk-UA" dirty="0" err="1"/>
              <a:t>онлайн-щоденник</a:t>
            </a:r>
            <a:r>
              <a:rPr lang="uk-UA" dirty="0"/>
              <a:t> «Тільки нікому не кажи» дає можливість</a:t>
            </a:r>
            <a:br>
              <a:rPr lang="uk-UA" dirty="0"/>
            </a:br>
            <a:r>
              <a:rPr lang="uk-UA" dirty="0"/>
              <a:t>написати листа тому, з ким складно поділитися своїми переживаннями в</a:t>
            </a:r>
            <a:br>
              <a:rPr lang="uk-UA" dirty="0"/>
            </a:br>
            <a:r>
              <a:rPr lang="uk-UA" dirty="0"/>
              <a:t>реальному житті про </a:t>
            </a:r>
            <a:r>
              <a:rPr lang="uk-UA" dirty="0" err="1"/>
              <a:t>булінг</a:t>
            </a:r>
            <a:r>
              <a:rPr lang="uk-UA" dirty="0"/>
              <a:t> у школі, нерозділене кохання чи непорозуміння з</a:t>
            </a:r>
            <a:br>
              <a:rPr lang="uk-UA" dirty="0"/>
            </a:br>
            <a:r>
              <a:rPr lang="uk-UA" dirty="0"/>
              <a:t>батьками (</a:t>
            </a:r>
            <a:r>
              <a:rPr lang="en-US" dirty="0"/>
              <a:t>https://secrets.1plus1.ua/).</a:t>
            </a:r>
            <a:br>
              <a:rPr lang="en-US" dirty="0"/>
            </a:br>
            <a:r>
              <a:rPr lang="en-US" dirty="0"/>
              <a:t>6. </a:t>
            </a:r>
            <a:r>
              <a:rPr lang="uk-UA" dirty="0"/>
              <a:t>Перша національна лінія довіри для попередження суїциду: 73 33.</a:t>
            </a:r>
            <a:br>
              <a:rPr lang="uk-UA" dirty="0"/>
            </a:br>
            <a:r>
              <a:rPr lang="uk-UA" dirty="0"/>
              <a:t>7. Екстрена психологічна допомога при Кризовому Центрі </a:t>
            </a:r>
            <a:r>
              <a:rPr lang="uk-UA" dirty="0" err="1"/>
              <a:t>медикопсихологічної</a:t>
            </a:r>
            <a:r>
              <a:rPr lang="uk-UA" dirty="0"/>
              <a:t> допомоги: (068) 770 37 70, (099) 632 18 18, (093) 609 30 03 </a:t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338024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274638"/>
            <a:ext cx="5987008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70C0"/>
                </a:solidFill>
              </a:rPr>
              <a:t/>
            </a:r>
            <a:br>
              <a:rPr lang="uk-UA" b="1" dirty="0" smtClean="0">
                <a:solidFill>
                  <a:srgbClr val="0070C0"/>
                </a:solidFill>
              </a:rPr>
            </a:br>
            <a:r>
              <a:rPr lang="uk-UA" b="1" dirty="0" smtClean="0">
                <a:solidFill>
                  <a:srgbClr val="0070C0"/>
                </a:solidFill>
              </a:rPr>
              <a:t>Організаційно-методична </a:t>
            </a:r>
            <a:r>
              <a:rPr lang="uk-UA" b="1" dirty="0">
                <a:solidFill>
                  <a:srgbClr val="0070C0"/>
                </a:solidFill>
              </a:rPr>
              <a:t>робота</a:t>
            </a:r>
            <a:r>
              <a:rPr lang="uk-UA" dirty="0">
                <a:solidFill>
                  <a:srgbClr val="0070C0"/>
                </a:solidFill>
              </a:rPr>
              <a:t> </a:t>
            </a:r>
            <a:br>
              <a:rPr lang="uk-UA" dirty="0">
                <a:solidFill>
                  <a:srgbClr val="0070C0"/>
                </a:solidFill>
              </a:rPr>
            </a:br>
            <a:endParaRPr lang="uk-UA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1800" y="1340768"/>
            <a:ext cx="6285384" cy="5517232"/>
          </a:xfrm>
        </p:spPr>
        <p:txBody>
          <a:bodyPr>
            <a:normAutofit fontScale="92500" lnSpcReduction="20000"/>
          </a:bodyPr>
          <a:lstStyle/>
          <a:p>
            <a:r>
              <a:rPr lang="uk-UA" sz="3000" dirty="0">
                <a:solidFill>
                  <a:srgbClr val="000000"/>
                </a:solidFill>
                <a:latin typeface="TimesNewRomanPSMT"/>
              </a:rPr>
              <a:t>Поточну роботу працівники психологічної служби закладу освіти</a:t>
            </a:r>
            <a:br>
              <a:rPr lang="uk-UA" sz="3000" dirty="0">
                <a:solidFill>
                  <a:srgbClr val="000000"/>
                </a:solidFill>
                <a:latin typeface="TimesNewRomanPSMT"/>
              </a:rPr>
            </a:br>
            <a:r>
              <a:rPr lang="uk-UA" sz="3000" dirty="0">
                <a:solidFill>
                  <a:srgbClr val="000000"/>
                </a:solidFill>
                <a:latin typeface="TimesNewRomanPSMT"/>
              </a:rPr>
              <a:t>фіксують у журналі практичного психолога/соціального педагога відповідно до</a:t>
            </a:r>
            <a:r>
              <a:rPr lang="uk-UA" sz="3000" dirty="0"/>
              <a:t/>
            </a:r>
            <a:br>
              <a:rPr lang="uk-UA" sz="3000" dirty="0"/>
            </a:br>
            <a:r>
              <a:rPr lang="uk-UA" sz="3000" dirty="0">
                <a:solidFill>
                  <a:srgbClr val="000000"/>
                </a:solidFill>
                <a:latin typeface="TimesNewRomanPSMT"/>
              </a:rPr>
              <a:t>листа МОН від 24.07.2019 № 1/9-477 «Про типову документацію працівників</a:t>
            </a:r>
            <a:br>
              <a:rPr lang="uk-UA" sz="3000" dirty="0">
                <a:solidFill>
                  <a:srgbClr val="000000"/>
                </a:solidFill>
                <a:latin typeface="TimesNewRomanPSMT"/>
              </a:rPr>
            </a:br>
            <a:r>
              <a:rPr lang="uk-UA" sz="3000" dirty="0">
                <a:solidFill>
                  <a:srgbClr val="000000"/>
                </a:solidFill>
                <a:latin typeface="TimesNewRomanPSMT"/>
              </a:rPr>
              <a:t>психологічної служби у системі освіти України»</a:t>
            </a:r>
            <a:br>
              <a:rPr lang="uk-UA" sz="3000" dirty="0">
                <a:solidFill>
                  <a:srgbClr val="000000"/>
                </a:solidFill>
                <a:latin typeface="TimesNewRomanPSMT"/>
              </a:rPr>
            </a:br>
            <a:r>
              <a:rPr lang="uk-UA" sz="3000" dirty="0">
                <a:solidFill>
                  <a:srgbClr val="000000"/>
                </a:solidFill>
                <a:latin typeface="TimesNewRomanPSMT"/>
              </a:rPr>
              <a:t>(</a:t>
            </a:r>
            <a:r>
              <a:rPr lang="en-US" sz="3000" dirty="0">
                <a:solidFill>
                  <a:srgbClr val="4472C4"/>
                </a:solidFill>
                <a:latin typeface="TimesNewRomanPSMT"/>
              </a:rPr>
              <a:t>https://docs.google.com/document/d/1UY_xe_kXCqYFOKgjZjd5xA4-KbSBzIefqWQoEWugPs/edit</a:t>
            </a:r>
            <a:r>
              <a:rPr lang="en-US" sz="3000" dirty="0">
                <a:solidFill>
                  <a:srgbClr val="0000FF"/>
                </a:solidFill>
                <a:latin typeface="TimesNewRomanPSMT"/>
              </a:rPr>
              <a:t>).</a:t>
            </a:r>
            <a:r>
              <a:rPr lang="en-US" sz="3000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211222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00808"/>
            <a:ext cx="8229600" cy="3096344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rgbClr val="0070C0"/>
                </a:solidFill>
              </a:rPr>
              <a:t>Дякую за увагу</a:t>
            </a:r>
            <a:br>
              <a:rPr lang="uk-UA" b="1" dirty="0">
                <a:solidFill>
                  <a:srgbClr val="0070C0"/>
                </a:solidFill>
              </a:rPr>
            </a:b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                          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3307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1779" y="404664"/>
            <a:ext cx="7219445" cy="1143000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rgbClr val="0070C0"/>
                </a:solidFill>
              </a:rPr>
              <a:t>Навчальна діяльність</a:t>
            </a:r>
            <a:r>
              <a:rPr lang="uk-UA" dirty="0">
                <a:solidFill>
                  <a:srgbClr val="0070C0"/>
                </a:solidFill>
              </a:rPr>
              <a:t> 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5696" y="1844824"/>
            <a:ext cx="6984776" cy="4824536"/>
          </a:xfrm>
        </p:spPr>
        <p:txBody>
          <a:bodyPr/>
          <a:lstStyle/>
          <a:p>
            <a:r>
              <a:rPr lang="ru-RU" sz="2800" dirty="0" err="1">
                <a:solidFill>
                  <a:srgbClr val="000000"/>
                </a:solidFill>
                <a:latin typeface="TimesNewRomanPSMT"/>
              </a:rPr>
              <a:t>реалізується</a:t>
            </a:r>
            <a:r>
              <a:rPr lang="ru-RU" sz="28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NewRomanPSMT"/>
              </a:rPr>
              <a:t>працівниками</a:t>
            </a:r>
            <a:r>
              <a:rPr lang="ru-RU" sz="2800" dirty="0">
                <a:solidFill>
                  <a:srgbClr val="000000"/>
                </a:solidFill>
                <a:latin typeface="TimesNewRomanPSMT"/>
              </a:rPr>
              <a:t/>
            </a:r>
            <a:br>
              <a:rPr lang="ru-RU" sz="2800" dirty="0">
                <a:solidFill>
                  <a:srgbClr val="000000"/>
                </a:solidFill>
                <a:latin typeface="TimesNewRomanPSMT"/>
              </a:rPr>
            </a:br>
            <a:r>
              <a:rPr lang="ru-RU" sz="2800" dirty="0" err="1">
                <a:solidFill>
                  <a:srgbClr val="000000"/>
                </a:solidFill>
                <a:latin typeface="TimesNewRomanPSMT"/>
              </a:rPr>
              <a:t>психологічної</a:t>
            </a:r>
            <a:r>
              <a:rPr lang="ru-RU" sz="28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NewRomanPSMT"/>
              </a:rPr>
              <a:t>служби</a:t>
            </a:r>
            <a:r>
              <a:rPr lang="ru-RU" sz="2800" dirty="0">
                <a:solidFill>
                  <a:srgbClr val="000000"/>
                </a:solidFill>
                <a:latin typeface="TimesNewRomanPSMT"/>
              </a:rPr>
              <a:t> за </a:t>
            </a:r>
            <a:r>
              <a:rPr lang="ru-RU" sz="2800" dirty="0" err="1">
                <a:solidFill>
                  <a:srgbClr val="000000"/>
                </a:solidFill>
                <a:latin typeface="TimesNewRomanPSMT"/>
              </a:rPr>
              <a:t>допомогою</a:t>
            </a:r>
            <a:r>
              <a:rPr lang="ru-RU" sz="28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NewRomanPSMT"/>
              </a:rPr>
              <a:t>викладання</a:t>
            </a:r>
            <a:r>
              <a:rPr lang="ru-RU" sz="28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NewRomanPSMT"/>
              </a:rPr>
              <a:t>навчального</a:t>
            </a:r>
            <a:r>
              <a:rPr lang="ru-RU" sz="28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NewRomanPSMT"/>
              </a:rPr>
              <a:t>матеріалу</a:t>
            </a:r>
            <a:r>
              <a:rPr lang="ru-RU" sz="2800" dirty="0">
                <a:solidFill>
                  <a:srgbClr val="000000"/>
                </a:solidFill>
                <a:latin typeface="TimesNewRomanPSMT"/>
              </a:rPr>
              <a:t> за</a:t>
            </a:r>
            <a:br>
              <a:rPr lang="ru-RU" sz="2800" dirty="0">
                <a:solidFill>
                  <a:srgbClr val="000000"/>
                </a:solidFill>
                <a:latin typeface="TimesNewRomanPSMT"/>
              </a:rPr>
            </a:br>
            <a:r>
              <a:rPr lang="ru-RU" sz="2800" dirty="0" err="1">
                <a:solidFill>
                  <a:srgbClr val="000000"/>
                </a:solidFill>
                <a:latin typeface="TimesNewRomanPSMT"/>
              </a:rPr>
              <a:t>програмами</a:t>
            </a:r>
            <a:r>
              <a:rPr lang="ru-RU" sz="28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NewRomanPSMT"/>
              </a:rPr>
              <a:t>курсів</a:t>
            </a:r>
            <a:r>
              <a:rPr lang="ru-RU" sz="2800" dirty="0">
                <a:solidFill>
                  <a:srgbClr val="000000"/>
                </a:solidFill>
                <a:latin typeface="TimesNewRomanPSMT"/>
              </a:rPr>
              <a:t> за </a:t>
            </a:r>
            <a:r>
              <a:rPr lang="ru-RU" sz="2800" dirty="0" err="1">
                <a:solidFill>
                  <a:srgbClr val="000000"/>
                </a:solidFill>
                <a:latin typeface="TimesNewRomanPSMT"/>
              </a:rPr>
              <a:t>вибором</a:t>
            </a:r>
            <a:r>
              <a:rPr lang="ru-RU" sz="2800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NewRomanPSMT"/>
              </a:rPr>
              <a:t>факультативів</a:t>
            </a:r>
            <a:r>
              <a:rPr lang="ru-RU" sz="2800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NewRomanPSMT"/>
              </a:rPr>
              <a:t>гуртків</a:t>
            </a:r>
            <a:r>
              <a:rPr lang="ru-RU" sz="28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NewRomanPSMT"/>
              </a:rPr>
              <a:t>психологічного</a:t>
            </a:r>
            <a:r>
              <a:rPr lang="ru-RU" sz="28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TimesNewRomanPSMT"/>
              </a:rPr>
              <a:t>та </a:t>
            </a:r>
            <a:r>
              <a:rPr lang="ru-RU" sz="2800" dirty="0" err="1" smtClean="0">
                <a:solidFill>
                  <a:srgbClr val="000000"/>
                </a:solidFill>
                <a:latin typeface="TimesNewRomanPSMT"/>
              </a:rPr>
              <a:t>соціально-педагогічного</a:t>
            </a:r>
            <a:r>
              <a:rPr lang="ru-RU" sz="28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TimesNewRomanPSMT"/>
              </a:rPr>
              <a:t>спрямування</a:t>
            </a:r>
            <a:r>
              <a:rPr lang="ru-RU" sz="2800" dirty="0" smtClean="0">
                <a:solidFill>
                  <a:srgbClr val="000000"/>
                </a:solidFill>
                <a:latin typeface="TimesNewRomanPSMT"/>
              </a:rPr>
              <a:t>.</a:t>
            </a:r>
            <a:r>
              <a:rPr lang="ru-RU" sz="2800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48299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43808" y="620688"/>
            <a:ext cx="6300192" cy="5246043"/>
          </a:xfrm>
        </p:spPr>
        <p:txBody>
          <a:bodyPr>
            <a:normAutofit fontScale="85000" lnSpcReduction="20000"/>
          </a:bodyPr>
          <a:lstStyle/>
          <a:p>
            <a:r>
              <a:rPr lang="uk-UA" sz="2800" dirty="0">
                <a:solidFill>
                  <a:srgbClr val="000000"/>
                </a:solidFill>
                <a:latin typeface="TimesNewRomanPSMT"/>
              </a:rPr>
              <a:t>З метою стабілізації психоемоційного стану здобувачів освіти та їх</a:t>
            </a:r>
            <a:br>
              <a:rPr lang="uk-UA" sz="2800" dirty="0">
                <a:solidFill>
                  <a:srgbClr val="000000"/>
                </a:solidFill>
                <a:latin typeface="TimesNewRomanPSMT"/>
              </a:rPr>
            </a:br>
            <a:r>
              <a:rPr lang="uk-UA" sz="2800" dirty="0">
                <a:solidFill>
                  <a:srgbClr val="000000"/>
                </a:solidFill>
                <a:latin typeface="TimesNewRomanPSMT"/>
              </a:rPr>
              <a:t>налаштування на освітню діяльність </a:t>
            </a:r>
            <a:r>
              <a:rPr lang="uk-UA" sz="28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uk-UA" sz="2800" dirty="0">
                <a:solidFill>
                  <a:srgbClr val="000000"/>
                </a:solidFill>
                <a:latin typeface="TimesNewRomanPSMT"/>
              </a:rPr>
              <a:t>фахівцям </a:t>
            </a:r>
            <a:r>
              <a:rPr lang="uk-UA" sz="2800" dirty="0" smtClean="0">
                <a:solidFill>
                  <a:srgbClr val="000000"/>
                </a:solidFill>
                <a:latin typeface="TimesNewRomanPSMT"/>
              </a:rPr>
              <a:t>психологічної служби необхідно впроваджувати</a:t>
            </a:r>
          </a:p>
          <a:p>
            <a:r>
              <a:rPr lang="uk-UA" sz="28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uk-UA" sz="2800" b="1" dirty="0">
                <a:solidFill>
                  <a:srgbClr val="0070C0"/>
                </a:solidFill>
                <a:latin typeface="TimesNewRomanPSMT"/>
              </a:rPr>
              <a:t>«годину психолога/соціального педагога»</a:t>
            </a:r>
            <a:r>
              <a:rPr lang="uk-UA" sz="28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uk-UA" sz="2800" b="1" dirty="0">
                <a:solidFill>
                  <a:srgbClr val="0070C0"/>
                </a:solidFill>
                <a:latin typeface="TimesNewRomanPSMT"/>
              </a:rPr>
              <a:t>та</a:t>
            </a:r>
            <a:br>
              <a:rPr lang="uk-UA" sz="2800" b="1" dirty="0">
                <a:solidFill>
                  <a:srgbClr val="0070C0"/>
                </a:solidFill>
                <a:latin typeface="TimesNewRomanPSMT"/>
              </a:rPr>
            </a:br>
            <a:r>
              <a:rPr lang="uk-UA" sz="2800" b="1" dirty="0">
                <a:solidFill>
                  <a:srgbClr val="0070C0"/>
                </a:solidFill>
                <a:latin typeface="TimesNewRomanPSMT"/>
              </a:rPr>
              <a:t>факультативні </a:t>
            </a:r>
            <a:r>
              <a:rPr lang="uk-UA" sz="2800" b="1" dirty="0" smtClean="0">
                <a:solidFill>
                  <a:srgbClr val="0070C0"/>
                </a:solidFill>
                <a:latin typeface="TimesNewRomanPSMT"/>
              </a:rPr>
              <a:t>курси</a:t>
            </a:r>
            <a:r>
              <a:rPr lang="uk-UA" sz="2800" b="1" dirty="0" smtClean="0">
                <a:solidFill>
                  <a:srgbClr val="0070C0"/>
                </a:solidFill>
              </a:rPr>
              <a:t>.</a:t>
            </a:r>
          </a:p>
          <a:p>
            <a:r>
              <a:rPr lang="ru-RU" sz="2800" dirty="0">
                <a:solidFill>
                  <a:srgbClr val="000000"/>
                </a:solidFill>
                <a:latin typeface="TimesNewRomanPSMT"/>
              </a:rPr>
              <a:t>час на </a:t>
            </a:r>
            <a:r>
              <a:rPr lang="ru-RU" sz="2800" dirty="0" err="1">
                <a:solidFill>
                  <a:srgbClr val="000000"/>
                </a:solidFill>
                <a:latin typeface="TimesNewRomanPSMT"/>
              </a:rPr>
              <a:t>проведення</a:t>
            </a:r>
            <a:r>
              <a:rPr lang="ru-RU" sz="28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NewRomanPSMT"/>
              </a:rPr>
              <a:t>зазначеної</a:t>
            </a:r>
            <a:r>
              <a:rPr lang="ru-RU" sz="28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NewRomanPSMT"/>
              </a:rPr>
              <a:t>години</a:t>
            </a:r>
            <a:r>
              <a:rPr lang="ru-RU" sz="28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NewRomanPSMT"/>
              </a:rPr>
              <a:t>потрібно</a:t>
            </a:r>
            <a:r>
              <a:rPr lang="ru-RU" sz="2800" dirty="0">
                <a:solidFill>
                  <a:srgbClr val="000000"/>
                </a:solidFill>
                <a:latin typeface="TimesNewRomanPSMT"/>
              </a:rPr>
              <a:t/>
            </a:r>
            <a:br>
              <a:rPr lang="ru-RU" sz="2800" dirty="0">
                <a:solidFill>
                  <a:srgbClr val="000000"/>
                </a:solidFill>
                <a:latin typeface="TimesNewRomanPSMT"/>
              </a:rPr>
            </a:br>
            <a:r>
              <a:rPr lang="ru-RU" sz="2800" dirty="0" err="1">
                <a:solidFill>
                  <a:srgbClr val="000000"/>
                </a:solidFill>
                <a:latin typeface="TimesNewRomanPSMT"/>
              </a:rPr>
              <a:t>врахувати</a:t>
            </a:r>
            <a:r>
              <a:rPr lang="ru-RU" sz="2800" dirty="0">
                <a:solidFill>
                  <a:srgbClr val="000000"/>
                </a:solidFill>
                <a:latin typeface="TimesNewRomanPSMT"/>
              </a:rPr>
              <a:t> у </a:t>
            </a:r>
            <a:r>
              <a:rPr lang="ru-RU" sz="2800" dirty="0" err="1">
                <a:solidFill>
                  <a:srgbClr val="000000"/>
                </a:solidFill>
                <a:latin typeface="TimesNewRomanPSMT"/>
              </a:rPr>
              <a:t>плані</a:t>
            </a:r>
            <a:r>
              <a:rPr lang="ru-RU" sz="28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NewRomanPSMT"/>
              </a:rPr>
              <a:t>роботи</a:t>
            </a:r>
            <a:r>
              <a:rPr lang="ru-RU" sz="2800" dirty="0">
                <a:solidFill>
                  <a:srgbClr val="000000"/>
                </a:solidFill>
                <a:latin typeface="TimesNewRomanPSMT"/>
              </a:rPr>
              <a:t> закладу </a:t>
            </a:r>
            <a:r>
              <a:rPr lang="ru-RU" sz="2800" dirty="0" err="1">
                <a:solidFill>
                  <a:srgbClr val="000000"/>
                </a:solidFill>
                <a:latin typeface="TimesNewRomanPSMT"/>
              </a:rPr>
              <a:t>освіти</a:t>
            </a:r>
            <a:r>
              <a:rPr lang="ru-RU" sz="2800" dirty="0">
                <a:solidFill>
                  <a:srgbClr val="000000"/>
                </a:solidFill>
                <a:latin typeface="TimesNewRomanPSMT"/>
              </a:rPr>
              <a:t> в </a:t>
            </a:r>
            <a:r>
              <a:rPr lang="ru-RU" sz="2800" dirty="0" err="1">
                <a:solidFill>
                  <a:srgbClr val="000000"/>
                </a:solidFill>
                <a:latin typeface="TimesNewRomanPSMT"/>
              </a:rPr>
              <a:t>частині</a:t>
            </a:r>
            <a:r>
              <a:rPr lang="ru-RU" sz="28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NewRomanPSMT"/>
              </a:rPr>
              <a:t>позакласної</a:t>
            </a:r>
            <a:r>
              <a:rPr lang="ru-RU" sz="28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NewRomanPSMT"/>
              </a:rPr>
              <a:t>роботи</a:t>
            </a:r>
            <a:r>
              <a:rPr lang="ru-RU" sz="2800" dirty="0">
                <a:solidFill>
                  <a:srgbClr val="000000"/>
                </a:solidFill>
                <a:latin typeface="TimesNewRomanPSMT"/>
              </a:rPr>
              <a:t> 1 раз на</a:t>
            </a:r>
            <a:br>
              <a:rPr lang="ru-RU" sz="2800" dirty="0">
                <a:solidFill>
                  <a:srgbClr val="000000"/>
                </a:solidFill>
                <a:latin typeface="TimesNewRomanPSMT"/>
              </a:rPr>
            </a:br>
            <a:r>
              <a:rPr lang="ru-RU" sz="2800" dirty="0" err="1">
                <a:solidFill>
                  <a:srgbClr val="000000"/>
                </a:solidFill>
                <a:latin typeface="TimesNewRomanPSMT"/>
              </a:rPr>
              <a:t>місяць</a:t>
            </a:r>
            <a:r>
              <a:rPr lang="ru-RU" sz="2800" dirty="0">
                <a:solidFill>
                  <a:srgbClr val="000000"/>
                </a:solidFill>
                <a:latin typeface="TimesNewRomanPSMT"/>
              </a:rPr>
              <a:t> для </a:t>
            </a:r>
            <a:r>
              <a:rPr lang="ru-RU" sz="2800" dirty="0" err="1">
                <a:solidFill>
                  <a:srgbClr val="000000"/>
                </a:solidFill>
                <a:latin typeface="TimesNewRomanPSMT"/>
              </a:rPr>
              <a:t>кожної</a:t>
            </a:r>
            <a:r>
              <a:rPr lang="ru-RU" sz="28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NewRomanPSMT"/>
              </a:rPr>
              <a:t>групи</a:t>
            </a:r>
            <a:r>
              <a:rPr lang="ru-RU" sz="2800" dirty="0">
                <a:solidFill>
                  <a:srgbClr val="000000"/>
                </a:solidFill>
                <a:latin typeface="TimesNewRomanPSMT"/>
              </a:rPr>
              <a:t>/</a:t>
            </a:r>
            <a:r>
              <a:rPr lang="ru-RU" sz="2800" dirty="0" err="1">
                <a:solidFill>
                  <a:srgbClr val="000000"/>
                </a:solidFill>
                <a:latin typeface="TimesNewRomanPSMT"/>
              </a:rPr>
              <a:t>класу</a:t>
            </a:r>
            <a:r>
              <a:rPr lang="ru-RU" sz="2800" dirty="0">
                <a:solidFill>
                  <a:srgbClr val="000000"/>
                </a:solidFill>
                <a:latin typeface="TimesNewRomanPSMT"/>
              </a:rPr>
              <a:t>.</a:t>
            </a:r>
            <a:r>
              <a:rPr lang="ru-RU" sz="2800" dirty="0"/>
              <a:t> </a:t>
            </a:r>
            <a:br>
              <a:rPr lang="ru-RU" sz="2800" dirty="0"/>
            </a:b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64241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5776" y="836712"/>
            <a:ext cx="6480720" cy="5400600"/>
          </a:xfrm>
        </p:spPr>
        <p:txBody>
          <a:bodyPr>
            <a:noAutofit/>
          </a:bodyPr>
          <a:lstStyle/>
          <a:p>
            <a:r>
              <a:rPr lang="ru-RU" sz="2400" dirty="0" err="1"/>
              <a:t>Програми</a:t>
            </a:r>
            <a:r>
              <a:rPr lang="ru-RU" sz="2400" dirty="0"/>
              <a:t> </a:t>
            </a:r>
            <a:r>
              <a:rPr lang="ru-RU" sz="2400" dirty="0" err="1"/>
              <a:t>факультативів</a:t>
            </a:r>
            <a:r>
              <a:rPr lang="ru-RU" sz="2400" dirty="0"/>
              <a:t>, </a:t>
            </a:r>
            <a:r>
              <a:rPr lang="ru-RU" sz="2400" dirty="0" err="1"/>
              <a:t>спецкурсів</a:t>
            </a:r>
            <a:r>
              <a:rPr lang="ru-RU" sz="2400" dirty="0"/>
              <a:t> і </a:t>
            </a:r>
            <a:r>
              <a:rPr lang="ru-RU" sz="2400" dirty="0" err="1"/>
              <a:t>курсів</a:t>
            </a:r>
            <a:r>
              <a:rPr lang="ru-RU" sz="2400" dirty="0"/>
              <a:t> за </a:t>
            </a:r>
            <a:r>
              <a:rPr lang="ru-RU" sz="2400" dirty="0" err="1"/>
              <a:t>вибором</a:t>
            </a:r>
            <a:r>
              <a:rPr lang="ru-RU" sz="2400" dirty="0"/>
              <a:t> </a:t>
            </a:r>
            <a:r>
              <a:rPr lang="ru-RU" sz="2400" dirty="0" err="1"/>
              <a:t>розміщено</a:t>
            </a:r>
            <a:r>
              <a:rPr lang="ru-RU" sz="2400" dirty="0"/>
              <a:t> на</a:t>
            </a:r>
            <a:br>
              <a:rPr lang="ru-RU" sz="2400" dirty="0"/>
            </a:br>
            <a:r>
              <a:rPr lang="ru-RU" sz="2400" dirty="0" err="1"/>
              <a:t>вебсайті</a:t>
            </a:r>
            <a:r>
              <a:rPr lang="ru-RU" sz="2400" dirty="0"/>
              <a:t> ДНУ «ІМЗО»: </a:t>
            </a:r>
            <a:r>
              <a:rPr lang="ru-RU" sz="2400" dirty="0">
                <a:hlinkClick r:id="rId2"/>
              </a:rPr>
              <a:t>https://imzo.gov.ua/psyholohichnyj-suprovid-ta-sotsialnopedahohichna-robota/fakul-tatyvy</a:t>
            </a:r>
            <a:r>
              <a:rPr lang="ru-RU" sz="2400" dirty="0" smtClean="0">
                <a:hlinkClick r:id="rId2"/>
              </a:rPr>
              <a:t>/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r>
              <a:rPr lang="ru-RU" sz="2400" dirty="0"/>
              <a:t/>
            </a:r>
            <a:br>
              <a:rPr lang="ru-RU" sz="2400" dirty="0"/>
            </a:b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 err="1" smtClean="0"/>
              <a:t>Навчально-методичні</a:t>
            </a:r>
            <a:r>
              <a:rPr lang="ru-RU" sz="2400" dirty="0" smtClean="0"/>
              <a:t> </a:t>
            </a:r>
            <a:r>
              <a:rPr lang="ru-RU" sz="2400" dirty="0" err="1"/>
              <a:t>матеріали</a:t>
            </a:r>
            <a:r>
              <a:rPr lang="ru-RU" sz="2400" dirty="0"/>
              <a:t> </a:t>
            </a:r>
            <a:r>
              <a:rPr lang="ru-RU" sz="2400" dirty="0" err="1"/>
              <a:t>щодо</a:t>
            </a:r>
            <a:r>
              <a:rPr lang="ru-RU" sz="2400" dirty="0"/>
              <a:t> </a:t>
            </a:r>
            <a:r>
              <a:rPr lang="ru-RU" sz="2400" dirty="0" err="1"/>
              <a:t>роботи</a:t>
            </a:r>
            <a:r>
              <a:rPr lang="ru-RU" sz="2400" dirty="0"/>
              <a:t> в </a:t>
            </a:r>
            <a:r>
              <a:rPr lang="ru-RU" sz="2400" dirty="0" err="1"/>
              <a:t>умовах</a:t>
            </a:r>
            <a:r>
              <a:rPr lang="ru-RU" sz="2400" dirty="0"/>
              <a:t> </a:t>
            </a:r>
            <a:r>
              <a:rPr lang="ru-RU" sz="2400" dirty="0" err="1"/>
              <a:t>війни</a:t>
            </a:r>
            <a:r>
              <a:rPr lang="ru-RU" sz="2400" dirty="0"/>
              <a:t> </a:t>
            </a:r>
            <a:r>
              <a:rPr lang="ru-RU" sz="2400" dirty="0" err="1"/>
              <a:t>розміщено</a:t>
            </a:r>
            <a:r>
              <a:rPr lang="ru-RU" sz="2400" dirty="0"/>
              <a:t> на</a:t>
            </a:r>
            <a:br>
              <a:rPr lang="ru-RU" sz="2400" dirty="0"/>
            </a:br>
            <a:r>
              <a:rPr lang="ru-RU" sz="2400" dirty="0" err="1"/>
              <a:t>вебсайті</a:t>
            </a:r>
            <a:r>
              <a:rPr lang="ru-RU" sz="2400" dirty="0"/>
              <a:t> ДНУ «ІМЗО»: </a:t>
            </a:r>
            <a:r>
              <a:rPr lang="ru-RU" sz="2400" dirty="0">
                <a:hlinkClick r:id="rId3"/>
              </a:rPr>
              <a:t>https://imzo.gov.ua/psyholohichnyj-suprovid-ta-sotsialnopedahohichna-robota/materialy-dlia-vykorystannia-v-roboti-pid-chas-voiennykh-diy</a:t>
            </a:r>
            <a:r>
              <a:rPr lang="ru-RU" sz="2400" dirty="0" smtClean="0">
                <a:hlinkClick r:id="rId3"/>
              </a:rPr>
              <a:t>/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r>
              <a:rPr lang="ru-RU" sz="2400" dirty="0"/>
              <a:t/>
            </a:r>
            <a:br>
              <a:rPr lang="ru-RU" sz="2400" dirty="0"/>
            </a:b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4260101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274638"/>
            <a:ext cx="6624736" cy="994122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70C0"/>
                </a:solidFill>
              </a:rPr>
              <a:t/>
            </a:r>
            <a:br>
              <a:rPr lang="uk-UA" b="1" dirty="0" smtClean="0">
                <a:solidFill>
                  <a:srgbClr val="0070C0"/>
                </a:solidFill>
              </a:rPr>
            </a:br>
            <a:r>
              <a:rPr lang="uk-UA" b="1" dirty="0" smtClean="0">
                <a:solidFill>
                  <a:srgbClr val="0070C0"/>
                </a:solidFill>
              </a:rPr>
              <a:t>Просвітницька </a:t>
            </a:r>
            <a:r>
              <a:rPr lang="uk-UA" b="1" dirty="0">
                <a:solidFill>
                  <a:srgbClr val="0070C0"/>
                </a:solidFill>
              </a:rPr>
              <a:t>робота</a:t>
            </a:r>
            <a:r>
              <a:rPr lang="uk-UA" dirty="0">
                <a:solidFill>
                  <a:srgbClr val="0070C0"/>
                </a:solidFill>
              </a:rPr>
              <a:t> </a:t>
            </a:r>
            <a:br>
              <a:rPr lang="uk-UA" dirty="0">
                <a:solidFill>
                  <a:srgbClr val="0070C0"/>
                </a:solidFill>
              </a:rPr>
            </a:br>
            <a:endParaRPr lang="uk-UA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196752"/>
            <a:ext cx="7812360" cy="5662729"/>
          </a:xfrm>
        </p:spPr>
        <p:txBody>
          <a:bodyPr>
            <a:noAutofit/>
          </a:bodyPr>
          <a:lstStyle/>
          <a:p>
            <a:r>
              <a:rPr lang="ru-RU" sz="1800" b="1" i="1" dirty="0" smtClean="0"/>
              <a:t>              </a:t>
            </a:r>
            <a:r>
              <a:rPr lang="ru-RU" sz="2400" b="1" i="1" dirty="0" err="1" smtClean="0"/>
              <a:t>Основний</a:t>
            </a:r>
            <a:r>
              <a:rPr lang="ru-RU" sz="2400" b="1" i="1" dirty="0" smtClean="0"/>
              <a:t> </a:t>
            </a:r>
            <a:r>
              <a:rPr lang="ru-RU" sz="2400" b="1" i="1" dirty="0" err="1"/>
              <a:t>зміст</a:t>
            </a:r>
            <a:r>
              <a:rPr lang="ru-RU" sz="2400" b="1" i="1" dirty="0"/>
              <a:t> </a:t>
            </a:r>
            <a:r>
              <a:rPr lang="ru-RU" sz="2400" b="1" i="1" dirty="0" err="1"/>
              <a:t>просвітницької</a:t>
            </a:r>
            <a:r>
              <a:rPr lang="ru-RU" sz="2400" b="1" i="1" dirty="0"/>
              <a:t> </a:t>
            </a:r>
            <a:r>
              <a:rPr lang="ru-RU" sz="2400" b="1" i="1" dirty="0" err="1"/>
              <a:t>роботи</a:t>
            </a:r>
            <a:r>
              <a:rPr lang="ru-RU" sz="2400" b="1" i="1" dirty="0"/>
              <a:t> </a:t>
            </a:r>
            <a:r>
              <a:rPr lang="ru-RU" sz="2400" b="1" i="1" dirty="0" err="1"/>
              <a:t>фахівців</a:t>
            </a:r>
            <a:r>
              <a:rPr lang="ru-RU" sz="2400" b="1" i="1" dirty="0"/>
              <a:t>  </a:t>
            </a:r>
            <a:r>
              <a:rPr lang="ru-RU" sz="2400" b="1" i="1" dirty="0" err="1" smtClean="0"/>
              <a:t>психологічної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служби</a:t>
            </a:r>
            <a:r>
              <a:rPr lang="ru-RU" sz="2400" b="1" i="1" dirty="0"/>
              <a:t> </a:t>
            </a:r>
            <a:r>
              <a:rPr lang="ru-RU" sz="2400" b="1" i="1" dirty="0" smtClean="0"/>
              <a:t> закладу </a:t>
            </a:r>
            <a:r>
              <a:rPr lang="ru-RU" sz="2400" b="1" i="1" dirty="0" err="1"/>
              <a:t>освіти</a:t>
            </a:r>
            <a:r>
              <a:rPr lang="ru-RU" sz="2400" b="1" i="1" dirty="0"/>
              <a:t>: </a:t>
            </a:r>
            <a:endParaRPr lang="ru-RU" sz="2400" b="1" i="1" dirty="0" smtClean="0"/>
          </a:p>
          <a:p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- </a:t>
            </a:r>
            <a:r>
              <a:rPr lang="uk-UA" sz="1800" dirty="0" smtClean="0">
                <a:solidFill>
                  <a:srgbClr val="000000"/>
                </a:solidFill>
                <a:latin typeface="TimesNewRomanPSMT"/>
              </a:rPr>
              <a:t>інформування </a:t>
            </a:r>
            <a:r>
              <a:rPr lang="uk-UA" sz="1800" dirty="0">
                <a:solidFill>
                  <a:srgbClr val="000000"/>
                </a:solidFill>
                <a:latin typeface="TimesNewRomanPSMT"/>
              </a:rPr>
              <a:t>з проблем торгівлі людьми;</a:t>
            </a:r>
            <a:br>
              <a:rPr lang="uk-UA" sz="1800" dirty="0">
                <a:solidFill>
                  <a:srgbClr val="000000"/>
                </a:solidFill>
                <a:latin typeface="TimesNewRomanPSMT"/>
              </a:rPr>
            </a:br>
            <a:r>
              <a:rPr lang="uk-UA" sz="1800" dirty="0">
                <a:solidFill>
                  <a:srgbClr val="000000"/>
                </a:solidFill>
                <a:latin typeface="TimesNewRomanPSMT"/>
              </a:rPr>
              <a:t>– інформування з питань запобігання та протидії домашньому насильстві в</a:t>
            </a:r>
            <a:br>
              <a:rPr lang="uk-UA" sz="1800" dirty="0">
                <a:solidFill>
                  <a:srgbClr val="000000"/>
                </a:solidFill>
                <a:latin typeface="TimesNewRomanPSMT"/>
              </a:rPr>
            </a:br>
            <a:r>
              <a:rPr lang="uk-UA" sz="1800" dirty="0">
                <a:solidFill>
                  <a:srgbClr val="000000"/>
                </a:solidFill>
                <a:latin typeface="TimesNewRomanPSMT"/>
              </a:rPr>
              <a:t>умовах воєнного стану в Україні;</a:t>
            </a:r>
            <a:br>
              <a:rPr lang="uk-UA" sz="1800" dirty="0">
                <a:solidFill>
                  <a:srgbClr val="000000"/>
                </a:solidFill>
                <a:latin typeface="TimesNewRomanPSMT"/>
              </a:rPr>
            </a:br>
            <a:r>
              <a:rPr lang="uk-UA" sz="1800" dirty="0">
                <a:solidFill>
                  <a:srgbClr val="000000"/>
                </a:solidFill>
                <a:latin typeface="TimesNewRomanPSMT"/>
              </a:rPr>
              <a:t>– формування у здобувачів освіти національних та європейських цінностей;</a:t>
            </a:r>
            <a:br>
              <a:rPr lang="uk-UA" sz="1800" dirty="0">
                <a:solidFill>
                  <a:srgbClr val="000000"/>
                </a:solidFill>
                <a:latin typeface="TimesNewRomanPSMT"/>
              </a:rPr>
            </a:br>
            <a:r>
              <a:rPr lang="uk-UA" sz="1800" dirty="0">
                <a:solidFill>
                  <a:srgbClr val="000000"/>
                </a:solidFill>
                <a:latin typeface="TimesNewRomanPSMT"/>
              </a:rPr>
              <a:t>– ознайомлення педагогів з технологіями надання першої </a:t>
            </a:r>
            <a:r>
              <a:rPr lang="uk-UA" sz="1800" dirty="0" smtClean="0">
                <a:solidFill>
                  <a:srgbClr val="000000"/>
                </a:solidFill>
                <a:latin typeface="TimesNewRomanPSMT"/>
              </a:rPr>
              <a:t>психологічної допомоги </a:t>
            </a:r>
            <a:r>
              <a:rPr lang="uk-UA" sz="1800" dirty="0">
                <a:solidFill>
                  <a:srgbClr val="000000"/>
                </a:solidFill>
                <a:latin typeface="TimesNewRomanPSMT"/>
              </a:rPr>
              <a:t>учасникам освітнього процесу та запровадження «</a:t>
            </a:r>
            <a:r>
              <a:rPr lang="uk-UA" sz="1800" dirty="0" smtClean="0">
                <a:solidFill>
                  <a:srgbClr val="000000"/>
                </a:solidFill>
                <a:latin typeface="TimesNewRomanPSMT"/>
              </a:rPr>
              <a:t>Психологічної хвилинки</a:t>
            </a:r>
            <a:r>
              <a:rPr lang="uk-UA" sz="1800" dirty="0">
                <a:solidFill>
                  <a:srgbClr val="000000"/>
                </a:solidFill>
                <a:latin typeface="TimesNewRomanPSMT"/>
              </a:rPr>
              <a:t>» під час уроків;</a:t>
            </a:r>
            <a:br>
              <a:rPr lang="uk-UA" sz="1800" dirty="0">
                <a:solidFill>
                  <a:srgbClr val="000000"/>
                </a:solidFill>
                <a:latin typeface="TimesNewRomanPSMT"/>
              </a:rPr>
            </a:br>
            <a:r>
              <a:rPr lang="uk-UA" sz="1800" dirty="0">
                <a:solidFill>
                  <a:srgbClr val="000000"/>
                </a:solidFill>
                <a:latin typeface="TimesNewRomanPSMT"/>
              </a:rPr>
              <a:t>– інформування про вплив та наслідки вживання наркотичних,</a:t>
            </a:r>
            <a:br>
              <a:rPr lang="uk-UA" sz="1800" dirty="0">
                <a:solidFill>
                  <a:srgbClr val="000000"/>
                </a:solidFill>
                <a:latin typeface="TimesNewRomanPSMT"/>
              </a:rPr>
            </a:br>
            <a:r>
              <a:rPr lang="uk-UA" sz="1800" dirty="0" err="1">
                <a:solidFill>
                  <a:srgbClr val="000000"/>
                </a:solidFill>
                <a:latin typeface="TimesNewRomanPSMT"/>
              </a:rPr>
              <a:t>психоактивних</a:t>
            </a:r>
            <a:r>
              <a:rPr lang="uk-UA" sz="1800" dirty="0">
                <a:solidFill>
                  <a:srgbClr val="000000"/>
                </a:solidFill>
                <a:latin typeface="TimesNewRomanPSMT"/>
              </a:rPr>
              <a:t> речовин, алкоголю та </a:t>
            </a:r>
            <a:r>
              <a:rPr lang="uk-UA" sz="1800" dirty="0" err="1">
                <a:solidFill>
                  <a:srgbClr val="000000"/>
                </a:solidFill>
                <a:latin typeface="TimesNewRomanPSMT"/>
              </a:rPr>
              <a:t>тютюнопаління</a:t>
            </a:r>
            <a:r>
              <a:rPr lang="uk-UA" sz="1800" dirty="0">
                <a:solidFill>
                  <a:srgbClr val="000000"/>
                </a:solidFill>
                <a:latin typeface="TimesNewRomanPSMT"/>
              </a:rPr>
              <a:t>;</a:t>
            </a:r>
            <a:br>
              <a:rPr lang="uk-UA" sz="1800" dirty="0">
                <a:solidFill>
                  <a:srgbClr val="000000"/>
                </a:solidFill>
                <a:latin typeface="TimesNewRomanPSMT"/>
              </a:rPr>
            </a:br>
            <a:r>
              <a:rPr lang="uk-UA" sz="1800" dirty="0">
                <a:solidFill>
                  <a:srgbClr val="000000"/>
                </a:solidFill>
                <a:latin typeface="TimesNewRomanPSMT"/>
              </a:rPr>
              <a:t>– ознайомлення учасників освітнього процесу із загрозами, які може </a:t>
            </a:r>
            <a:r>
              <a:rPr lang="uk-UA" sz="1800" dirty="0" smtClean="0">
                <a:solidFill>
                  <a:srgbClr val="000000"/>
                </a:solidFill>
                <a:latin typeface="TimesNewRomanPSMT"/>
              </a:rPr>
              <a:t>нести </a:t>
            </a:r>
            <a:r>
              <a:rPr lang="uk-UA" sz="1800" dirty="0" err="1" smtClean="0">
                <a:solidFill>
                  <a:srgbClr val="000000"/>
                </a:solidFill>
                <a:latin typeface="TimesNewRomanPSMT"/>
              </a:rPr>
              <a:t>інтернет</a:t>
            </a:r>
            <a:r>
              <a:rPr lang="uk-UA" sz="18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uk-UA" sz="1800" dirty="0">
                <a:solidFill>
                  <a:srgbClr val="000000"/>
                </a:solidFill>
                <a:latin typeface="TimesNewRomanPSMT"/>
              </a:rPr>
              <a:t>(шахрайство, спам, </a:t>
            </a:r>
            <a:r>
              <a:rPr lang="uk-UA" sz="1800" dirty="0" err="1">
                <a:solidFill>
                  <a:srgbClr val="000000"/>
                </a:solidFill>
                <a:latin typeface="TimesNewRomanPSMT"/>
              </a:rPr>
              <a:t>кібербулінг</a:t>
            </a:r>
            <a:r>
              <a:rPr lang="uk-UA" sz="1800" dirty="0">
                <a:solidFill>
                  <a:srgbClr val="000000"/>
                </a:solidFill>
                <a:latin typeface="TimesNewRomanPSMT"/>
              </a:rPr>
              <a:t> тощо);</a:t>
            </a:r>
            <a:br>
              <a:rPr lang="uk-UA" sz="1800" dirty="0">
                <a:solidFill>
                  <a:srgbClr val="000000"/>
                </a:solidFill>
                <a:latin typeface="TimesNewRomanPSMT"/>
              </a:rPr>
            </a:b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2219433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83768" y="908720"/>
            <a:ext cx="6651694" cy="5462067"/>
          </a:xfrm>
        </p:spPr>
        <p:txBody>
          <a:bodyPr/>
          <a:lstStyle/>
          <a:p>
            <a:pPr marL="0" indent="0">
              <a:buNone/>
            </a:pPr>
            <a:r>
              <a:rPr lang="uk-UA" sz="1800" dirty="0" smtClean="0">
                <a:solidFill>
                  <a:srgbClr val="000000"/>
                </a:solidFill>
                <a:latin typeface="TimesNewRomanPSMT"/>
              </a:rPr>
              <a:t> </a:t>
            </a:r>
          </a:p>
          <a:p>
            <a:endParaRPr lang="uk-UA" sz="1800" dirty="0">
              <a:solidFill>
                <a:srgbClr val="000000"/>
              </a:solidFill>
              <a:latin typeface="TimesNewRomanPSMT"/>
            </a:endParaRPr>
          </a:p>
          <a:p>
            <a:r>
              <a:rPr lang="uk-UA" sz="1800" dirty="0" smtClean="0">
                <a:solidFill>
                  <a:srgbClr val="000000"/>
                </a:solidFill>
                <a:latin typeface="TimesNewRomanPSMT"/>
              </a:rPr>
              <a:t>- </a:t>
            </a:r>
            <a:r>
              <a:rPr lang="uk-UA" sz="2400" dirty="0" smtClean="0">
                <a:solidFill>
                  <a:srgbClr val="000000"/>
                </a:solidFill>
                <a:latin typeface="TimesNewRomanPSMT"/>
              </a:rPr>
              <a:t>популяризація </a:t>
            </a:r>
            <a:r>
              <a:rPr lang="uk-UA" sz="2400" dirty="0">
                <a:solidFill>
                  <a:srgbClr val="000000"/>
                </a:solidFill>
                <a:latin typeface="TimesNewRomanPSMT"/>
              </a:rPr>
              <a:t>ненасильницької моделі поведінки;</a:t>
            </a:r>
            <a:br>
              <a:rPr lang="uk-UA" sz="2400" dirty="0">
                <a:solidFill>
                  <a:srgbClr val="000000"/>
                </a:solidFill>
                <a:latin typeface="TimesNewRomanPSMT"/>
              </a:rPr>
            </a:br>
            <a:r>
              <a:rPr lang="uk-UA" sz="2400" dirty="0">
                <a:solidFill>
                  <a:srgbClr val="000000"/>
                </a:solidFill>
                <a:latin typeface="TimesNewRomanPSMT"/>
              </a:rPr>
              <a:t>– формування моральної поведінки, активної життєвої позиції, єдності слова</a:t>
            </a:r>
            <a:br>
              <a:rPr lang="uk-UA" sz="2400" dirty="0">
                <a:solidFill>
                  <a:srgbClr val="000000"/>
                </a:solidFill>
                <a:latin typeface="TimesNewRomanPSMT"/>
              </a:rPr>
            </a:br>
            <a:r>
              <a:rPr lang="uk-UA" sz="2400" dirty="0">
                <a:solidFill>
                  <a:srgbClr val="000000"/>
                </a:solidFill>
                <a:latin typeface="TimesNewRomanPSMT"/>
              </a:rPr>
              <a:t>і діла в особистості, готовності брати активну участь у житті своєї держави;</a:t>
            </a:r>
            <a:br>
              <a:rPr lang="uk-UA" sz="2400" dirty="0">
                <a:solidFill>
                  <a:srgbClr val="000000"/>
                </a:solidFill>
                <a:latin typeface="TimesNewRomanPSMT"/>
              </a:rPr>
            </a:br>
            <a:r>
              <a:rPr lang="uk-UA" sz="2400" dirty="0">
                <a:solidFill>
                  <a:srgbClr val="000000"/>
                </a:solidFill>
                <a:latin typeface="TimesNewRomanPSMT"/>
              </a:rPr>
              <a:t>– ознайомлення педагогів та батьків здобувачів освіти з основними</a:t>
            </a:r>
            <a:br>
              <a:rPr lang="uk-UA" sz="2400" dirty="0">
                <a:solidFill>
                  <a:srgbClr val="000000"/>
                </a:solidFill>
                <a:latin typeface="TimesNewRomanPSMT"/>
              </a:rPr>
            </a:br>
            <a:r>
              <a:rPr lang="uk-UA" sz="2400" dirty="0">
                <a:solidFill>
                  <a:srgbClr val="000000"/>
                </a:solidFill>
                <a:latin typeface="TimesNewRomanPSMT"/>
              </a:rPr>
              <a:t>закономірностями та умовами сприятливого розвитку </a:t>
            </a:r>
            <a:r>
              <a:rPr lang="uk-UA" sz="2400" dirty="0" smtClean="0">
                <a:solidFill>
                  <a:srgbClr val="000000"/>
                </a:solidFill>
                <a:latin typeface="TimesNewRomanPSMT"/>
              </a:rPr>
              <a:t>дитини.</a:t>
            </a:r>
            <a:r>
              <a:rPr lang="uk-UA" sz="2400" dirty="0" smtClean="0">
                <a:solidFill>
                  <a:prstClr val="black"/>
                </a:solidFill>
              </a:rPr>
              <a:t> </a:t>
            </a:r>
            <a:r>
              <a:rPr lang="uk-UA" sz="1800" dirty="0">
                <a:solidFill>
                  <a:prstClr val="black"/>
                </a:solidFill>
              </a:rPr>
              <a:t/>
            </a:r>
            <a:br>
              <a:rPr lang="uk-UA" sz="1800" dirty="0">
                <a:solidFill>
                  <a:prstClr val="black"/>
                </a:solidFill>
              </a:rPr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08371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260648"/>
            <a:ext cx="5770984" cy="2362274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TimesNewRomanPSMT"/>
              </a:rPr>
              <a:t/>
            </a:r>
            <a:br>
              <a:rPr lang="ru-RU" sz="2000" b="1" dirty="0">
                <a:solidFill>
                  <a:srgbClr val="000000"/>
                </a:solidFill>
                <a:latin typeface="TimesNewRomanPSMT"/>
              </a:rPr>
            </a:br>
            <a:r>
              <a:rPr lang="ru-RU" sz="2200" b="1" dirty="0">
                <a:solidFill>
                  <a:srgbClr val="000000"/>
                </a:solidFill>
                <a:latin typeface="TimesNewRomanPSMT"/>
              </a:rPr>
              <a:t>П</a:t>
            </a:r>
            <a:r>
              <a:rPr lang="ru-RU" sz="2200" b="1" dirty="0" smtClean="0">
                <a:solidFill>
                  <a:srgbClr val="000000"/>
                </a:solidFill>
                <a:latin typeface="TimesNewRomanPSMT"/>
              </a:rPr>
              <a:t>рактики </a:t>
            </a:r>
            <a:r>
              <a:rPr lang="ru-RU" sz="2200" b="1" dirty="0">
                <a:solidFill>
                  <a:srgbClr val="000000"/>
                </a:solidFill>
                <a:latin typeface="TimesNewRomanPSMT"/>
              </a:rPr>
              <a:t>психолого-</a:t>
            </a:r>
            <a:r>
              <a:rPr lang="ru-RU" sz="2200" b="1" dirty="0" err="1">
                <a:solidFill>
                  <a:srgbClr val="000000"/>
                </a:solidFill>
                <a:latin typeface="TimesNewRomanPSMT"/>
              </a:rPr>
              <a:t>педагогічного</a:t>
            </a:r>
            <a:r>
              <a:rPr lang="ru-RU" sz="2200" b="1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200" b="1" dirty="0" err="1">
                <a:solidFill>
                  <a:srgbClr val="000000"/>
                </a:solidFill>
                <a:latin typeface="TimesNewRomanPSMT"/>
              </a:rPr>
              <a:t>супроводу</a:t>
            </a:r>
            <a:r>
              <a:rPr lang="ru-RU" sz="2200" b="1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200" b="1" dirty="0" smtClean="0">
                <a:solidFill>
                  <a:srgbClr val="000000"/>
                </a:solidFill>
                <a:latin typeface="TimesNewRomanPSMT"/>
              </a:rPr>
              <a:t/>
            </a:r>
            <a:br>
              <a:rPr lang="ru-RU" sz="2200" b="1" dirty="0" smtClean="0">
                <a:solidFill>
                  <a:srgbClr val="000000"/>
                </a:solidFill>
                <a:latin typeface="TimesNewRomanPSMT"/>
              </a:rPr>
            </a:br>
            <a:r>
              <a:rPr lang="ru-RU" sz="2200" dirty="0" smtClean="0">
                <a:solidFill>
                  <a:srgbClr val="000000"/>
                </a:solidFill>
                <a:latin typeface="TimesNewRomanPSMT"/>
              </a:rPr>
              <a:t>та </a:t>
            </a:r>
            <a:r>
              <a:rPr lang="ru-RU" sz="2200" dirty="0" err="1">
                <a:solidFill>
                  <a:srgbClr val="000000"/>
                </a:solidFill>
                <a:latin typeface="TimesNewRomanPSMT"/>
              </a:rPr>
              <a:t>підтримки</a:t>
            </a:r>
            <a:r>
              <a:rPr lang="ru-RU" sz="22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NewRomanPSMT"/>
              </a:rPr>
              <a:t>учасників</a:t>
            </a:r>
            <a:r>
              <a:rPr lang="ru-RU" sz="22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NewRomanPSMT"/>
              </a:rPr>
              <a:t>освітнього</a:t>
            </a:r>
            <a:r>
              <a:rPr lang="ru-RU" sz="2200" dirty="0">
                <a:solidFill>
                  <a:srgbClr val="000000"/>
                </a:solidFill>
                <a:latin typeface="TimesNewRomanPSMT"/>
              </a:rPr>
              <a:t/>
            </a:r>
            <a:br>
              <a:rPr lang="ru-RU" sz="2200" dirty="0">
                <a:solidFill>
                  <a:srgbClr val="000000"/>
                </a:solidFill>
                <a:latin typeface="TimesNewRomanPSMT"/>
              </a:rPr>
            </a:br>
            <a:r>
              <a:rPr lang="ru-RU" sz="2200" dirty="0" err="1">
                <a:solidFill>
                  <a:srgbClr val="000000"/>
                </a:solidFill>
                <a:latin typeface="TimesNewRomanPSMT"/>
              </a:rPr>
              <a:t>процесу</a:t>
            </a:r>
            <a:r>
              <a:rPr lang="ru-RU" sz="2200" dirty="0">
                <a:solidFill>
                  <a:srgbClr val="000000"/>
                </a:solidFill>
                <a:latin typeface="TimesNewRomanPSMT"/>
              </a:rPr>
              <a:t> в </a:t>
            </a:r>
            <a:r>
              <a:rPr lang="ru-RU" sz="2200" dirty="0" err="1">
                <a:solidFill>
                  <a:srgbClr val="000000"/>
                </a:solidFill>
                <a:latin typeface="TimesNewRomanPSMT"/>
              </a:rPr>
              <a:t>умовах</a:t>
            </a:r>
            <a:r>
              <a:rPr lang="ru-RU" sz="22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NewRomanPSMT"/>
              </a:rPr>
              <a:t>воєнних</a:t>
            </a:r>
            <a:r>
              <a:rPr lang="ru-RU" sz="22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NewRomanPSMT"/>
              </a:rPr>
              <a:t>дій</a:t>
            </a:r>
            <a:r>
              <a:rPr lang="ru-RU" sz="2200" dirty="0">
                <a:solidFill>
                  <a:srgbClr val="000000"/>
                </a:solidFill>
                <a:latin typeface="TimesNewRomanPSMT"/>
              </a:rPr>
              <a:t> і </a:t>
            </a:r>
            <a:r>
              <a:rPr lang="ru-RU" sz="2200" dirty="0" err="1">
                <a:solidFill>
                  <a:srgbClr val="000000"/>
                </a:solidFill>
                <a:latin typeface="TimesNewRomanPSMT"/>
              </a:rPr>
              <a:t>збройних</a:t>
            </a:r>
            <a:r>
              <a:rPr lang="ru-RU" sz="22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NewRomanPSMT"/>
              </a:rPr>
              <a:t>конфліктів</a:t>
            </a:r>
            <a:r>
              <a:rPr lang="ru-RU" sz="2200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ru-RU" sz="2200" dirty="0" err="1">
                <a:solidFill>
                  <a:srgbClr val="000000"/>
                </a:solidFill>
                <a:latin typeface="TimesNewRomanPSMT"/>
              </a:rPr>
              <a:t>надання</a:t>
            </a:r>
            <a:r>
              <a:rPr lang="ru-RU" sz="22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200" dirty="0" err="1" smtClean="0">
                <a:solidFill>
                  <a:srgbClr val="000000"/>
                </a:solidFill>
                <a:latin typeface="TimesNewRomanPSMT"/>
              </a:rPr>
              <a:t>соціально-психологічної</a:t>
            </a:r>
            <a:r>
              <a:rPr lang="ru-RU" sz="22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NewRomanPSMT"/>
              </a:rPr>
              <a:t>допомоги</a:t>
            </a:r>
            <a:r>
              <a:rPr lang="ru-RU" sz="22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NewRomanPSMT"/>
              </a:rPr>
              <a:t>постраждалим</a:t>
            </a:r>
            <a:r>
              <a:rPr lang="ru-RU" sz="22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NewRomanPSMT"/>
              </a:rPr>
              <a:t>від</a:t>
            </a:r>
            <a:r>
              <a:rPr lang="ru-RU" sz="22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NewRomanPSMT"/>
              </a:rPr>
              <a:t>насильства</a:t>
            </a:r>
            <a:r>
              <a:rPr lang="ru-RU" sz="22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200" dirty="0" smtClean="0">
                <a:solidFill>
                  <a:srgbClr val="000000"/>
                </a:solidFill>
                <a:latin typeface="TimesNewRomanPSMT"/>
              </a:rPr>
              <a:t>та </a:t>
            </a:r>
            <a:r>
              <a:rPr lang="ru-RU" sz="2200" dirty="0" err="1" smtClean="0">
                <a:solidFill>
                  <a:srgbClr val="000000"/>
                </a:solidFill>
                <a:latin typeface="TimesNewRomanPSMT"/>
              </a:rPr>
              <a:t>торгівлі</a:t>
            </a:r>
            <a:r>
              <a:rPr lang="ru-RU" sz="2200" dirty="0" smtClean="0"/>
              <a:t> людьми</a:t>
            </a:r>
            <a:r>
              <a:rPr lang="ru-RU" sz="2200" dirty="0"/>
              <a:t/>
            </a:r>
            <a:br>
              <a:rPr lang="ru-RU" sz="2200" dirty="0"/>
            </a:br>
            <a:endParaRPr lang="uk-UA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2708920"/>
            <a:ext cx="748883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600" dirty="0">
                <a:solidFill>
                  <a:srgbClr val="000000"/>
                </a:solidFill>
                <a:latin typeface="TimesNewRomanPSMT"/>
              </a:rPr>
              <a:t/>
            </a:r>
            <a:br>
              <a:rPr lang="uk-UA" sz="2600" dirty="0">
                <a:solidFill>
                  <a:srgbClr val="000000"/>
                </a:solidFill>
                <a:latin typeface="TimesNewRomanPSMT"/>
              </a:rPr>
            </a:br>
            <a:r>
              <a:rPr lang="uk-UA" sz="2000" dirty="0">
                <a:solidFill>
                  <a:srgbClr val="000000"/>
                </a:solidFill>
                <a:latin typeface="TimesNewRomanPSMT"/>
              </a:rPr>
              <a:t>(</a:t>
            </a:r>
            <a:r>
              <a:rPr lang="en-US" sz="2000" dirty="0">
                <a:solidFill>
                  <a:srgbClr val="0000FF"/>
                </a:solidFill>
                <a:latin typeface="TimesNewRomanPSMT"/>
              </a:rPr>
              <a:t>https://imzo.gov.ua/psyholohichnyj-suprovid-ta-sotsialno-pedahohichnarobota/materialy-dlia-vykorystannia-v-roboti-pid-chas-voiennykh-diy/krashchipraktyky-psykholoho-pedahohichnoho-suprovodu-ta-pidtrymky-uchasnykiv-osvitnoho-protsesu-v-umovakh-voiennykh-diy-i-zbroynykh-konfliktiv-nadannia-sotsial-nopsykholohichnoi-dopomohy-postrazhda/).</a:t>
            </a:r>
            <a:r>
              <a:rPr lang="en-US" sz="2000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57597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>
                <a:solidFill>
                  <a:srgbClr val="0070C0"/>
                </a:solidFill>
              </a:rPr>
              <a:t>                         Нормативні документи</a:t>
            </a:r>
            <a:endParaRPr lang="uk-UA" sz="3200" b="1" i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132856"/>
            <a:ext cx="8229600" cy="4525963"/>
          </a:xfrm>
        </p:spPr>
        <p:txBody>
          <a:bodyPr>
            <a:normAutofit fontScale="55000" lnSpcReduction="20000"/>
          </a:bodyPr>
          <a:lstStyle/>
          <a:p>
            <a:r>
              <a:rPr lang="uk-UA" dirty="0"/>
              <a:t>лист МОН від 25.03.2022 № 1/3663-22 «Щодо запобігання торгівлі</a:t>
            </a:r>
            <a:br>
              <a:rPr lang="uk-UA" dirty="0"/>
            </a:br>
            <a:r>
              <a:rPr lang="uk-UA" dirty="0"/>
              <a:t>людьми в умовах воєнної агресії»;</a:t>
            </a:r>
            <a:br>
              <a:rPr lang="uk-UA" dirty="0"/>
            </a:br>
            <a:r>
              <a:rPr lang="uk-UA" dirty="0"/>
              <a:t>лист МОН від 30.05.2022 № 1/5735-22 «Про запобігання та протидію</a:t>
            </a:r>
            <a:br>
              <a:rPr lang="uk-UA" dirty="0"/>
            </a:br>
            <a:r>
              <a:rPr lang="uk-UA" dirty="0"/>
              <a:t>домашньому насильству в умовах воєнного стану в Україні»;</a:t>
            </a:r>
            <a:br>
              <a:rPr lang="uk-UA" dirty="0"/>
            </a:br>
            <a:r>
              <a:rPr lang="uk-UA" dirty="0"/>
              <a:t>лист МОН від 12.04.2022 № 1/4068-22 «Щодо недопущення участі</a:t>
            </a:r>
            <a:br>
              <a:rPr lang="uk-UA" dirty="0"/>
            </a:br>
            <a:r>
              <a:rPr lang="uk-UA" dirty="0"/>
              <a:t>неповнолітніх у наданні інформації ворогу про військові позицій Збройних сил</a:t>
            </a:r>
            <a:br>
              <a:rPr lang="uk-UA" dirty="0"/>
            </a:br>
            <a:r>
              <a:rPr lang="uk-UA" dirty="0"/>
              <a:t>України»;</a:t>
            </a:r>
            <a:br>
              <a:rPr lang="uk-UA" dirty="0"/>
            </a:br>
            <a:r>
              <a:rPr lang="uk-UA" dirty="0"/>
              <a:t>лист МОН від 10.06.2022 № 1/6267-22 «Про деякі питання </a:t>
            </a:r>
            <a:r>
              <a:rPr lang="uk-UA" dirty="0" err="1"/>
              <a:t>національнопатріотичного</a:t>
            </a:r>
            <a:r>
              <a:rPr lang="uk-UA" dirty="0"/>
              <a:t> виховання в закладах освіти України»;</a:t>
            </a:r>
            <a:br>
              <a:rPr lang="uk-UA" dirty="0"/>
            </a:br>
            <a:r>
              <a:rPr lang="uk-UA" dirty="0"/>
              <a:t>лист МОН від 22.06.22 № 1/6894-22 «Про методичні рекомендації щодо</a:t>
            </a:r>
            <a:br>
              <a:rPr lang="uk-UA" dirty="0"/>
            </a:br>
            <a:r>
              <a:rPr lang="uk-UA" dirty="0"/>
              <a:t>організації освітнього процесу в закладах дошкільної освіти в літній період»;</a:t>
            </a:r>
            <a:br>
              <a:rPr lang="uk-UA" dirty="0"/>
            </a:br>
            <a:r>
              <a:rPr lang="uk-UA" dirty="0"/>
              <a:t>лист МОН від 27.06.2022 № 1/7035-22 «Про підготовку до початку та</a:t>
            </a:r>
            <a:br>
              <a:rPr lang="uk-UA" dirty="0"/>
            </a:br>
            <a:r>
              <a:rPr lang="uk-UA" dirty="0"/>
              <a:t>особливості організації освітнього процесу в 2022/23 навчальному році» тощо</a:t>
            </a:r>
            <a:br>
              <a:rPr lang="uk-UA" dirty="0"/>
            </a:br>
            <a:r>
              <a:rPr lang="uk-UA" dirty="0"/>
              <a:t>(</a:t>
            </a:r>
            <a:r>
              <a:rPr lang="en-US" dirty="0">
                <a:hlinkClick r:id="rId2"/>
              </a:rPr>
              <a:t>https://osvita.ua/legislation/tag-lystymon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)</a:t>
            </a:r>
            <a:endParaRPr lang="uk-UA" dirty="0" smtClean="0"/>
          </a:p>
          <a:p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610387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245</Words>
  <Application>Microsoft Office PowerPoint</Application>
  <PresentationFormat>Экран (4:3)</PresentationFormat>
  <Paragraphs>91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27</vt:i4>
      </vt:variant>
    </vt:vector>
  </HeadingPairs>
  <TitlesOfParts>
    <vt:vector size="29" baseType="lpstr">
      <vt:lpstr>Тема Office</vt:lpstr>
      <vt:lpstr>Специальное оформление</vt:lpstr>
      <vt:lpstr>Презентация PowerPoint</vt:lpstr>
      <vt:lpstr>                    Запровадження воєнного стану в Україні актуалізує питання    психологічної  підтримки  і  допомоги всім учасникам освітнього процесу.  Сьогодні  більш, ніж будь-коли раніше вони потребують психологічної підтримки та допомоги.  Одним із головних завдань закладу освіти є повсякденна психологічна допомога та емоційна підтримка учасників освітнього процесу.  </vt:lpstr>
      <vt:lpstr>Навчальна діяльність  </vt:lpstr>
      <vt:lpstr>Презентация PowerPoint</vt:lpstr>
      <vt:lpstr>Презентация PowerPoint</vt:lpstr>
      <vt:lpstr> Просвітницька робота  </vt:lpstr>
      <vt:lpstr>Презентация PowerPoint</vt:lpstr>
      <vt:lpstr> Практики психолого-педагогічного супроводу  та підтримки учасників освітнього процесу в умовах воєнних дій і збройних конфліктів, надання соціально-психологічної допомоги постраждалим від насильства та торгівлі людьми </vt:lpstr>
      <vt:lpstr>                         Нормативні документи</vt:lpstr>
      <vt:lpstr>Психологічні хвилинки  </vt:lpstr>
      <vt:lpstr>           Діагностична робота  </vt:lpstr>
      <vt:lpstr>Важливо:</vt:lpstr>
      <vt:lpstr>Анкетування</vt:lpstr>
      <vt:lpstr> Надання інформації про результати анкетування: </vt:lpstr>
      <vt:lpstr>Презентация PowerPoint</vt:lpstr>
      <vt:lpstr>Важливо:</vt:lpstr>
      <vt:lpstr>Важливо</vt:lpstr>
      <vt:lpstr>Орієнтовні циклограми діяльності працівників психологічної служби  </vt:lpstr>
      <vt:lpstr> Діагностичний інструментарій для фахівців психологічної служби розміщено на вебсайті ДНУ «ІМЗО» </vt:lpstr>
      <vt:lpstr>Профілактична робота  </vt:lpstr>
      <vt:lpstr>Корекційна робота  </vt:lpstr>
      <vt:lpstr> Корекційно-розвиткові програми  для роботи з дітьми з особливими освітніми потребами</vt:lpstr>
      <vt:lpstr> Етичні вимоги до діяльності психолога  </vt:lpstr>
      <vt:lpstr>Консультування  </vt:lpstr>
      <vt:lpstr>Зв’язки з громадськістю  </vt:lpstr>
      <vt:lpstr> Організаційно-методична робота  </vt:lpstr>
      <vt:lpstr>Дякую за увагу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Логотип </dc:title>
  <dc:creator>Admin</dc:creator>
  <cp:lastModifiedBy>Сабінська</cp:lastModifiedBy>
  <cp:revision>59</cp:revision>
  <dcterms:created xsi:type="dcterms:W3CDTF">2011-12-13T19:04:59Z</dcterms:created>
  <dcterms:modified xsi:type="dcterms:W3CDTF">2022-08-25T07:03:27Z</dcterms:modified>
</cp:coreProperties>
</file>