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4" r:id="rId4"/>
    <p:sldId id="296" r:id="rId5"/>
    <p:sldId id="284" r:id="rId6"/>
    <p:sldId id="286" r:id="rId7"/>
    <p:sldId id="260" r:id="rId8"/>
    <p:sldId id="262" r:id="rId9"/>
    <p:sldId id="264" r:id="rId10"/>
    <p:sldId id="266" r:id="rId11"/>
    <p:sldId id="290" r:id="rId12"/>
    <p:sldId id="309" r:id="rId13"/>
    <p:sldId id="298" r:id="rId14"/>
    <p:sldId id="299" r:id="rId15"/>
    <p:sldId id="268" r:id="rId16"/>
    <p:sldId id="270" r:id="rId17"/>
    <p:sldId id="272" r:id="rId18"/>
    <p:sldId id="274" r:id="rId19"/>
    <p:sldId id="276" r:id="rId20"/>
    <p:sldId id="278" r:id="rId21"/>
    <p:sldId id="307" r:id="rId22"/>
    <p:sldId id="281" r:id="rId23"/>
    <p:sldId id="301" r:id="rId24"/>
    <p:sldId id="302" r:id="rId25"/>
    <p:sldId id="280" r:id="rId26"/>
    <p:sldId id="315" r:id="rId27"/>
    <p:sldId id="304" r:id="rId28"/>
    <p:sldId id="312" r:id="rId29"/>
    <p:sldId id="316" r:id="rId30"/>
    <p:sldId id="318" r:id="rId31"/>
    <p:sldId id="308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DC98-F147-4ADD-B7E6-43BDD789D676}" type="doc">
      <dgm:prSet loTypeId="urn:microsoft.com/office/officeart/2005/8/layout/h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FC8D4D11-DB60-473E-98FE-1799FE2363D9}">
      <dgm:prSet phldrT="[Текст]" custT="1"/>
      <dgm:spPr/>
      <dgm:t>
        <a:bodyPr/>
        <a:lstStyle/>
        <a:p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хто оцінює? 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7B7CB2E6-6597-4ED9-99E9-41686B042817}" type="parTrans" cxnId="{ABF11E5A-149B-4C4B-A0AA-C9E6B3C6340C}">
      <dgm:prSet/>
      <dgm:spPr/>
      <dgm:t>
        <a:bodyPr/>
        <a:lstStyle/>
        <a:p>
          <a:endParaRPr lang="uk-UA"/>
        </a:p>
      </dgm:t>
    </dgm:pt>
    <dgm:pt modelId="{0A2BD837-5015-41B1-A93E-C7E20C30190D}" type="sibTrans" cxnId="{ABF11E5A-149B-4C4B-A0AA-C9E6B3C6340C}">
      <dgm:prSet/>
      <dgm:spPr/>
      <dgm:t>
        <a:bodyPr/>
        <a:lstStyle/>
        <a:p>
          <a:endParaRPr lang="uk-UA"/>
        </a:p>
      </dgm:t>
    </dgm:pt>
    <dgm:pt modelId="{8E7EC9B2-ECC9-43C3-880A-F5E88344536F}">
      <dgm:prSet phldrT="[Текст]" custT="1"/>
      <dgm:spPr/>
      <dgm:t>
        <a:bodyPr/>
        <a:lstStyle/>
        <a:p>
          <a:pPr algn="ctr"/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потрібно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пам’ятати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оцінити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а й сам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учень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5FD63494-AC09-4E8A-8450-C23BD727779C}" type="parTrans" cxnId="{048D3B40-D53A-4F93-96EC-918C6A53EBC1}">
      <dgm:prSet/>
      <dgm:spPr/>
      <dgm:t>
        <a:bodyPr/>
        <a:lstStyle/>
        <a:p>
          <a:endParaRPr lang="uk-UA"/>
        </a:p>
      </dgm:t>
    </dgm:pt>
    <dgm:pt modelId="{1E2071C5-FBD8-4BC4-AB85-EBEDED261387}" type="sibTrans" cxnId="{048D3B40-D53A-4F93-96EC-918C6A53EBC1}">
      <dgm:prSet/>
      <dgm:spPr/>
      <dgm:t>
        <a:bodyPr/>
        <a:lstStyle/>
        <a:p>
          <a:endParaRPr lang="uk-UA"/>
        </a:p>
      </dgm:t>
    </dgm:pt>
    <dgm:pt modelId="{F38EEF0B-AA23-489A-A9E1-91C88AAA80AC}">
      <dgm:prSet phldrT="[Текст]" custT="1"/>
      <dgm:spPr/>
      <dgm:t>
        <a:bodyPr/>
        <a:lstStyle/>
        <a:p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як оцінювати?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7CD8063-F1CB-461A-AE71-392F77CFF8C8}" type="parTrans" cxnId="{19C4E2D4-EEC1-44FD-B965-762EC7C6D06E}">
      <dgm:prSet/>
      <dgm:spPr/>
      <dgm:t>
        <a:bodyPr/>
        <a:lstStyle/>
        <a:p>
          <a:endParaRPr lang="uk-UA"/>
        </a:p>
      </dgm:t>
    </dgm:pt>
    <dgm:pt modelId="{CB378353-1CC6-4DD5-BC73-60A07B8FB8CD}" type="sibTrans" cxnId="{19C4E2D4-EEC1-44FD-B965-762EC7C6D06E}">
      <dgm:prSet/>
      <dgm:spPr/>
      <dgm:t>
        <a:bodyPr/>
        <a:lstStyle/>
        <a:p>
          <a:endParaRPr lang="uk-UA"/>
        </a:p>
      </dgm:t>
    </dgm:pt>
    <dgm:pt modelId="{CC14382F-FB1F-44C1-858A-CB379EC6A640}">
      <dgm:prSet phldrT="[Текст]" custT="1"/>
      <dgm:spPr/>
      <dgm:t>
        <a:bodyPr/>
        <a:lstStyle/>
        <a:p>
          <a:pPr algn="ctr"/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оцінювання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проводитись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розроблених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затверджених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повідомляє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учням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на початку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40B8189C-1E6A-42E8-9229-7EC39A32A876}" type="parTrans" cxnId="{836B3567-CE35-4D04-ADC9-267DAACDBED2}">
      <dgm:prSet/>
      <dgm:spPr/>
      <dgm:t>
        <a:bodyPr/>
        <a:lstStyle/>
        <a:p>
          <a:endParaRPr lang="uk-UA"/>
        </a:p>
      </dgm:t>
    </dgm:pt>
    <dgm:pt modelId="{53A9CC00-0BDC-4199-B83F-FD5A604BC150}" type="sibTrans" cxnId="{836B3567-CE35-4D04-ADC9-267DAACDBED2}">
      <dgm:prSet/>
      <dgm:spPr/>
      <dgm:t>
        <a:bodyPr/>
        <a:lstStyle/>
        <a:p>
          <a:endParaRPr lang="uk-UA"/>
        </a:p>
      </dgm:t>
    </dgm:pt>
    <dgm:pt modelId="{E3D876D7-F66C-4EDA-BCE5-FF2672B103A4}">
      <dgm:prSet phldrT="[Текст]" custT="1"/>
      <dgm:spPr/>
      <dgm:t>
        <a:bodyPr/>
        <a:lstStyle/>
        <a:p>
          <a:r>
            <a:rPr lang="uk-UA" sz="1600" b="1" i="0" dirty="0" smtClean="0">
              <a:latin typeface="Times New Roman" pitchFamily="18" charset="0"/>
              <a:cs typeface="Times New Roman" pitchFamily="18" charset="0"/>
            </a:rPr>
            <a:t>що оцінювати? 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813ABE1A-2A94-4D04-93D4-1183482E6200}" type="parTrans" cxnId="{4157BE24-6E28-4894-9D2E-B389D6672C53}">
      <dgm:prSet/>
      <dgm:spPr/>
      <dgm:t>
        <a:bodyPr/>
        <a:lstStyle/>
        <a:p>
          <a:endParaRPr lang="uk-UA"/>
        </a:p>
      </dgm:t>
    </dgm:pt>
    <dgm:pt modelId="{7B983C38-5213-4B0F-AC9B-8BF1CDC3B114}" type="sibTrans" cxnId="{4157BE24-6E28-4894-9D2E-B389D6672C53}">
      <dgm:prSet/>
      <dgm:spPr/>
      <dgm:t>
        <a:bodyPr/>
        <a:lstStyle/>
        <a:p>
          <a:endParaRPr lang="uk-UA"/>
        </a:p>
      </dgm:t>
    </dgm:pt>
    <dgm:pt modelId="{DE097CF5-8951-4557-96B5-3E67D4AA2851}">
      <dgm:prSet phldrT="[Текст]" custT="1"/>
      <dgm:spPr/>
      <dgm:t>
        <a:bodyPr/>
        <a:lstStyle/>
        <a:p>
          <a:pPr algn="ctr"/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вміння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презентувати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набуті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опанування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учнями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компетентностей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54813B58-50BF-4CFD-BFBA-ABEE609714DA}" type="parTrans" cxnId="{81D40555-2C4F-49D7-9891-CE4060EE8C46}">
      <dgm:prSet/>
      <dgm:spPr/>
      <dgm:t>
        <a:bodyPr/>
        <a:lstStyle/>
        <a:p>
          <a:endParaRPr lang="uk-UA"/>
        </a:p>
      </dgm:t>
    </dgm:pt>
    <dgm:pt modelId="{C70E78FA-8957-4080-95F2-D7AB584767CD}" type="sibTrans" cxnId="{81D40555-2C4F-49D7-9891-CE4060EE8C46}">
      <dgm:prSet/>
      <dgm:spPr/>
      <dgm:t>
        <a:bodyPr/>
        <a:lstStyle/>
        <a:p>
          <a:endParaRPr lang="uk-UA"/>
        </a:p>
      </dgm:t>
    </dgm:pt>
    <dgm:pt modelId="{2B5D6E65-6209-445F-9BC1-12DA96CBC0F0}">
      <dgm:prSet/>
      <dgm:spPr/>
      <dgm:t>
        <a:bodyPr/>
        <a:lstStyle/>
        <a:p>
          <a:endParaRPr lang="uk-UA"/>
        </a:p>
      </dgm:t>
    </dgm:pt>
    <dgm:pt modelId="{70AAC4E8-F378-4D66-AC68-7162928DBEC0}" type="parTrans" cxnId="{96121E4F-E04A-4164-A237-9CFFE583332E}">
      <dgm:prSet/>
      <dgm:spPr/>
      <dgm:t>
        <a:bodyPr/>
        <a:lstStyle/>
        <a:p>
          <a:endParaRPr lang="uk-UA"/>
        </a:p>
      </dgm:t>
    </dgm:pt>
    <dgm:pt modelId="{4EEC38FD-E934-4E7B-B33D-B4C923F2C8D4}" type="sibTrans" cxnId="{96121E4F-E04A-4164-A237-9CFFE583332E}">
      <dgm:prSet/>
      <dgm:spPr/>
      <dgm:t>
        <a:bodyPr/>
        <a:lstStyle/>
        <a:p>
          <a:endParaRPr lang="uk-UA"/>
        </a:p>
      </dgm:t>
    </dgm:pt>
    <dgm:pt modelId="{B0AADCD1-A876-47B9-A3FB-21537B7AEBD6}">
      <dgm:prSet custT="1"/>
      <dgm:spPr/>
      <dgm:t>
        <a:bodyPr/>
        <a:lstStyle/>
        <a:p>
          <a:pPr algn="ctr"/>
          <a:r>
            <a:rPr lang="uk-UA" sz="1600" b="0" i="0" dirty="0" smtClean="0">
              <a:latin typeface="Times New Roman" pitchFamily="18" charset="0"/>
              <a:cs typeface="Times New Roman" pitchFamily="18" charset="0"/>
            </a:rPr>
            <a:t>щоб діагностувати складнощі, мотивувати, підтримувати успіхи у досягненні навчальних цілей, виявляти навчальні потреби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4A3ED83F-DEFC-446C-B52E-AA68B6BE20A9}" type="parTrans" cxnId="{66F34642-D517-41FF-B924-BFE4851BC3A0}">
      <dgm:prSet/>
      <dgm:spPr/>
      <dgm:t>
        <a:bodyPr/>
        <a:lstStyle/>
        <a:p>
          <a:endParaRPr lang="uk-UA"/>
        </a:p>
      </dgm:t>
    </dgm:pt>
    <dgm:pt modelId="{575A8977-FEAC-4C49-BAC2-ABF0BF5116E5}" type="sibTrans" cxnId="{66F34642-D517-41FF-B924-BFE4851BC3A0}">
      <dgm:prSet/>
      <dgm:spPr/>
      <dgm:t>
        <a:bodyPr/>
        <a:lstStyle/>
        <a:p>
          <a:endParaRPr lang="uk-UA"/>
        </a:p>
      </dgm:t>
    </dgm:pt>
    <dgm:pt modelId="{6F7BC1BC-6505-4C40-8F56-9AA8DBFB4D25}" type="pres">
      <dgm:prSet presAssocID="{F0E3DC98-F147-4ADD-B7E6-43BDD789D6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030A34-E99F-4895-A4F3-DF3F57B872B2}" type="pres">
      <dgm:prSet presAssocID="{FC8D4D11-DB60-473E-98FE-1799FE2363D9}" presName="composite" presStyleCnt="0"/>
      <dgm:spPr/>
      <dgm:t>
        <a:bodyPr/>
        <a:lstStyle/>
        <a:p>
          <a:endParaRPr lang="uk-UA"/>
        </a:p>
      </dgm:t>
    </dgm:pt>
    <dgm:pt modelId="{CE46BA25-4B49-4C0A-8AB3-76D6A8A32352}" type="pres">
      <dgm:prSet presAssocID="{FC8D4D11-DB60-473E-98FE-1799FE2363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F41A3D-F8BA-41D4-AA08-6AA4AB263121}" type="pres">
      <dgm:prSet presAssocID="{FC8D4D11-DB60-473E-98FE-1799FE2363D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1BF883-DFA5-41DE-9776-6726FD8E210E}" type="pres">
      <dgm:prSet presAssocID="{0A2BD837-5015-41B1-A93E-C7E20C30190D}" presName="space" presStyleCnt="0"/>
      <dgm:spPr/>
      <dgm:t>
        <a:bodyPr/>
        <a:lstStyle/>
        <a:p>
          <a:endParaRPr lang="uk-UA"/>
        </a:p>
      </dgm:t>
    </dgm:pt>
    <dgm:pt modelId="{C064A05B-C194-4761-BD4E-C93E9510BF76}" type="pres">
      <dgm:prSet presAssocID="{F38EEF0B-AA23-489A-A9E1-91C88AAA80AC}" presName="composite" presStyleCnt="0"/>
      <dgm:spPr/>
      <dgm:t>
        <a:bodyPr/>
        <a:lstStyle/>
        <a:p>
          <a:endParaRPr lang="uk-UA"/>
        </a:p>
      </dgm:t>
    </dgm:pt>
    <dgm:pt modelId="{0278D91D-B944-43FA-8318-85141972B99F}" type="pres">
      <dgm:prSet presAssocID="{F38EEF0B-AA23-489A-A9E1-91C88AAA80A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81ED80-9C28-4CBD-8078-FD88CCEBFE04}" type="pres">
      <dgm:prSet presAssocID="{F38EEF0B-AA23-489A-A9E1-91C88AAA80A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AFB35E-DCA1-4499-9102-74CB138F2AA8}" type="pres">
      <dgm:prSet presAssocID="{CB378353-1CC6-4DD5-BC73-60A07B8FB8CD}" presName="space" presStyleCnt="0"/>
      <dgm:spPr/>
      <dgm:t>
        <a:bodyPr/>
        <a:lstStyle/>
        <a:p>
          <a:endParaRPr lang="uk-UA"/>
        </a:p>
      </dgm:t>
    </dgm:pt>
    <dgm:pt modelId="{0EFCD811-AC6F-4CF5-A757-784628A43C62}" type="pres">
      <dgm:prSet presAssocID="{E3D876D7-F66C-4EDA-BCE5-FF2672B103A4}" presName="composite" presStyleCnt="0"/>
      <dgm:spPr/>
      <dgm:t>
        <a:bodyPr/>
        <a:lstStyle/>
        <a:p>
          <a:endParaRPr lang="uk-UA"/>
        </a:p>
      </dgm:t>
    </dgm:pt>
    <dgm:pt modelId="{9BC0A8DF-1ADF-4194-932B-B754D77AB41A}" type="pres">
      <dgm:prSet presAssocID="{E3D876D7-F66C-4EDA-BCE5-FF2672B103A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872891-3407-4787-AABD-4F78F3F57039}" type="pres">
      <dgm:prSet presAssocID="{E3D876D7-F66C-4EDA-BCE5-FF2672B103A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02115E-B086-4D53-A71A-B2B2970C62F0}" type="pres">
      <dgm:prSet presAssocID="{7B983C38-5213-4B0F-AC9B-8BF1CDC3B114}" presName="space" presStyleCnt="0"/>
      <dgm:spPr/>
      <dgm:t>
        <a:bodyPr/>
        <a:lstStyle/>
        <a:p>
          <a:endParaRPr lang="uk-UA"/>
        </a:p>
      </dgm:t>
    </dgm:pt>
    <dgm:pt modelId="{C5F672EE-2440-466E-973C-8CDDF9D8EFC8}" type="pres">
      <dgm:prSet presAssocID="{2B5D6E65-6209-445F-9BC1-12DA96CBC0F0}" presName="composite" presStyleCnt="0"/>
      <dgm:spPr/>
      <dgm:t>
        <a:bodyPr/>
        <a:lstStyle/>
        <a:p>
          <a:endParaRPr lang="uk-UA"/>
        </a:p>
      </dgm:t>
    </dgm:pt>
    <dgm:pt modelId="{F51DA55F-10FD-4EBF-8ED4-E101332D92DC}" type="pres">
      <dgm:prSet presAssocID="{2B5D6E65-6209-445F-9BC1-12DA96CBC0F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6C9F39-4F77-4B26-9A78-0E2767354592}" type="pres">
      <dgm:prSet presAssocID="{2B5D6E65-6209-445F-9BC1-12DA96CBC0F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57BE24-6E28-4894-9D2E-B389D6672C53}" srcId="{F0E3DC98-F147-4ADD-B7E6-43BDD789D676}" destId="{E3D876D7-F66C-4EDA-BCE5-FF2672B103A4}" srcOrd="2" destOrd="0" parTransId="{813ABE1A-2A94-4D04-93D4-1183482E6200}" sibTransId="{7B983C38-5213-4B0F-AC9B-8BF1CDC3B114}"/>
    <dgm:cxn modelId="{19C4E2D4-EEC1-44FD-B965-762EC7C6D06E}" srcId="{F0E3DC98-F147-4ADD-B7E6-43BDD789D676}" destId="{F38EEF0B-AA23-489A-A9E1-91C88AAA80AC}" srcOrd="1" destOrd="0" parTransId="{27CD8063-F1CB-461A-AE71-392F77CFF8C8}" sibTransId="{CB378353-1CC6-4DD5-BC73-60A07B8FB8CD}"/>
    <dgm:cxn modelId="{7A2ACB8D-7284-4F37-B65D-7D18A744D540}" type="presOf" srcId="{DE097CF5-8951-4557-96B5-3E67D4AA2851}" destId="{78872891-3407-4787-AABD-4F78F3F57039}" srcOrd="0" destOrd="0" presId="urn:microsoft.com/office/officeart/2005/8/layout/hList1"/>
    <dgm:cxn modelId="{2F5EA6A2-BE78-4AE9-BE68-66F91310422F}" type="presOf" srcId="{F0E3DC98-F147-4ADD-B7E6-43BDD789D676}" destId="{6F7BC1BC-6505-4C40-8F56-9AA8DBFB4D25}" srcOrd="0" destOrd="0" presId="urn:microsoft.com/office/officeart/2005/8/layout/hList1"/>
    <dgm:cxn modelId="{931FD9F3-9A7D-442F-8EFF-FE4EE5AF279C}" type="presOf" srcId="{FC8D4D11-DB60-473E-98FE-1799FE2363D9}" destId="{CE46BA25-4B49-4C0A-8AB3-76D6A8A32352}" srcOrd="0" destOrd="0" presId="urn:microsoft.com/office/officeart/2005/8/layout/hList1"/>
    <dgm:cxn modelId="{048D3B40-D53A-4F93-96EC-918C6A53EBC1}" srcId="{FC8D4D11-DB60-473E-98FE-1799FE2363D9}" destId="{8E7EC9B2-ECC9-43C3-880A-F5E88344536F}" srcOrd="0" destOrd="0" parTransId="{5FD63494-AC09-4E8A-8450-C23BD727779C}" sibTransId="{1E2071C5-FBD8-4BC4-AB85-EBEDED261387}"/>
    <dgm:cxn modelId="{B7F09751-BF26-41AA-A030-4FAE7E65B49D}" type="presOf" srcId="{E3D876D7-F66C-4EDA-BCE5-FF2672B103A4}" destId="{9BC0A8DF-1ADF-4194-932B-B754D77AB41A}" srcOrd="0" destOrd="0" presId="urn:microsoft.com/office/officeart/2005/8/layout/hList1"/>
    <dgm:cxn modelId="{96121E4F-E04A-4164-A237-9CFFE583332E}" srcId="{F0E3DC98-F147-4ADD-B7E6-43BDD789D676}" destId="{2B5D6E65-6209-445F-9BC1-12DA96CBC0F0}" srcOrd="3" destOrd="0" parTransId="{70AAC4E8-F378-4D66-AC68-7162928DBEC0}" sibTransId="{4EEC38FD-E934-4E7B-B33D-B4C923F2C8D4}"/>
    <dgm:cxn modelId="{B0CF2BCC-5605-4A85-ADA3-3F154CB3E89D}" type="presOf" srcId="{2B5D6E65-6209-445F-9BC1-12DA96CBC0F0}" destId="{F51DA55F-10FD-4EBF-8ED4-E101332D92DC}" srcOrd="0" destOrd="0" presId="urn:microsoft.com/office/officeart/2005/8/layout/hList1"/>
    <dgm:cxn modelId="{42EFCBA2-3E65-4687-B121-6B4C741E6116}" type="presOf" srcId="{CC14382F-FB1F-44C1-858A-CB379EC6A640}" destId="{1581ED80-9C28-4CBD-8078-FD88CCEBFE04}" srcOrd="0" destOrd="0" presId="urn:microsoft.com/office/officeart/2005/8/layout/hList1"/>
    <dgm:cxn modelId="{ABF11E5A-149B-4C4B-A0AA-C9E6B3C6340C}" srcId="{F0E3DC98-F147-4ADD-B7E6-43BDD789D676}" destId="{FC8D4D11-DB60-473E-98FE-1799FE2363D9}" srcOrd="0" destOrd="0" parTransId="{7B7CB2E6-6597-4ED9-99E9-41686B042817}" sibTransId="{0A2BD837-5015-41B1-A93E-C7E20C30190D}"/>
    <dgm:cxn modelId="{81D40555-2C4F-49D7-9891-CE4060EE8C46}" srcId="{E3D876D7-F66C-4EDA-BCE5-FF2672B103A4}" destId="{DE097CF5-8951-4557-96B5-3E67D4AA2851}" srcOrd="0" destOrd="0" parTransId="{54813B58-50BF-4CFD-BFBA-ABEE609714DA}" sibTransId="{C70E78FA-8957-4080-95F2-D7AB584767CD}"/>
    <dgm:cxn modelId="{836B3567-CE35-4D04-ADC9-267DAACDBED2}" srcId="{F38EEF0B-AA23-489A-A9E1-91C88AAA80AC}" destId="{CC14382F-FB1F-44C1-858A-CB379EC6A640}" srcOrd="0" destOrd="0" parTransId="{40B8189C-1E6A-42E8-9229-7EC39A32A876}" sibTransId="{53A9CC00-0BDC-4199-B83F-FD5A604BC150}"/>
    <dgm:cxn modelId="{B7B63F9A-9F58-481D-BA20-1F8395D3BA2C}" type="presOf" srcId="{8E7EC9B2-ECC9-43C3-880A-F5E88344536F}" destId="{2DF41A3D-F8BA-41D4-AA08-6AA4AB263121}" srcOrd="0" destOrd="0" presId="urn:microsoft.com/office/officeart/2005/8/layout/hList1"/>
    <dgm:cxn modelId="{759F500E-3377-4AE1-9280-AEA11296D7E3}" type="presOf" srcId="{B0AADCD1-A876-47B9-A3FB-21537B7AEBD6}" destId="{256C9F39-4F77-4B26-9A78-0E2767354592}" srcOrd="0" destOrd="0" presId="urn:microsoft.com/office/officeart/2005/8/layout/hList1"/>
    <dgm:cxn modelId="{54824BF5-0BE4-4AF1-A562-0896CEC353AE}" type="presOf" srcId="{F38EEF0B-AA23-489A-A9E1-91C88AAA80AC}" destId="{0278D91D-B944-43FA-8318-85141972B99F}" srcOrd="0" destOrd="0" presId="urn:microsoft.com/office/officeart/2005/8/layout/hList1"/>
    <dgm:cxn modelId="{66F34642-D517-41FF-B924-BFE4851BC3A0}" srcId="{2B5D6E65-6209-445F-9BC1-12DA96CBC0F0}" destId="{B0AADCD1-A876-47B9-A3FB-21537B7AEBD6}" srcOrd="0" destOrd="0" parTransId="{4A3ED83F-DEFC-446C-B52E-AA68B6BE20A9}" sibTransId="{575A8977-FEAC-4C49-BAC2-ABF0BF5116E5}"/>
    <dgm:cxn modelId="{DD666E42-28A3-45DC-90F5-596520268F26}" type="presParOf" srcId="{6F7BC1BC-6505-4C40-8F56-9AA8DBFB4D25}" destId="{A6030A34-E99F-4895-A4F3-DF3F57B872B2}" srcOrd="0" destOrd="0" presId="urn:microsoft.com/office/officeart/2005/8/layout/hList1"/>
    <dgm:cxn modelId="{7058395C-52CE-4382-9853-348DDEA35EBF}" type="presParOf" srcId="{A6030A34-E99F-4895-A4F3-DF3F57B872B2}" destId="{CE46BA25-4B49-4C0A-8AB3-76D6A8A32352}" srcOrd="0" destOrd="0" presId="urn:microsoft.com/office/officeart/2005/8/layout/hList1"/>
    <dgm:cxn modelId="{821EB6B8-EF70-4A4F-957C-4A9EDEE7BBE2}" type="presParOf" srcId="{A6030A34-E99F-4895-A4F3-DF3F57B872B2}" destId="{2DF41A3D-F8BA-41D4-AA08-6AA4AB263121}" srcOrd="1" destOrd="0" presId="urn:microsoft.com/office/officeart/2005/8/layout/hList1"/>
    <dgm:cxn modelId="{168CECDE-1FDA-42CB-8D2D-D1A7D910DCDA}" type="presParOf" srcId="{6F7BC1BC-6505-4C40-8F56-9AA8DBFB4D25}" destId="{BC1BF883-DFA5-41DE-9776-6726FD8E210E}" srcOrd="1" destOrd="0" presId="urn:microsoft.com/office/officeart/2005/8/layout/hList1"/>
    <dgm:cxn modelId="{9E9096A6-00AC-4C70-B9F1-DB54778C915E}" type="presParOf" srcId="{6F7BC1BC-6505-4C40-8F56-9AA8DBFB4D25}" destId="{C064A05B-C194-4761-BD4E-C93E9510BF76}" srcOrd="2" destOrd="0" presId="urn:microsoft.com/office/officeart/2005/8/layout/hList1"/>
    <dgm:cxn modelId="{553A1ABE-16B6-44E1-AF4A-51A989AF1D17}" type="presParOf" srcId="{C064A05B-C194-4761-BD4E-C93E9510BF76}" destId="{0278D91D-B944-43FA-8318-85141972B99F}" srcOrd="0" destOrd="0" presId="urn:microsoft.com/office/officeart/2005/8/layout/hList1"/>
    <dgm:cxn modelId="{C69D3F9F-5DFC-496F-A012-2B12679A7E93}" type="presParOf" srcId="{C064A05B-C194-4761-BD4E-C93E9510BF76}" destId="{1581ED80-9C28-4CBD-8078-FD88CCEBFE04}" srcOrd="1" destOrd="0" presId="urn:microsoft.com/office/officeart/2005/8/layout/hList1"/>
    <dgm:cxn modelId="{28DE276C-F1BB-44AE-81A4-6490CE1EDCCA}" type="presParOf" srcId="{6F7BC1BC-6505-4C40-8F56-9AA8DBFB4D25}" destId="{9AAFB35E-DCA1-4499-9102-74CB138F2AA8}" srcOrd="3" destOrd="0" presId="urn:microsoft.com/office/officeart/2005/8/layout/hList1"/>
    <dgm:cxn modelId="{AD6080B6-D088-4F77-9D57-94FFF9DD73F9}" type="presParOf" srcId="{6F7BC1BC-6505-4C40-8F56-9AA8DBFB4D25}" destId="{0EFCD811-AC6F-4CF5-A757-784628A43C62}" srcOrd="4" destOrd="0" presId="urn:microsoft.com/office/officeart/2005/8/layout/hList1"/>
    <dgm:cxn modelId="{20ED67E9-DC0D-46D4-94A5-E0B697777075}" type="presParOf" srcId="{0EFCD811-AC6F-4CF5-A757-784628A43C62}" destId="{9BC0A8DF-1ADF-4194-932B-B754D77AB41A}" srcOrd="0" destOrd="0" presId="urn:microsoft.com/office/officeart/2005/8/layout/hList1"/>
    <dgm:cxn modelId="{EE9F541A-4B47-4997-B750-A6924DFC0DCA}" type="presParOf" srcId="{0EFCD811-AC6F-4CF5-A757-784628A43C62}" destId="{78872891-3407-4787-AABD-4F78F3F57039}" srcOrd="1" destOrd="0" presId="urn:microsoft.com/office/officeart/2005/8/layout/hList1"/>
    <dgm:cxn modelId="{02EACB0F-8B08-4C93-A6EB-15B0ECBA908A}" type="presParOf" srcId="{6F7BC1BC-6505-4C40-8F56-9AA8DBFB4D25}" destId="{9C02115E-B086-4D53-A71A-B2B2970C62F0}" srcOrd="5" destOrd="0" presId="urn:microsoft.com/office/officeart/2005/8/layout/hList1"/>
    <dgm:cxn modelId="{8C12D69C-21AF-4E5D-A8D8-93D98AF66DB8}" type="presParOf" srcId="{6F7BC1BC-6505-4C40-8F56-9AA8DBFB4D25}" destId="{C5F672EE-2440-466E-973C-8CDDF9D8EFC8}" srcOrd="6" destOrd="0" presId="urn:microsoft.com/office/officeart/2005/8/layout/hList1"/>
    <dgm:cxn modelId="{CA72B82E-159E-4E25-BD90-30C2DE9B40E5}" type="presParOf" srcId="{C5F672EE-2440-466E-973C-8CDDF9D8EFC8}" destId="{F51DA55F-10FD-4EBF-8ED4-E101332D92DC}" srcOrd="0" destOrd="0" presId="urn:microsoft.com/office/officeart/2005/8/layout/hList1"/>
    <dgm:cxn modelId="{CBBF0552-176F-4BF8-BFB3-C1CAE6E8FBA4}" type="presParOf" srcId="{C5F672EE-2440-466E-973C-8CDDF9D8EFC8}" destId="{256C9F39-4F77-4B26-9A78-0E27673545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6BA25-4B49-4C0A-8AB3-76D6A8A32352}">
      <dsp:nvSpPr>
        <dsp:cNvPr id="0" name=""/>
        <dsp:cNvSpPr/>
      </dsp:nvSpPr>
      <dsp:spPr>
        <a:xfrm>
          <a:off x="3277" y="1345086"/>
          <a:ext cx="1970602" cy="7882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хто оцінює? 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" y="1345086"/>
        <a:ext cx="1970602" cy="788241"/>
      </dsp:txXfrm>
    </dsp:sp>
    <dsp:sp modelId="{2DF41A3D-F8BA-41D4-AA08-6AA4AB263121}">
      <dsp:nvSpPr>
        <dsp:cNvPr id="0" name=""/>
        <dsp:cNvSpPr/>
      </dsp:nvSpPr>
      <dsp:spPr>
        <a:xfrm>
          <a:off x="3277" y="2133328"/>
          <a:ext cx="1970602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потрібно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пам’ятати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оцінити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а й сам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учень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" y="2133328"/>
        <a:ext cx="1970602" cy="2854800"/>
      </dsp:txXfrm>
    </dsp:sp>
    <dsp:sp modelId="{0278D91D-B944-43FA-8318-85141972B99F}">
      <dsp:nvSpPr>
        <dsp:cNvPr id="0" name=""/>
        <dsp:cNvSpPr/>
      </dsp:nvSpPr>
      <dsp:spPr>
        <a:xfrm>
          <a:off x="2249764" y="1345086"/>
          <a:ext cx="1970602" cy="7882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як оцінювати?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9764" y="1345086"/>
        <a:ext cx="1970602" cy="788241"/>
      </dsp:txXfrm>
    </dsp:sp>
    <dsp:sp modelId="{1581ED80-9C28-4CBD-8078-FD88CCEBFE04}">
      <dsp:nvSpPr>
        <dsp:cNvPr id="0" name=""/>
        <dsp:cNvSpPr/>
      </dsp:nvSpPr>
      <dsp:spPr>
        <a:xfrm>
          <a:off x="2249764" y="2133328"/>
          <a:ext cx="1970602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оцінювання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проводитись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розроблених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затверджених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повідомляє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учням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на початку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9764" y="2133328"/>
        <a:ext cx="1970602" cy="2854800"/>
      </dsp:txXfrm>
    </dsp:sp>
    <dsp:sp modelId="{9BC0A8DF-1ADF-4194-932B-B754D77AB41A}">
      <dsp:nvSpPr>
        <dsp:cNvPr id="0" name=""/>
        <dsp:cNvSpPr/>
      </dsp:nvSpPr>
      <dsp:spPr>
        <a:xfrm>
          <a:off x="4496251" y="1345086"/>
          <a:ext cx="1970602" cy="7882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Times New Roman" pitchFamily="18" charset="0"/>
              <a:cs typeface="Times New Roman" pitchFamily="18" charset="0"/>
            </a:rPr>
            <a:t>що оцінювати? 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6251" y="1345086"/>
        <a:ext cx="1970602" cy="788241"/>
      </dsp:txXfrm>
    </dsp:sp>
    <dsp:sp modelId="{78872891-3407-4787-AABD-4F78F3F57039}">
      <dsp:nvSpPr>
        <dsp:cNvPr id="0" name=""/>
        <dsp:cNvSpPr/>
      </dsp:nvSpPr>
      <dsp:spPr>
        <a:xfrm>
          <a:off x="4496251" y="2133328"/>
          <a:ext cx="1970602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вміння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презентувати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набуті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опанування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учнями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компетентностей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6251" y="2133328"/>
        <a:ext cx="1970602" cy="2854800"/>
      </dsp:txXfrm>
    </dsp:sp>
    <dsp:sp modelId="{F51DA55F-10FD-4EBF-8ED4-E101332D92DC}">
      <dsp:nvSpPr>
        <dsp:cNvPr id="0" name=""/>
        <dsp:cNvSpPr/>
      </dsp:nvSpPr>
      <dsp:spPr>
        <a:xfrm>
          <a:off x="6742738" y="1345086"/>
          <a:ext cx="1970602" cy="7882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/>
        </a:p>
      </dsp:txBody>
      <dsp:txXfrm>
        <a:off x="6742738" y="1345086"/>
        <a:ext cx="1970602" cy="788241"/>
      </dsp:txXfrm>
    </dsp:sp>
    <dsp:sp modelId="{256C9F39-4F77-4B26-9A78-0E2767354592}">
      <dsp:nvSpPr>
        <dsp:cNvPr id="0" name=""/>
        <dsp:cNvSpPr/>
      </dsp:nvSpPr>
      <dsp:spPr>
        <a:xfrm>
          <a:off x="6742738" y="2133328"/>
          <a:ext cx="1970602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0" i="0" kern="1200" dirty="0" smtClean="0">
              <a:latin typeface="Times New Roman" pitchFamily="18" charset="0"/>
              <a:cs typeface="Times New Roman" pitchFamily="18" charset="0"/>
            </a:rPr>
            <a:t>щоб діагностувати складнощі, мотивувати, підтримувати успіхи у досягненні навчальних цілей, виявляти навчальні потреби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42738" y="2133328"/>
        <a:ext cx="1970602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lIns="91425" tIns="91425" rIns="91425" bIns="91425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762F641-F9A6-469B-92E3-202E4C0F74B2}" type="slidenum">
              <a:rPr lang="uk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93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381TZvLjBnjcsbpeDH_JvuhFYpwYt_cc/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K61QAfGaR_ngvkw9u_YeMHFsDkUegdr/edit?usp=sharing&amp;ouid=115869744977459228285&amp;rtpof=true&amp;sd=true" TargetMode="External"/><Relationship Id="rId2" Type="http://schemas.openxmlformats.org/officeDocument/2006/relationships/hyperlink" Target="https://docs.google.com/presentation/d/1WTIMzHSD3IjqvqJEplgmyg7dMdUl7jYB/edit?usp=sharing&amp;ouid=115869744977459228285&amp;rtpof=true&amp;sd=tru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ews/trivalist-navchalnogo-zanyattya-pid-chas-distancijnogo-formatu-lishayetsya-nezminnoyu-rozyasnennya-m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ston.te.ua/pidruchniky/vybir-pidruchnykiv-dlia-5-klasu-2022/piznaiemo-pryrodu-5-klas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7358"/>
            <a:ext cx="5015484" cy="23876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Готовність до нового навчального року: говоримо про найактуальніше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ІМЦ3\Desktop\ЛОГОТИП ЦПРП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4" y="77920"/>
            <a:ext cx="2232248" cy="16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14" y="5944609"/>
            <a:ext cx="2991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Світлана КМИТЮК,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онсультант «ЦПРПП» Славутської міської ради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2768599" y="1136651"/>
            <a:ext cx="6176617" cy="644525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 з критеріями оцінювання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9675" y="843859"/>
            <a:ext cx="903287" cy="694427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1" name="Parallelogram 10"/>
          <p:cNvSpPr/>
          <p:nvPr/>
        </p:nvSpPr>
        <p:spPr>
          <a:xfrm rot="16200000">
            <a:off x="1968500" y="981075"/>
            <a:ext cx="944562" cy="655638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74043694"/>
              </p:ext>
            </p:extLst>
          </p:nvPr>
        </p:nvGraphicFramePr>
        <p:xfrm>
          <a:off x="168965" y="918376"/>
          <a:ext cx="8716618" cy="633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87817" y="2425808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r>
              <a:rPr lang="uk-UA" sz="1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навіщо оцінювати?</a:t>
            </a:r>
          </a:p>
        </p:txBody>
      </p:sp>
    </p:spTree>
    <p:extLst>
      <p:ext uri="{BB962C8B-B14F-4D97-AF65-F5344CB8AC3E}">
        <p14:creationId xmlns:p14="http://schemas.microsoft.com/office/powerpoint/2010/main" val="3801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навчальних досягнень учнів 5 класів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№ 289 від 01.04.2022 року «Про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освіти»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drive.google.com/file/d/1381TZvLjBnjcsbpeDH_JvuhFYpwYt_cc/view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17. ЗУ «Про повну загальну середню освіту»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оцінювання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результатів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учнів,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проводяться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закладом, є формувальне, поточне та підсумкове: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тематичне, семестрове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річне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визначається із системою оцінювання (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 визначити адаптаційний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впродовж якого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здійснюється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поточне 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 оцінювання (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педагогічної ради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ормує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навчальною діяльністю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(процесом формування наскрізних ключових компетентностях, формування обов'язкових  груп результатів навчання   за кожним навчальним предметом),  який реалізуються  упродовж навчального року  класним керівником, вчителями-предметниками.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навчання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 у Свідоцтві досягнень за визначеною формою (свідоцтва роздруковуються)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 керівник, вчителі-предметники упродовж року проводять спостереження за навчальною діяльністю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спостережень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 керівник кожного семестру робить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у Свідоцтві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яскраво виражені наскрізні вміння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сформовано/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uk-UA" sz="1800" dirty="0" smtClean="0"/>
              <a:t>). </a:t>
            </a:r>
          </a:p>
          <a:p>
            <a:pPr algn="just">
              <a:buFontTx/>
              <a:buChar char="-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 використати  інші вербальні характеристики: «виявляє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 до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356" y="0"/>
            <a:ext cx="843832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92" y="5229200"/>
            <a:ext cx="90730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результатів навчання учнів природничої  освітньої  галузі: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 природи засобами наукового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</a:p>
          <a:p>
            <a:pPr marL="342900" indent="-342900" algn="ctr">
              <a:buAutoNum type="arabicPeriod"/>
            </a:pPr>
            <a:r>
              <a:rPr lang="uk-UA" sz="1400" dirty="0" smtClean="0"/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Опрацювання, систематизація та представлення інформації природничого змісту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розмаїття і закономірностей природи, ролі природничих наук і техніки в житті людини;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поведінка для сталого розвитку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</a:p>
          <a:p>
            <a:pPr marL="342900" indent="-342900" algn="ctr">
              <a:buAutoNum type="arabicPeriod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наукового мислення, набуття досвіду розв’язання проблем 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природничого змісту [індивідуально та у співпраці]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1152128" cy="113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7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1722" y="2365514"/>
            <a:ext cx="7397197" cy="198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9995" y="308112"/>
            <a:ext cx="6400800" cy="19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1722" y="4425401"/>
            <a:ext cx="7397197" cy="147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2547" y="0"/>
            <a:ext cx="454218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208" y="2733261"/>
            <a:ext cx="4353339" cy="412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8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авнобедренный треугольник 25"/>
          <p:cNvSpPr/>
          <p:nvPr/>
        </p:nvSpPr>
        <p:spPr>
          <a:xfrm>
            <a:off x="6437249" y="1797260"/>
            <a:ext cx="1689653" cy="146105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2335699" y="979246"/>
            <a:ext cx="5842000" cy="700087"/>
          </a:xfrm>
          <a:prstGeom prst="homePlate">
            <a:avLst>
              <a:gd name="adj" fmla="val 4146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Надання </a:t>
            </a:r>
            <a:r>
              <a:rPr lang="uk-UA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зворотнього</a:t>
            </a: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зв’язку 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1710" y="713064"/>
            <a:ext cx="903287" cy="728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5" name="Parallelogram 14"/>
          <p:cNvSpPr/>
          <p:nvPr/>
        </p:nvSpPr>
        <p:spPr>
          <a:xfrm rot="16200000">
            <a:off x="1569090" y="918970"/>
            <a:ext cx="972515" cy="560702"/>
          </a:xfrm>
          <a:prstGeom prst="parallelogram">
            <a:avLst>
              <a:gd name="adj" fmla="val 3960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uk-UA" sz="4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  <a:p>
            <a:pPr>
              <a:defRPr/>
            </a:pPr>
            <a:endParaRPr lang="uk-UA" sz="3600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6519" y="2527785"/>
            <a:ext cx="157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Вербальне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1259585">
            <a:off x="1617681" y="2480186"/>
            <a:ext cx="5267496" cy="1264747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Заголовок 3"/>
          <p:cNvSpPr>
            <a:spLocks noGrp="1"/>
          </p:cNvSpPr>
          <p:nvPr>
            <p:ph type="title"/>
          </p:nvPr>
        </p:nvSpPr>
        <p:spPr>
          <a:xfrm>
            <a:off x="1840674" y="4180946"/>
            <a:ext cx="2492787" cy="763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ЗАВДАННЯ УЧНЯМ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4522" y="4670966"/>
            <a:ext cx="72524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Презентувати одне із досліджень, яке </a:t>
            </a: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найбільше 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сподобалося. </a:t>
            </a: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Вказати причини </a:t>
            </a: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вибору.</a:t>
            </a: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Проаналізувати етап виконання.</a:t>
            </a: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 smtClean="0">
                <a:latin typeface="Times New Roman" pitchFamily="18" charset="0"/>
                <a:cs typeface="Times New Roman" pitchFamily="18" charset="0"/>
              </a:rPr>
              <a:t>Розповісти...</a:t>
            </a: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4709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>
          <a:xfrm>
            <a:off x="1513233" y="950981"/>
            <a:ext cx="7302776" cy="43513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МОЛОДЕЦЬ!</a:t>
            </a:r>
          </a:p>
          <a:p>
            <a:pPr marL="0" indent="0">
              <a:buFontTx/>
              <a:buNone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           НАЙКРАЩА РОБОТА!  </a:t>
            </a:r>
          </a:p>
          <a:p>
            <a:pPr marL="0" indent="0">
              <a:buFontTx/>
              <a:buNone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                        СТАРАЙСЯ, У ТЕБЕ ВСЕ</a:t>
            </a:r>
          </a:p>
          <a:p>
            <a:pPr marL="0" indent="0">
              <a:buFontTx/>
              <a:buNone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                                  ВИЙДЕ</a:t>
            </a:r>
          </a:p>
          <a:p>
            <a:pPr marL="0" indent="0">
              <a:buFontTx/>
              <a:buNone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   ПРАЦЮЄШ НЕ В ПОВНУ СИЛУ!</a:t>
            </a:r>
          </a:p>
        </p:txBody>
      </p:sp>
    </p:spTree>
    <p:extLst>
      <p:ext uri="{BB962C8B-B14F-4D97-AF65-F5344CB8AC3E}">
        <p14:creationId xmlns:p14="http://schemas.microsoft.com/office/powerpoint/2010/main" val="41770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Приклад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зворотнього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зв’язку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59226" y="1536700"/>
            <a:ext cx="7073624" cy="4554538"/>
          </a:xfrm>
        </p:spPr>
        <p:txBody>
          <a:bodyPr/>
          <a:lstStyle/>
          <a:p>
            <a:pPr marL="114300" indent="0" algn="just">
              <a:buFontTx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назвав/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причини того, чому тобі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дане дослідження до вподоби. </a:t>
            </a:r>
          </a:p>
          <a:p>
            <a:pPr marL="114300" indent="0" algn="just">
              <a:buFontTx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кожної причини аргументи, адже наразі 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саме тобі здалося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важким, а з чим впорався легше... </a:t>
            </a:r>
          </a:p>
          <a:p>
            <a:pPr marL="114300" indent="0" algn="just">
              <a:buFontTx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 тобі, як вдосконалити  свою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8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4128"/>
            <a:ext cx="8229600" cy="341632"/>
          </a:xfrm>
        </p:spPr>
        <p:txBody>
          <a:bodyPr>
            <a:spAutoFit/>
          </a:bodyPr>
          <a:lstStyle/>
          <a:p>
            <a:pPr marL="12700" algn="ctr">
              <a:buClr>
                <a:srgbClr val="000000"/>
              </a:buClr>
              <a:buSzPts val="2000"/>
              <a:defRPr/>
            </a:pP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  <a:sym typeface="Trebuchet MS" pitchFamily="34" charset="0"/>
              </a:rPr>
              <a:t>Вербальне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  <a:sym typeface="Trebuchet MS" pitchFamily="34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  <a:sym typeface="Trebuchet MS" pitchFamily="34" charset="0"/>
              </a:rPr>
              <a:t>оцінювання</a:t>
            </a:r>
            <a:endParaRPr lang="ru-RU" sz="1800" b="1" dirty="0">
              <a:solidFill>
                <a:schemeClr val="accent5"/>
              </a:solidFill>
              <a:latin typeface="Times New Roman" pitchFamily="18" charset="0"/>
              <a:ea typeface="Trebuchet MS" pitchFamily="34" charset="0"/>
              <a:cs typeface="Times New Roman" pitchFamily="18" charset="0"/>
              <a:sym typeface="Trebuchet MS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57855"/>
              </p:ext>
            </p:extLst>
          </p:nvPr>
        </p:nvGraphicFramePr>
        <p:xfrm>
          <a:off x="0" y="333375"/>
          <a:ext cx="9143999" cy="68296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7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1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Якщо учень/учениця відповів(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правильно: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Якщо учень/учениця </a:t>
                      </a: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відповів(</a:t>
                      </a: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помилками:</a:t>
                      </a:r>
                      <a:b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Якщо учень/учениця відповів(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неправильно:</a:t>
                      </a:r>
                      <a:b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підкреслюємо, що саме у відповіді було найбільш вдалим: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«вичерпно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описано….», «зв’язано, аргументовано викладено…»</a:t>
                      </a:r>
                      <a:r>
                        <a:rPr lang="uk-UA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uk-UA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спочатку вказуємо, що сказано правильно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потім вказуємо, де були неточності, використовуючи вислови: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тут … було не зовсім точно», «уточни», «спробуй ще раз», «згадай», </a:t>
                      </a:r>
                      <a:endParaRPr lang="uk-UA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 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</a:t>
                      </a:r>
                      <a:r>
                        <a:rPr lang="uk-UA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можна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сказати по-іншому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 так вважаєш, а як думають інші»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ставимо уточнювальні питання: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Як?», «Яким способом?»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не поспішаємо підказувати, даємо час подумати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пропонуємо способи уникнення помилок у майбутньому: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кажемо, яке правило треба повторити, що можна прочитати про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який ролик переглянути про …</a:t>
                      </a:r>
                      <a:endParaRPr lang="uk-UA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кажемо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«ти був на правильному шляху, коли…»,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«ти міркував у 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правильному</a:t>
                      </a:r>
                      <a:r>
                        <a:rPr lang="uk-UA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напрямку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коли»,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«ти так вважаєш, а як думають інші»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пропонуємо способи уникнення помилок у майбутньому: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яке правило </a:t>
                      </a:r>
                      <a:r>
                        <a:rPr lang="uk-UA" sz="12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</a:t>
                      </a:r>
                      <a:r>
                        <a:rPr lang="uk-UA" sz="1200" b="1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повторити</a:t>
                      </a:r>
                      <a:r>
                        <a:rPr lang="uk-UA" sz="12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що можна прочитати про…, </a:t>
                      </a:r>
                      <a:endParaRPr lang="uk-UA" sz="12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який </a:t>
                      </a:r>
                      <a:r>
                        <a:rPr lang="uk-UA" sz="12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ролик переглянути…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0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МОЖНА</a:t>
                      </a:r>
                      <a:endParaRPr lang="uk-UA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БАЖАНО</a:t>
                      </a:r>
                      <a:endParaRPr lang="uk-UA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3692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оцінювати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усну відповідь словами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«добре - погано»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правильно-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неправильно»</a:t>
                      </a:r>
                      <a:r>
                        <a:rPr lang="uk-UA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пояснюючи, що саме учень сказав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неправильно,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</a:t>
                      </a:r>
                      <a:r>
                        <a:rPr lang="uk-UA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зробити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щоб відповідати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правильно.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казати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«неправильно»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одразу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запитувати: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«Хто знає, як правильно?»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«От ти не знаєш, а [Іринка, Петрик, увесь клас] знає!»</a:t>
                      </a:r>
                      <a:b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ставити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учневі 2-3 питання підряд.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вимагати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негайної відповіді, не даючи часу на обдумування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 </a:t>
                      </a: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Іронізувати,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насміхатися,</a:t>
                      </a:r>
                      <a:r>
                        <a:rPr lang="uk-UA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принижувати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ставити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закриті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запитання</a:t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запитувати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кого є запитання?»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(краще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сказати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 є запитання?»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Уживати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конструкції </a:t>
                      </a: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uk-UA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Так…, але…»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17" marR="178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70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82025" cy="1168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Ефективний зворотній зв’язок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910" t="36958" r="22540" b="27687"/>
          <a:stretch>
            <a:fillRect/>
          </a:stretch>
        </p:blipFill>
        <p:spPr bwMode="auto">
          <a:xfrm>
            <a:off x="395288" y="1628775"/>
            <a:ext cx="8348662" cy="388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6028" y="142853"/>
            <a:ext cx="1737972" cy="13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Google Shape;492;p46"/>
          <p:cNvSpPr>
            <a:spLocks noChangeArrowheads="1"/>
          </p:cNvSpPr>
          <p:nvPr/>
        </p:nvSpPr>
        <p:spPr bwMode="auto">
          <a:xfrm>
            <a:off x="576263" y="1857375"/>
            <a:ext cx="1460500" cy="2182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Закон України </a:t>
            </a:r>
          </a:p>
          <a:p>
            <a:pPr algn="ctr" eaLnBrk="0" hangingPunct="0"/>
            <a:r>
              <a:rPr lang="uk-UA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«Про освіту» </a:t>
            </a:r>
            <a:r>
              <a:rPr lang="uk-UA" b="1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(2017 рік)</a:t>
            </a:r>
          </a:p>
        </p:txBody>
      </p:sp>
      <p:sp>
        <p:nvSpPr>
          <p:cNvPr id="5" name="Google Shape;493;p46"/>
          <p:cNvSpPr>
            <a:spLocks noChangeArrowheads="1"/>
          </p:cNvSpPr>
          <p:nvPr/>
        </p:nvSpPr>
        <p:spPr bwMode="auto">
          <a:xfrm>
            <a:off x="3660775" y="1855788"/>
            <a:ext cx="1462088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Концепція Нової Української Школи </a:t>
            </a:r>
            <a:r>
              <a:rPr lang="uk-UA" b="1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(2016 рік)</a:t>
            </a:r>
          </a:p>
        </p:txBody>
      </p:sp>
      <p:sp>
        <p:nvSpPr>
          <p:cNvPr id="6" name="Google Shape;494;p46"/>
          <p:cNvSpPr>
            <a:spLocks noChangeArrowheads="1"/>
          </p:cNvSpPr>
          <p:nvPr/>
        </p:nvSpPr>
        <p:spPr bwMode="auto">
          <a:xfrm>
            <a:off x="7165975" y="1855788"/>
            <a:ext cx="1460500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Закон України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«Про повну загальну середню освіту» 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(2020 рік)</a:t>
            </a:r>
          </a:p>
        </p:txBody>
      </p:sp>
      <p:sp>
        <p:nvSpPr>
          <p:cNvPr id="9" name="Google Shape;165;p18"/>
          <p:cNvSpPr>
            <a:spLocks noChangeArrowheads="1"/>
          </p:cNvSpPr>
          <p:nvPr/>
        </p:nvSpPr>
        <p:spPr bwMode="auto">
          <a:xfrm>
            <a:off x="79375" y="4137025"/>
            <a:ext cx="2887663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автономія, академічна свобода, право на різні форми здобуття освіти, вільний вибір закладу освіти,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безперервний професійний розвиток</a:t>
            </a:r>
            <a:endParaRPr lang="uk-UA" sz="2300" b="1" i="1">
              <a:solidFill>
                <a:schemeClr val="bg1"/>
              </a:solidFill>
              <a:sym typeface="Calibri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735138" y="3746500"/>
            <a:ext cx="392112" cy="49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Google Shape;166;p18"/>
          <p:cNvSpPr>
            <a:spLocks noChangeArrowheads="1"/>
          </p:cNvSpPr>
          <p:nvPr/>
        </p:nvSpPr>
        <p:spPr bwMode="auto">
          <a:xfrm>
            <a:off x="3125788" y="4137025"/>
            <a:ext cx="2886075" cy="257175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децентралізація,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сучасне освітнє середовище, новий зміст освіти орієнтований на формування компетентностей, педагогіка партнерства, орієнтація на потреби учня,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професійне зростання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endParaRPr lang="uk-UA" sz="2300" b="1" i="1">
              <a:solidFill>
                <a:schemeClr val="bg1"/>
              </a:solidFill>
              <a:sym typeface="Calibri" pitchFamily="34" charset="0"/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736975"/>
            <a:ext cx="433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67;p18"/>
          <p:cNvSpPr>
            <a:spLocks noChangeArrowheads="1"/>
          </p:cNvSpPr>
          <p:nvPr/>
        </p:nvSpPr>
        <p:spPr bwMode="auto">
          <a:xfrm>
            <a:off x="6164263" y="4122738"/>
            <a:ext cx="2887662" cy="22431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безпечне освітнє середовище, якість освітньої діяльності, формування компетентностей, різні види оцінювання,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постійне підвищення педагогічної майстерності</a:t>
            </a:r>
            <a:endParaRPr lang="uk-UA" b="1" i="1">
              <a:solidFill>
                <a:schemeClr val="bg1"/>
              </a:solidFill>
              <a:sym typeface="Calibri" pitchFamily="34" charset="0"/>
            </a:endParaRPr>
          </a:p>
        </p:txBody>
      </p:sp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3736975"/>
            <a:ext cx="433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614" y="252656"/>
            <a:ext cx="6222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Нормативне забезпечення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97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2777780" y="1078463"/>
            <a:ext cx="6157498" cy="790575"/>
          </a:xfrm>
          <a:prstGeom prst="homePlate">
            <a:avLst>
              <a:gd name="adj" fmla="val 414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Розвиток уміння учнів аналізувати власну діяльність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8855" y="784777"/>
            <a:ext cx="903287" cy="812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9" name="Parallelogram 18"/>
          <p:cNvSpPr/>
          <p:nvPr/>
        </p:nvSpPr>
        <p:spPr>
          <a:xfrm rot="16200000">
            <a:off x="1907831" y="999088"/>
            <a:ext cx="1084260" cy="655638"/>
          </a:xfrm>
          <a:prstGeom prst="parallelogram">
            <a:avLst>
              <a:gd name="adj" fmla="val 396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788426" y="1952893"/>
            <a:ext cx="1689653" cy="146105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957391" y="2703151"/>
            <a:ext cx="1351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Банк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інструментів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 rot="1239087">
            <a:off x="2012544" y="2689101"/>
            <a:ext cx="5788113" cy="1416048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87" y="5841688"/>
            <a:ext cx="9117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Дидактичне наповнення: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docs.google.com/presentation/d/1WTIMzHSD3IjqvqJEplgmyg7dMdUl7jYB/edit?usp=sharing&amp;ouid=115869744977459228285&amp;rtpof=true&amp;sd=true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68" y="5120055"/>
            <a:ext cx="881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Чек-лист «Банк інструментів формувального оцінювання»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docs.google.com/document/d/1IK61QAfGaR_ngvkw9u_YeMHFsDkUegdr/edit?usp=sharing&amp;ouid=115869744977459228285&amp;rtpof=true&amp;sd=true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693"/>
            <a:ext cx="7524328" cy="482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915" y="3068960"/>
            <a:ext cx="4953000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2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2"/>
          <p:cNvSpPr/>
          <p:nvPr/>
        </p:nvSpPr>
        <p:spPr>
          <a:xfrm>
            <a:off x="856326" y="2778147"/>
            <a:ext cx="2016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42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Класифікація інструментів формувального оцінювання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组合 85"/>
          <p:cNvGrpSpPr/>
          <p:nvPr/>
        </p:nvGrpSpPr>
        <p:grpSpPr>
          <a:xfrm>
            <a:off x="5672624" y="2046737"/>
            <a:ext cx="1604670" cy="1815294"/>
            <a:chOff x="5553262" y="2638733"/>
            <a:chExt cx="2397222" cy="2093640"/>
          </a:xfrm>
        </p:grpSpPr>
        <p:grpSp>
          <p:nvGrpSpPr>
            <p:cNvPr id="11" name="组合 87"/>
            <p:cNvGrpSpPr/>
            <p:nvPr/>
          </p:nvGrpSpPr>
          <p:grpSpPr>
            <a:xfrm>
              <a:off x="5553262" y="2638733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</p:grp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64945" y="2882683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FFAE47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latin typeface="+mj-ea"/>
                <a:ea typeface="+mj-ea"/>
              </a:endParaRPr>
            </a:p>
          </p:txBody>
        </p:sp>
      </p:grpSp>
      <p:grpSp>
        <p:nvGrpSpPr>
          <p:cNvPr id="15" name="组合 91"/>
          <p:cNvGrpSpPr/>
          <p:nvPr/>
        </p:nvGrpSpPr>
        <p:grpSpPr>
          <a:xfrm>
            <a:off x="3215023" y="2061752"/>
            <a:ext cx="1604670" cy="1815294"/>
            <a:chOff x="1881842" y="2656049"/>
            <a:chExt cx="2397222" cy="2093640"/>
          </a:xfrm>
        </p:grpSpPr>
        <p:grpSp>
          <p:nvGrpSpPr>
            <p:cNvPr id="16" name="组合 92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6E4180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latin typeface="+mj-ea"/>
                <a:ea typeface="+mj-ea"/>
              </a:endParaRPr>
            </a:p>
          </p:txBody>
        </p:sp>
      </p:grpSp>
      <p:grpSp>
        <p:nvGrpSpPr>
          <p:cNvPr id="22" name="组合 98"/>
          <p:cNvGrpSpPr/>
          <p:nvPr/>
        </p:nvGrpSpPr>
        <p:grpSpPr>
          <a:xfrm>
            <a:off x="4446764" y="2969397"/>
            <a:ext cx="1604670" cy="1815294"/>
            <a:chOff x="3721944" y="3702869"/>
            <a:chExt cx="2397222" cy="2093640"/>
          </a:xfrm>
        </p:grpSpPr>
        <p:grpSp>
          <p:nvGrpSpPr>
            <p:cNvPr id="24" name="组合 100"/>
            <p:cNvGrpSpPr/>
            <p:nvPr/>
          </p:nvGrpSpPr>
          <p:grpSpPr>
            <a:xfrm>
              <a:off x="3721944" y="370286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4033627" y="3946819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87878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latin typeface="+mj-ea"/>
                <a:ea typeface="+mj-ea"/>
              </a:endParaRPr>
            </a:p>
          </p:txBody>
        </p:sp>
      </p:grpSp>
      <p:grpSp>
        <p:nvGrpSpPr>
          <p:cNvPr id="29" name="组合 105"/>
          <p:cNvGrpSpPr/>
          <p:nvPr/>
        </p:nvGrpSpPr>
        <p:grpSpPr>
          <a:xfrm>
            <a:off x="6900996" y="2960307"/>
            <a:ext cx="1604670" cy="1815294"/>
            <a:chOff x="7388330" y="3692384"/>
            <a:chExt cx="2397222" cy="2093640"/>
          </a:xfrm>
        </p:grpSpPr>
        <p:grpSp>
          <p:nvGrpSpPr>
            <p:cNvPr id="31" name="组合 107"/>
            <p:cNvGrpSpPr/>
            <p:nvPr/>
          </p:nvGrpSpPr>
          <p:grpSpPr>
            <a:xfrm>
              <a:off x="7388330" y="3692384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latin typeface="+mj-ea"/>
                  <a:ea typeface="+mj-ea"/>
                </a:endParaRPr>
              </a:p>
            </p:txBody>
          </p:sp>
        </p:grp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7700013" y="3936334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B0BE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latin typeface="+mj-ea"/>
                <a:ea typeface="+mj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96434" y="4087581"/>
            <a:ext cx="171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ВІЗУАЛЬНІ: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Трикутна призма (червоний, жовтий, зелений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</a:p>
          <a:p>
            <a:pPr algn="ctr"/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18"/>
          <p:cNvSpPr txBox="1"/>
          <p:nvPr/>
        </p:nvSpPr>
        <p:spPr>
          <a:xfrm>
            <a:off x="5881261" y="4052333"/>
            <a:ext cx="13122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РУХОВІ </a:t>
            </a:r>
          </a:p>
          <a:p>
            <a:pPr algn="ctr"/>
            <a:r>
              <a:rPr lang="uk-UA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ТА УСНІ: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Відповідь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хором;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Внутрішнє / зовнішнє коло</a:t>
            </a:r>
            <a:endParaRPr lang="zh-CN" altLang="en-US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6762" y="1156386"/>
            <a:ext cx="18121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ПИСЬМОВІ: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З-Х-В;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Есе «хвилинка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Лайкерта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8658" y="1239668"/>
            <a:ext cx="1985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КРЕАТИВНІ: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Концептуальна карта;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Найзаплутаніший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(або найясніший)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момент;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Газетний заголовок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Шестиугольник 50"/>
          <p:cNvSpPr/>
          <p:nvPr/>
        </p:nvSpPr>
        <p:spPr>
          <a:xfrm>
            <a:off x="1085203" y="5098774"/>
            <a:ext cx="2115618" cy="1600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Шестиугольник 52"/>
          <p:cNvSpPr/>
          <p:nvPr/>
        </p:nvSpPr>
        <p:spPr>
          <a:xfrm>
            <a:off x="1571799" y="137684"/>
            <a:ext cx="1936713" cy="1600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1571799" y="824948"/>
            <a:ext cx="204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85203" y="5725274"/>
            <a:ext cx="224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ВЗАЄМООЦІНЮВАННЯ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84213" y="454025"/>
            <a:ext cx="30972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з видів оціночної діяльності, пов’язаний не з виставленням собі оцінок, а з процедурою оцінювання, найменше пов’язане з балами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6113" y="0"/>
            <a:ext cx="5400675" cy="717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0010" tIns="80010" rIns="80010" bIns="80010" spcCol="127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3450">
              <a:lnSpc>
                <a:spcPct val="80000"/>
              </a:lnSpc>
              <a:spcAft>
                <a:spcPct val="35000"/>
              </a:spcAft>
              <a:defRPr/>
            </a:pPr>
            <a:r>
              <a:rPr lang="uk-UA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амооцінювання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взаємооцінювання здобувачів освіти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5364163" y="461963"/>
            <a:ext cx="336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ВЗАЄМООЦІНЮВАННЯ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слабких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і, таким чином,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прогресу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0813" y="1844675"/>
            <a:ext cx="6194425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0025" y="3860800"/>
            <a:ext cx="6180138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-107950" y="6021388"/>
            <a:ext cx="903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sz="1600">
                <a:latin typeface="Times New Roman" pitchFamily="18" charset="0"/>
                <a:cs typeface="Times New Roman" pitchFamily="18" charset="0"/>
              </a:rPr>
              <a:t>Використання методик самооцінювання та взаємооцінювання учнів </a:t>
            </a:r>
          </a:p>
          <a:p>
            <a:pPr algn="ctr" eaLnBrk="1" hangingPunct="1"/>
            <a:r>
              <a:rPr lang="uk-UA" sz="1600">
                <a:latin typeface="Times New Roman" pitchFamily="18" charset="0"/>
                <a:cs typeface="Times New Roman" pitchFamily="18" charset="0"/>
              </a:rPr>
              <a:t>під час проведення навчального заняття свідчить про високий рівень педагогічної діяльності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15222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8675" y="188913"/>
            <a:ext cx="4895850" cy="648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6241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2782872" y="1041195"/>
            <a:ext cx="6152406" cy="790575"/>
          </a:xfrm>
          <a:prstGeom prst="homePlate">
            <a:avLst>
              <a:gd name="adj" fmla="val 41466"/>
            </a:avLst>
          </a:prstGeom>
          <a:solidFill>
            <a:srgbClr val="316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Корегування освітнього </a:t>
            </a:r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процесу. Результат навчання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23947" y="783605"/>
            <a:ext cx="903287" cy="755374"/>
          </a:xfrm>
          <a:prstGeom prst="rect">
            <a:avLst/>
          </a:prstGeom>
          <a:solidFill>
            <a:srgbClr val="316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23" name="Parallelogram 22"/>
          <p:cNvSpPr/>
          <p:nvPr/>
        </p:nvSpPr>
        <p:spPr>
          <a:xfrm rot="16200000">
            <a:off x="1941117" y="969722"/>
            <a:ext cx="1027872" cy="655638"/>
          </a:xfrm>
          <a:prstGeom prst="parallelogram">
            <a:avLst>
              <a:gd name="adj" fmla="val 39609"/>
            </a:avLst>
          </a:prstGeom>
          <a:solidFill>
            <a:srgbClr val="214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122" y="1928191"/>
            <a:ext cx="25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Наприклад:</a:t>
            </a:r>
          </a:p>
          <a:p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55959"/>
              </p:ext>
            </p:extLst>
          </p:nvPr>
        </p:nvGraphicFramePr>
        <p:xfrm>
          <a:off x="1223948" y="2485070"/>
          <a:ext cx="7467600" cy="2286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У природничій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освітній галузі загальний результат навчання може бути: «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Усвідомлює розмаїття природи» 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[ПРО 3.1]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Конкретний результат навчання для даної галузі на кінець 6 класу: «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Розуміє розмаїття природи та певні її закономірності»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[6 ПРО 3.1.1]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Конкретний результат навчання на кінець 9 класу: «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Обґрунтовує розмаїття та певні закони природи» 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[9 ПРО 3.1.1]	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6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65734" cy="6858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освітній  програмі зазначається перелік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модельних навчальних програм, та/або навчальних програм,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затверджених педагогічною радою.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від 12.07.2021року  № 795 «Про надання грифа  «Рекомендовано Міністерством освіти і науки України» модельним навчальним програмам для закладів загальної середньої освіти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 на модельні навчальні програми, заклад освіти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розробляти навчальні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предметів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інтегрованих курсів що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містити опис результатів навчання в обсязі не меншому, ніж визначено Державним стандартом та/або відповідними модельними навчальними програмами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(Наказ МОН 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від 19 лютого 2021 року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програми, що розроблені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модельних навчальних програм, затверджуються педагогічною радою закладу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№ 235 від 19 лютого 2021 року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uk-UA" sz="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може  містити орієнтовні критерії з навчального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які розробляються відповідно до загальних критеріїв оцінювання з урахуванням характеристик груп загальних результатів відповідної галузі (Наказ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№ 289 від 01.04.2022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року)</a:t>
            </a:r>
            <a:endParaRPr lang="uk-UA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документ, що визначає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орієнтовну послідовність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очікуваних результатів навчання учнів, зміст навчального предмета (інтегрованого курсу) та види навчальної діяльності учнів, рекомендований для використання в освітньому процесі в порядку, визначеному законодавством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що визначає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досягнення результатів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учнів з навчального предмета (інтегрованого курсу),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його змісту та видів навчальної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учнів із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 орієнтовної кількості годин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на їх провадження, та затверджується педагогічною радою закладу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 1. ЗУ «Про повну загальну середню освіту»)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із зазначенням у ний кількості годин </a:t>
            </a: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затверджується ПР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програма, розроблена на основі медельної – </a:t>
            </a: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 ПР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75382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uk-UA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санітарного регламенту</a:t>
            </a:r>
            <a:endParaRPr lang="uk-UA" sz="5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r>
              <a:rPr lang="uk-UA" sz="5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</a:t>
            </a:r>
            <a:r>
              <a:rPr lang="uk-UA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занять, визначена Законом “Про повну загальну середню освіту", зберігається: </a:t>
            </a:r>
            <a:endParaRPr lang="uk-UA" sz="5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r>
              <a:rPr lang="uk-UA" sz="5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uk-UA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 для </a:t>
            </a:r>
            <a:r>
              <a:rPr lang="uk-UA" sz="5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uk-UA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класів. </a:t>
            </a:r>
            <a:endParaRPr lang="uk-UA" sz="5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base">
              <a:buNone/>
            </a:pPr>
            <a:r>
              <a:rPr lang="uk-UA" sz="5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 </a:t>
            </a:r>
            <a:r>
              <a:rPr lang="uk-UA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час </a:t>
            </a:r>
            <a:r>
              <a:rPr lang="uk-UA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безперервної роботи </a:t>
            </a:r>
            <a:r>
              <a:rPr lang="uk-UA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комп’ютером для уникнення ризиків для здоров’я</a:t>
            </a:r>
            <a:r>
              <a:rPr lang="uk-UA" sz="5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для закладів загальної середньої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передбачає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організації роботи з технічними засобами навчання, зокрема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комп’ютерами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планшетами, іншими гаджетами.</a:t>
            </a:r>
          </a:p>
          <a:p>
            <a:pPr marL="0" indent="0" fontAlgn="base">
              <a:buNone/>
            </a:pP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часу безперервної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технічними засобами навчання: </a:t>
            </a:r>
          </a:p>
          <a:p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5-7 класів – не більше 20 хвилин; </a:t>
            </a:r>
          </a:p>
          <a:p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8-9 класів – 20-25 хвилин; </a:t>
            </a:r>
          </a:p>
          <a:p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10-11 (12) класів на 1-й годині занять – до 30 хвилин, на 2-й годині занять – 20 хвилин; </a:t>
            </a:r>
          </a:p>
          <a:p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здвоєних навчальних заняттях для учнів 10-11 (12) класів – не більше 25-30 хвилин на першому навчальному занятті та не більше 15-20 хвилин на другому навчальному занятті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учнів 5 класу час безперервної роботи з комп’ютером становить максимум 20 хвилин. </a:t>
            </a:r>
            <a:endParaRPr lang="uk-UA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вчитель може використовувати для синхронної взаємодії (онлайн) – для пояснення або загального огляду матеріалу навчального заняття, практичного закріплення вивченого, застосування інтерактивних прийомів навчання, перевірки результатів навчання тощо.</a:t>
            </a:r>
          </a:p>
          <a:p>
            <a:pPr marL="0" indent="0" fontAlgn="base">
              <a:buNone/>
            </a:pP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Решту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навчального заняття – 25 хвилин – вчитель організовує роботу в асинхронному режимі, тобто офлайн, без комп’ютера. </a:t>
            </a:r>
            <a:endParaRPr lang="uk-UA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виконувати вправи у робочому зошиті, працювати з текстом і завданнями у підручнику, виконувати творчі завдання тощо. Також наприкінці заняття вчитель може повернутися до режиму відеоконференції (для обговорення виконаних завдань, рефлексії, роботи з електронною освітньою платформою тощо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МОН:  «Тривалість навчального заняття під час дистанційного навчання»</a:t>
            </a:r>
          </a:p>
          <a:p>
            <a:pPr marL="0" indent="0"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mon.gov.ua/ua/news/trivalist-navchalnogo-zanyattya-pid-chas-distancijnogo-formatu-lishayetsya-nezminnoyu-rozyasnennya-mon</a:t>
            </a:r>
            <a:endParaRPr lang="uk-UA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8128" y="-32504"/>
            <a:ext cx="590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 навчання</a:t>
            </a:r>
            <a:endParaRPr lang="uk-UA" sz="4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4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5495" y="171196"/>
            <a:ext cx="8179904" cy="62646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листа МОН від 23.05.2022  №1/5415-22  був здійснений  вибір підручників закладами освіти.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14.06.2022  № 545 «Про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доржавного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бюджету»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 для 5 класу закладів загальної середньої освіти,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бюджету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Пізнаємо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природу»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для 5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ЗЗСО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Шаламов Р.В.,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Ягенська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 – 152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«Зарубіжна література» підручник для 5 класу ЗЗСО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Ісаєва О.О., Клименко Ж.В. - замовлено 89 примірників</a:t>
            </a:r>
          </a:p>
          <a:p>
            <a:pPr marL="0" indent="0" algn="r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«Інформатика»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для 5 класу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ЗЗСО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 Ендрю Біос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528 примірників</a:t>
            </a:r>
          </a:p>
          <a:p>
            <a:pPr marL="0" indent="0" algn="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підручник для 5 класу ЗЗСО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Ендрю Біос  - замовлено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примірників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Рекомендація: проаналізувати  та  співставити  модельні  навчальні  програми  та навчально-методичне  забезпечення  викладання  предметів  та внести відповідні корективи до освітньої програми. </a:t>
            </a:r>
            <a:endParaRPr lang="ru-RU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31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42" y="1268760"/>
            <a:ext cx="8712968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12" y="5013176"/>
            <a:ext cx="8712968" cy="17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07505" y="116440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Календарно-тематичне та поурочне планування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вчителем у довільній формі, у тому числі з використанням друкованих чи електронних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джерел, яку відповідає освітній програмі та річному навчальному плану закладу освіти.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1;p46"/>
          <p:cNvSpPr>
            <a:spLocks noChangeArrowheads="1"/>
          </p:cNvSpPr>
          <p:nvPr/>
        </p:nvSpPr>
        <p:spPr bwMode="auto">
          <a:xfrm>
            <a:off x="796925" y="1853372"/>
            <a:ext cx="1847850" cy="2184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Державний стандарт базової середньої освіти</a:t>
            </a:r>
          </a:p>
          <a:p>
            <a:pPr algn="ctr" eaLnBrk="0" hangingPunct="0"/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(2020 рік)</a:t>
            </a:r>
            <a:endParaRPr lang="uk-UA" b="1" i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5" name="Google Shape;491;p46"/>
          <p:cNvSpPr>
            <a:spLocks noChangeArrowheads="1"/>
          </p:cNvSpPr>
          <p:nvPr/>
        </p:nvSpPr>
        <p:spPr bwMode="auto">
          <a:xfrm>
            <a:off x="4014788" y="1853372"/>
            <a:ext cx="1998662" cy="2182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Типова освітня програма для 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5-9 класів закладів загальної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середньої освіти </a:t>
            </a:r>
          </a:p>
          <a:p>
            <a:pPr algn="ctr" eaLnBrk="0" hangingPunct="0"/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(2021 рік)</a:t>
            </a:r>
            <a:endParaRPr lang="uk-UA" b="1" i="1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6" name="Google Shape;165;p18"/>
          <p:cNvSpPr>
            <a:spLocks noChangeArrowheads="1"/>
          </p:cNvSpPr>
          <p:nvPr/>
        </p:nvSpPr>
        <p:spPr bwMode="auto">
          <a:xfrm>
            <a:off x="796925" y="4470295"/>
            <a:ext cx="2887662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рівний доступ до освіти, компетентнісний підхід, формування цінностей, академічна доброчесність, пріоритет інтересів учня, атмосфера довіри, конструктивна взаємодія</a:t>
            </a:r>
            <a:endParaRPr lang="uk-UA" sz="2300" b="1" i="1">
              <a:solidFill>
                <a:schemeClr val="bg1"/>
              </a:solidFill>
              <a:sym typeface="Calibri" pitchFamily="34" charset="0"/>
            </a:endParaRPr>
          </a:p>
        </p:txBody>
      </p:sp>
      <p:sp>
        <p:nvSpPr>
          <p:cNvPr id="7" name="Google Shape;166;p18"/>
          <p:cNvSpPr>
            <a:spLocks noChangeArrowheads="1"/>
          </p:cNvSpPr>
          <p:nvPr/>
        </p:nvSpPr>
        <p:spPr bwMode="auto">
          <a:xfrm>
            <a:off x="4014788" y="4470294"/>
            <a:ext cx="2276958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освітня програма,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модельна програма,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навчальні програми предметів, </a:t>
            </a:r>
          </a:p>
          <a:p>
            <a:pPr algn="ctr" eaLnBrk="0" hangingPunct="0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інтегровані курси</a:t>
            </a:r>
            <a:endParaRPr lang="uk-UA" sz="2300" b="1" i="1" dirty="0">
              <a:solidFill>
                <a:schemeClr val="bg1"/>
              </a:solidFill>
              <a:sym typeface="Calibri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366513" y="3899728"/>
            <a:ext cx="417512" cy="477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418" y="3876399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3413" y="142853"/>
            <a:ext cx="1737972" cy="138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491;p46"/>
          <p:cNvSpPr>
            <a:spLocks noChangeArrowheads="1"/>
          </p:cNvSpPr>
          <p:nvPr/>
        </p:nvSpPr>
        <p:spPr bwMode="auto">
          <a:xfrm>
            <a:off x="6801058" y="1853371"/>
            <a:ext cx="1998662" cy="2182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Наказ МОН України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 eaLnBrk="0" hangingPunct="0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(01.04.2022 рік №289)</a:t>
            </a:r>
            <a:endParaRPr lang="uk-UA" b="1" i="1" dirty="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175" y="3899728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166;p18"/>
          <p:cNvSpPr>
            <a:spLocks noChangeArrowheads="1"/>
          </p:cNvSpPr>
          <p:nvPr/>
        </p:nvSpPr>
        <p:spPr bwMode="auto">
          <a:xfrm>
            <a:off x="6641067" y="4470293"/>
            <a:ext cx="2276958" cy="221456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eaLnBrk="0" hangingPunct="0"/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Рекомендації щодо оцінювання навчальних досягнень учнів 5-6 класів, які здобувають освіту відповідно до нового Державного стандарту базової середньої освіти</a:t>
            </a:r>
            <a:endParaRPr lang="uk-UA" sz="1600" b="1" i="1" dirty="0">
              <a:solidFill>
                <a:schemeClr val="bg1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714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Поурочне планування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галузь «Природознавство»  «Пізнаємо природу» 5 клас</a:t>
            </a:r>
            <a:endParaRPr lang="uk-UA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2648"/>
            <a:ext cx="5084636" cy="43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316" y="5103400"/>
            <a:ext cx="4846320" cy="104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662" y="797688"/>
            <a:ext cx="4080510" cy="13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662" y="2188662"/>
            <a:ext cx="4084637" cy="3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317" y="2537222"/>
            <a:ext cx="3967361" cy="9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900" y="3495818"/>
            <a:ext cx="4140199" cy="16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05" y="6143531"/>
            <a:ext cx="8615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 матеріалами  сайту  видавництва  ТзОВ  «Астон» 2022 (НУШ 5 клас)</a:t>
            </a:r>
          </a:p>
          <a:p>
            <a:r>
              <a:rPr lang="en-US" sz="1400" dirty="0">
                <a:hlinkClick r:id="rId8"/>
              </a:rPr>
              <a:t>https://aston.te.ua/pidruchniky/vybir-pidruchnykiv-dlia-5-klasu-2022/piznaiemo-pryrodu-5-klas</a:t>
            </a:r>
            <a:r>
              <a:rPr lang="en-US" sz="1400" dirty="0" smtClean="0">
                <a:hlinkClick r:id="rId8"/>
              </a:rPr>
              <a:t>/</a:t>
            </a:r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  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52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4" y="865611"/>
            <a:ext cx="4770716" cy="3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4" y="4742661"/>
            <a:ext cx="4898572" cy="10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879" y="4256545"/>
            <a:ext cx="4152121" cy="23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879" y="1232209"/>
            <a:ext cx="41521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4" y="5801855"/>
            <a:ext cx="4898572" cy="7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81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</a:t>
            </a:r>
          </a:p>
          <a:p>
            <a:pPr algn="r"/>
            <a:r>
              <a:rPr lang="uk-UA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педагогічних працівників</a:t>
            </a:r>
            <a:endParaRPr lang="uk-UA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580" y="2590938"/>
            <a:ext cx="7886700" cy="1792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>
                <a:latin typeface="Monotype Corsiva" pitchFamily="66" charset="0"/>
              </a:rPr>
              <a:t>Дякую за увагу!</a:t>
            </a:r>
            <a:endParaRPr lang="uk-UA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4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8252"/>
            <a:ext cx="8891365" cy="371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8861" y="246895"/>
            <a:ext cx="70959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Структура навчального року </a:t>
            </a:r>
          </a:p>
          <a:p>
            <a:pPr algn="r"/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 умовах воєнного стану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9078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жавний стандарт базової середньої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83" y="135939"/>
            <a:ext cx="2315816" cy="284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071" y="135939"/>
            <a:ext cx="3488633" cy="587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048" y="3190289"/>
            <a:ext cx="33718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200399" y="4198739"/>
            <a:ext cx="1282150" cy="206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64" y="1212168"/>
            <a:ext cx="851758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4747"/>
            <a:ext cx="1152128" cy="113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85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3"/>
          <p:cNvGrpSpPr>
            <a:grpSpLocks/>
          </p:cNvGrpSpPr>
          <p:nvPr/>
        </p:nvGrpSpPr>
        <p:grpSpPr bwMode="auto">
          <a:xfrm>
            <a:off x="2019300" y="1477963"/>
            <a:ext cx="5154613" cy="4816475"/>
            <a:chOff x="2783373" y="1420656"/>
            <a:chExt cx="6625254" cy="5165704"/>
          </a:xfrm>
        </p:grpSpPr>
        <p:grpSp>
          <p:nvGrpSpPr>
            <p:cNvPr id="5" name="网chenying0907出品 38">
              <a:extLst/>
            </p:cNvPr>
            <p:cNvGrpSpPr/>
            <p:nvPr/>
          </p:nvGrpSpPr>
          <p:grpSpPr>
            <a:xfrm>
              <a:off x="2783373" y="1420656"/>
              <a:ext cx="6625254" cy="5165704"/>
              <a:chOff x="1532693" y="733389"/>
              <a:chExt cx="7287779" cy="568227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网chenying0907出品 1">
                <a:extLst/>
              </p:cNvPr>
              <p:cNvSpPr/>
              <p:nvPr/>
            </p:nvSpPr>
            <p:spPr>
              <a:xfrm rot="293950">
                <a:off x="4004111" y="5285336"/>
                <a:ext cx="4099479" cy="42420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3" name="网chenying0907出品 1">
                <a:extLst/>
              </p:cNvPr>
              <p:cNvSpPr/>
              <p:nvPr/>
            </p:nvSpPr>
            <p:spPr>
              <a:xfrm rot="19913209">
                <a:off x="3595212" y="4400519"/>
                <a:ext cx="24821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4" name="网chenying0907出品 1">
                <a:extLst/>
              </p:cNvPr>
              <p:cNvSpPr/>
              <p:nvPr/>
            </p:nvSpPr>
            <p:spPr>
              <a:xfrm rot="708470">
                <a:off x="3109799" y="3398140"/>
                <a:ext cx="30769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5" name="网chenying0907出品 1">
                <a:extLst/>
              </p:cNvPr>
              <p:cNvSpPr/>
              <p:nvPr/>
            </p:nvSpPr>
            <p:spPr>
              <a:xfrm rot="293950">
                <a:off x="3208806" y="1267157"/>
                <a:ext cx="4099479" cy="42420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  <a:cs typeface="Arial" charset="0"/>
                </a:endParaRPr>
              </a:p>
            </p:txBody>
          </p:sp>
          <p:grpSp>
            <p:nvGrpSpPr>
              <p:cNvPr id="16" name="网chenying0907出品 43">
                <a:extLst/>
              </p:cNvPr>
              <p:cNvGrpSpPr/>
              <p:nvPr/>
            </p:nvGrpSpPr>
            <p:grpSpPr>
              <a:xfrm>
                <a:off x="2361514" y="742974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33" name="网chenying0907出品 60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34" name="网chenying0907出品 61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sp>
            <p:nvSpPr>
              <p:cNvPr id="17" name="网chenying0907出品 1">
                <a:extLst/>
              </p:cNvPr>
              <p:cNvSpPr/>
              <p:nvPr/>
            </p:nvSpPr>
            <p:spPr>
              <a:xfrm rot="20453418">
                <a:off x="2338642" y="2336237"/>
                <a:ext cx="4918912" cy="541306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  <a:cs typeface="Arial" charset="0"/>
                </a:endParaRPr>
              </a:p>
            </p:txBody>
          </p:sp>
          <p:grpSp>
            <p:nvGrpSpPr>
              <p:cNvPr id="18" name="网chenying0907出品 45">
                <a:extLst/>
              </p:cNvPr>
              <p:cNvGrpSpPr/>
              <p:nvPr/>
            </p:nvGrpSpPr>
            <p:grpSpPr>
              <a:xfrm>
                <a:off x="1532693" y="2532246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31" name="网chenying0907出品 58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32" name="网chenying0907出品 59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3"/>
                </a:solidFill>
                <a:ln w="57150" cap="flat" cmpd="sng" algn="ctr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grpSp>
            <p:nvGrpSpPr>
              <p:cNvPr id="19" name="网chenying0907出品 46">
                <a:extLst/>
              </p:cNvPr>
              <p:cNvGrpSpPr/>
              <p:nvPr/>
            </p:nvGrpSpPr>
            <p:grpSpPr>
              <a:xfrm>
                <a:off x="6951007" y="733389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9" name="网chenying0907出品 56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30" name="网chenying0907出品 57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571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grpSp>
            <p:nvGrpSpPr>
              <p:cNvPr id="20" name="网chenying0907出品 47">
                <a:extLst/>
              </p:cNvPr>
              <p:cNvGrpSpPr/>
              <p:nvPr/>
            </p:nvGrpSpPr>
            <p:grpSpPr>
              <a:xfrm>
                <a:off x="5760263" y="3416477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7" name="网chenying0907出品 54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28" name="网chenying0907出品 55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571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grpSp>
            <p:nvGrpSpPr>
              <p:cNvPr id="21" name="网chenying0907出品 48">
                <a:extLst/>
              </p:cNvPr>
              <p:cNvGrpSpPr/>
              <p:nvPr/>
            </p:nvGrpSpPr>
            <p:grpSpPr>
              <a:xfrm>
                <a:off x="3079825" y="4742391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5" name="网chenying0907出品 52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26" name="网chenying0907出品 53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5"/>
                </a:solidFill>
                <a:ln w="571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grpSp>
            <p:nvGrpSpPr>
              <p:cNvPr id="22" name="网chenying0907出品 49">
                <a:extLst/>
              </p:cNvPr>
              <p:cNvGrpSpPr/>
              <p:nvPr/>
            </p:nvGrpSpPr>
            <p:grpSpPr>
              <a:xfrm>
                <a:off x="7162830" y="4758021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3" name="网chenying0907出品 50">
                  <a:extLst/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24" name="网chenying0907出品 51">
                  <a:extLst/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bg1"/>
                </a:solidFill>
                <a:ln w="5715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  <p:sp>
          <p:nvSpPr>
            <p:cNvPr id="6" name="网chenying0907出品 27">
              <a:extLst/>
            </p:cNvPr>
            <p:cNvSpPr txBox="1"/>
            <p:nvPr/>
          </p:nvSpPr>
          <p:spPr>
            <a:xfrm flipH="1">
              <a:off x="3581179" y="1648805"/>
              <a:ext cx="785562" cy="408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01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7" name="网chenying0907出品 28">
              <a:extLst/>
            </p:cNvPr>
            <p:cNvSpPr txBox="1"/>
            <p:nvPr/>
          </p:nvSpPr>
          <p:spPr>
            <a:xfrm flipH="1">
              <a:off x="3001699" y="3501239"/>
              <a:ext cx="1065101" cy="5754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03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网chenying0907出品 29">
              <a:extLst/>
            </p:cNvPr>
            <p:cNvSpPr txBox="1"/>
            <p:nvPr/>
          </p:nvSpPr>
          <p:spPr>
            <a:xfrm flipH="1">
              <a:off x="7943603" y="1883765"/>
              <a:ext cx="1065101" cy="5754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02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网chenying0907出品 30">
              <a:extLst/>
            </p:cNvPr>
            <p:cNvSpPr txBox="1"/>
            <p:nvPr/>
          </p:nvSpPr>
          <p:spPr>
            <a:xfrm flipH="1">
              <a:off x="8123161" y="5547771"/>
              <a:ext cx="1065101" cy="6539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06</a:t>
              </a:r>
              <a:endParaRPr lang="zh-CN" altLang="en-US" sz="41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网chenying0907出品 31">
              <a:extLst/>
            </p:cNvPr>
            <p:cNvSpPr txBox="1"/>
            <p:nvPr/>
          </p:nvSpPr>
          <p:spPr>
            <a:xfrm flipH="1">
              <a:off x="6678541" y="4092043"/>
              <a:ext cx="785562" cy="408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04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网chenying0907出品 32">
              <a:extLst/>
            </p:cNvPr>
            <p:cNvSpPr txBox="1"/>
            <p:nvPr/>
          </p:nvSpPr>
          <p:spPr>
            <a:xfrm flipH="1">
              <a:off x="4234114" y="5290677"/>
              <a:ext cx="785562" cy="408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05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507" name="TextBox 51"/>
          <p:cNvSpPr txBox="1">
            <a:spLocks noChangeArrowheads="1"/>
          </p:cNvSpPr>
          <p:nvPr/>
        </p:nvSpPr>
        <p:spPr bwMode="auto">
          <a:xfrm>
            <a:off x="383623" y="1608870"/>
            <a:ext cx="209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Box 54"/>
          <p:cNvSpPr txBox="1">
            <a:spLocks noChangeArrowheads="1"/>
          </p:cNvSpPr>
          <p:nvPr/>
        </p:nvSpPr>
        <p:spPr bwMode="auto">
          <a:xfrm>
            <a:off x="307975" y="3482975"/>
            <a:ext cx="193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ko-KR" sz="1600">
                <a:latin typeface="Times New Roman" pitchFamily="18" charset="0"/>
                <a:cs typeface="Times New Roman" pitchFamily="18" charset="0"/>
              </a:rPr>
              <a:t>звертати увагу </a:t>
            </a:r>
          </a:p>
          <a:p>
            <a:pPr algn="ctr" eaLnBrk="1" hangingPunct="1"/>
            <a:r>
              <a:rPr lang="ru-RU" altLang="ko-KR" sz="1600">
                <a:latin typeface="Times New Roman" pitchFamily="18" charset="0"/>
                <a:cs typeface="Times New Roman" pitchFamily="18" charset="0"/>
              </a:rPr>
              <a:t>на здобутки</a:t>
            </a:r>
          </a:p>
        </p:txBody>
      </p:sp>
      <p:sp>
        <p:nvSpPr>
          <p:cNvPr id="21509" name="TextBox 57"/>
          <p:cNvSpPr txBox="1">
            <a:spLocks noChangeArrowheads="1"/>
          </p:cNvSpPr>
          <p:nvPr/>
        </p:nvSpPr>
        <p:spPr bwMode="auto">
          <a:xfrm>
            <a:off x="658813" y="5122863"/>
            <a:ext cx="2638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ko-KR" sz="16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вчитися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Box 60"/>
          <p:cNvSpPr txBox="1">
            <a:spLocks noChangeArrowheads="1"/>
          </p:cNvSpPr>
          <p:nvPr/>
        </p:nvSpPr>
        <p:spPr bwMode="auto">
          <a:xfrm>
            <a:off x="6945929" y="1828925"/>
            <a:ext cx="184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Box 66"/>
          <p:cNvSpPr txBox="1">
            <a:spLocks noChangeArrowheads="1"/>
          </p:cNvSpPr>
          <p:nvPr/>
        </p:nvSpPr>
        <p:spPr bwMode="auto">
          <a:xfrm>
            <a:off x="5683250" y="3803436"/>
            <a:ext cx="2638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запобігати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проблемам </a:t>
            </a:r>
          </a:p>
          <a:p>
            <a:pPr algn="ctr" eaLnBrk="1" hangingPunct="1"/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Box 69"/>
          <p:cNvSpPr txBox="1">
            <a:spLocks noChangeArrowheads="1"/>
          </p:cNvSpPr>
          <p:nvPr/>
        </p:nvSpPr>
        <p:spPr bwMode="auto">
          <a:xfrm>
            <a:off x="7262537" y="5330173"/>
            <a:ext cx="1766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запобігати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побоюванням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dirty="0" err="1">
                <a:latin typeface="Times New Roman" pitchFamily="18" charset="0"/>
                <a:cs typeface="Times New Roman" pitchFamily="18" charset="0"/>
              </a:rPr>
              <a:t>помилитися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 bwMode="auto">
          <a:xfrm>
            <a:off x="711200" y="334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(оцінювання під час навчання)</a:t>
            </a:r>
          </a:p>
          <a:p>
            <a:pPr>
              <a:defRPr/>
            </a:pPr>
            <a:r>
              <a:rPr lang="uk-UA" sz="3600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авдання</a:t>
            </a:r>
            <a:r>
              <a:rPr lang="uk-UA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250" y="1123950"/>
            <a:ext cx="903288" cy="5715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6" name="Pentagon 5"/>
          <p:cNvSpPr/>
          <p:nvPr/>
        </p:nvSpPr>
        <p:spPr>
          <a:xfrm>
            <a:off x="1879600" y="1405731"/>
            <a:ext cx="5843588" cy="579438"/>
          </a:xfrm>
          <a:prstGeom prst="homePlate">
            <a:avLst>
              <a:gd name="adj" fmla="val 41466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зрозумілих для учнів навчальних цілей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arallelogram 6"/>
          <p:cNvSpPr/>
          <p:nvPr/>
        </p:nvSpPr>
        <p:spPr>
          <a:xfrm rot="16200000">
            <a:off x="1146969" y="1229519"/>
            <a:ext cx="865188" cy="654050"/>
          </a:xfrm>
          <a:prstGeom prst="parallelogram">
            <a:avLst>
              <a:gd name="adj" fmla="val 39609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825625" y="2289175"/>
            <a:ext cx="5842000" cy="644525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 з критеріями оцінювання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388" y="1989138"/>
            <a:ext cx="903287" cy="694427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1" name="Parallelogram 10"/>
          <p:cNvSpPr/>
          <p:nvPr/>
        </p:nvSpPr>
        <p:spPr>
          <a:xfrm rot="16200000">
            <a:off x="1065213" y="2133600"/>
            <a:ext cx="944562" cy="655638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1825625" y="3357563"/>
            <a:ext cx="5842000" cy="700087"/>
          </a:xfrm>
          <a:prstGeom prst="homePlate">
            <a:avLst>
              <a:gd name="adj" fmla="val 4146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Надання </a:t>
            </a:r>
            <a:r>
              <a:rPr lang="uk-UA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зворотнього</a:t>
            </a: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зв’язку 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388" y="3068638"/>
            <a:ext cx="903287" cy="728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5" name="Parallelogram 14"/>
          <p:cNvSpPr/>
          <p:nvPr/>
        </p:nvSpPr>
        <p:spPr>
          <a:xfrm rot="16200000">
            <a:off x="1042988" y="3235325"/>
            <a:ext cx="989012" cy="655638"/>
          </a:xfrm>
          <a:prstGeom prst="parallelogram">
            <a:avLst>
              <a:gd name="adj" fmla="val 3960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1825625" y="4391025"/>
            <a:ext cx="5842000" cy="790575"/>
          </a:xfrm>
          <a:prstGeom prst="homePlate">
            <a:avLst>
              <a:gd name="adj" fmla="val 414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Розвиток уміння учнів аналізувати власну діяльність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388" y="4097338"/>
            <a:ext cx="903287" cy="812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9" name="Parallelogram 18"/>
          <p:cNvSpPr/>
          <p:nvPr/>
        </p:nvSpPr>
        <p:spPr>
          <a:xfrm rot="16200000">
            <a:off x="1053789" y="4370076"/>
            <a:ext cx="967409" cy="655638"/>
          </a:xfrm>
          <a:prstGeom prst="parallelogram">
            <a:avLst>
              <a:gd name="adj" fmla="val 396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1825625" y="5514975"/>
            <a:ext cx="5842000" cy="790575"/>
          </a:xfrm>
          <a:prstGeom prst="homePlate">
            <a:avLst>
              <a:gd name="adj" fmla="val 41466"/>
            </a:avLst>
          </a:prstGeom>
          <a:solidFill>
            <a:srgbClr val="316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Корегування освітнього </a:t>
            </a: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процесу. Результат навчання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738" y="5277678"/>
            <a:ext cx="903287" cy="755374"/>
          </a:xfrm>
          <a:prstGeom prst="rect">
            <a:avLst/>
          </a:prstGeom>
          <a:solidFill>
            <a:srgbClr val="316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23" name="Parallelogram 22"/>
          <p:cNvSpPr/>
          <p:nvPr/>
        </p:nvSpPr>
        <p:spPr>
          <a:xfrm rot="16200000">
            <a:off x="1023558" y="5463795"/>
            <a:ext cx="1027872" cy="655638"/>
          </a:xfrm>
          <a:prstGeom prst="parallelogram">
            <a:avLst>
              <a:gd name="adj" fmla="val 39609"/>
            </a:avLst>
          </a:prstGeom>
          <a:solidFill>
            <a:srgbClr val="214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uk-UA" sz="4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оцінювання.</a:t>
            </a:r>
          </a:p>
          <a:p>
            <a:pPr>
              <a:defRPr/>
            </a:pPr>
            <a:r>
              <a:rPr lang="uk-UA" sz="36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Алгоритм дії вчителя:</a:t>
            </a:r>
            <a:endParaRPr lang="uk-UA" sz="3600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57239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4359" y="826603"/>
            <a:ext cx="903288" cy="69408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6" name="Pentagon 5"/>
          <p:cNvSpPr/>
          <p:nvPr/>
        </p:nvSpPr>
        <p:spPr>
          <a:xfrm>
            <a:off x="2352849" y="1003853"/>
            <a:ext cx="6764164" cy="684902"/>
          </a:xfrm>
          <a:prstGeom prst="homePlate">
            <a:avLst>
              <a:gd name="adj" fmla="val 41466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just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Формування зрозумілих для учнів навчальних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цілей (мети)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arallelogram 6"/>
          <p:cNvSpPr/>
          <p:nvPr/>
        </p:nvSpPr>
        <p:spPr>
          <a:xfrm rot="16200000">
            <a:off x="1733514" y="1030736"/>
            <a:ext cx="875198" cy="466932"/>
          </a:xfrm>
          <a:prstGeom prst="parallelogram">
            <a:avLst>
              <a:gd name="adj" fmla="val 39609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0" y="1696285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0" y="2820174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0" y="3944063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5"/>
          <p:cNvSpPr/>
          <p:nvPr/>
        </p:nvSpPr>
        <p:spPr>
          <a:xfrm>
            <a:off x="0" y="506795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87413" y="114300"/>
            <a:ext cx="82296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uk-UA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94652" y="1792571"/>
            <a:ext cx="754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Вчитель спільно з учнями розробляє й обговорює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цілі (мету) уроку (заняття).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Ціль (мета)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має бути вимірною, щоб через оцінювання виміряти на якому рівні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вона досягнута.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182" y="2447514"/>
            <a:ext cx="2668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uk-UA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uk-UA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Конкретна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Specific)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Чи розумію я, у чому вона виражається?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Вимірювана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(Measurable)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 я зрозумію, досягнув я цілі? Як я виміряю результат?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Досяжна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(Achievable)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Чи зможу я її досягнути у вказані терміни?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Важлива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(Relevant)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це дасть мені після досягнення? Чи потрібно мені це саме зараз?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Визначена у часі </a:t>
            </a:r>
          </a:p>
          <a:p>
            <a:pPr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(Time/Timed-bound)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Коли я хочу отримати результат від дії (день, місяць, рік)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271591" y="2323191"/>
            <a:ext cx="2554356" cy="208901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4743796" y="3928617"/>
            <a:ext cx="1411356" cy="100562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750957" y="4278784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3882" y="3142242"/>
            <a:ext cx="1669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Традиційний підхід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«покращити знання з методики…»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271592" y="4535286"/>
            <a:ext cx="2663685" cy="2153749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6713882" y="5300584"/>
            <a:ext cx="1808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дхід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навчитися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виготовляти…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двома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способами протягом двох тижнів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0" grpId="0" animBg="1"/>
      <p:bldP spid="11" grpId="0"/>
      <p:bldP spid="14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</TotalTime>
  <Words>2258</Words>
  <Application>Microsoft Office PowerPoint</Application>
  <PresentationFormat>Экран (4:3)</PresentationFormat>
  <Paragraphs>266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맑은 고딕</vt:lpstr>
      <vt:lpstr>微软雅黑</vt:lpstr>
      <vt:lpstr>Arial</vt:lpstr>
      <vt:lpstr>Arial Black</vt:lpstr>
      <vt:lpstr>Calibri</vt:lpstr>
      <vt:lpstr>Calibri Light</vt:lpstr>
      <vt:lpstr>等线 Light</vt:lpstr>
      <vt:lpstr>Monotype Corsiva</vt:lpstr>
      <vt:lpstr>Times New Roman</vt:lpstr>
      <vt:lpstr>Trebuchet MS</vt:lpstr>
      <vt:lpstr>Office Theme</vt:lpstr>
      <vt:lpstr>Готовність до нового навчального року: говоримо про найактуальніше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УЧНЯМ</vt:lpstr>
      <vt:lpstr>Презентация PowerPoint</vt:lpstr>
      <vt:lpstr>Приклад зворотнього зв’язку </vt:lpstr>
      <vt:lpstr>Вербальне оцінювання</vt:lpstr>
      <vt:lpstr>Ефективний зворотній зв’язок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Календарно-тематичне та поурочне планування здійснюється вчителем у довільній формі, у тому числі з використанням друкованих чи електронних джерел, яку відповідає освітній програмі та річному навчальному плану закладу освіти.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111</cp:lastModifiedBy>
  <cp:revision>114</cp:revision>
  <dcterms:created xsi:type="dcterms:W3CDTF">2018-09-04T12:10:47Z</dcterms:created>
  <dcterms:modified xsi:type="dcterms:W3CDTF">2022-08-30T07:47:56Z</dcterms:modified>
</cp:coreProperties>
</file>