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74" r:id="rId6"/>
    <p:sldId id="264" r:id="rId7"/>
    <p:sldId id="265" r:id="rId8"/>
    <p:sldId id="267" r:id="rId9"/>
    <p:sldId id="273" r:id="rId10"/>
    <p:sldId id="291" r:id="rId11"/>
    <p:sldId id="276" r:id="rId12"/>
    <p:sldId id="277" r:id="rId13"/>
    <p:sldId id="278" r:id="rId14"/>
    <p:sldId id="314" r:id="rId15"/>
    <p:sldId id="315" r:id="rId16"/>
    <p:sldId id="289" r:id="rId17"/>
    <p:sldId id="280" r:id="rId18"/>
    <p:sldId id="316" r:id="rId19"/>
    <p:sldId id="270" r:id="rId20"/>
    <p:sldId id="271" r:id="rId21"/>
    <p:sldId id="272" r:id="rId22"/>
    <p:sldId id="281" r:id="rId23"/>
    <p:sldId id="282" r:id="rId24"/>
    <p:sldId id="292" r:id="rId25"/>
    <p:sldId id="283" r:id="rId26"/>
    <p:sldId id="284" r:id="rId27"/>
    <p:sldId id="285" r:id="rId28"/>
    <p:sldId id="286" r:id="rId29"/>
    <p:sldId id="287" r:id="rId30"/>
    <p:sldId id="293" r:id="rId31"/>
    <p:sldId id="294" r:id="rId32"/>
    <p:sldId id="295" r:id="rId33"/>
    <p:sldId id="269" r:id="rId34"/>
    <p:sldId id="297" r:id="rId35"/>
    <p:sldId id="298" r:id="rId36"/>
    <p:sldId id="258" r:id="rId37"/>
    <p:sldId id="299" r:id="rId38"/>
    <p:sldId id="300" r:id="rId3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331BC-66A2-4843-9E83-D4D7F368C20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801616FB-B6DA-421C-A5F4-DCB3456343F1}">
      <dgm:prSet phldrT="[Текст]"/>
      <dgm:spPr/>
      <dgm:t>
        <a:bodyPr/>
        <a:lstStyle/>
        <a:p>
          <a:pPr algn="ctr"/>
          <a:r>
            <a: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Здоровий спосіб життя</a:t>
          </a:r>
          <a:endParaRPr lang="x-none" dirty="0"/>
        </a:p>
      </dgm:t>
    </dgm:pt>
    <dgm:pt modelId="{F9E51665-4811-45F8-B970-D0159B816028}" type="parTrans" cxnId="{A1591DA3-B55B-4920-93AB-3D75FA8D18ED}">
      <dgm:prSet/>
      <dgm:spPr/>
      <dgm:t>
        <a:bodyPr/>
        <a:lstStyle/>
        <a:p>
          <a:pPr algn="ctr"/>
          <a:endParaRPr lang="x-none"/>
        </a:p>
      </dgm:t>
    </dgm:pt>
    <dgm:pt modelId="{89118F62-FAF2-46EF-812C-5BC15FCAF8B2}" type="sibTrans" cxnId="{A1591DA3-B55B-4920-93AB-3D75FA8D18ED}">
      <dgm:prSet/>
      <dgm:spPr/>
      <dgm:t>
        <a:bodyPr/>
        <a:lstStyle/>
        <a:p>
          <a:pPr algn="ctr"/>
          <a:endParaRPr lang="x-none"/>
        </a:p>
      </dgm:t>
    </dgm:pt>
    <dgm:pt modelId="{A851A46D-D164-4553-9F00-2C9890D0A5F1}">
      <dgm:prSet phldrT="[Текст]"/>
      <dgm:spPr/>
      <dgm:t>
        <a:bodyPr/>
        <a:lstStyle/>
        <a:p>
          <a:pPr algn="ctr"/>
          <a:r>
            <a: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Безпека у процесі занять </a:t>
          </a:r>
          <a:endParaRPr lang="x-none" dirty="0"/>
        </a:p>
      </dgm:t>
    </dgm:pt>
    <dgm:pt modelId="{5F133299-C91D-44BB-AB88-92EF714BD3EA}" type="parTrans" cxnId="{5D5F9A90-0F04-42BB-A314-A6686A8AC367}">
      <dgm:prSet/>
      <dgm:spPr/>
      <dgm:t>
        <a:bodyPr/>
        <a:lstStyle/>
        <a:p>
          <a:pPr algn="ctr"/>
          <a:endParaRPr lang="x-none"/>
        </a:p>
      </dgm:t>
    </dgm:pt>
    <dgm:pt modelId="{15D111ED-B58A-4D90-8081-2DB2EDC717D4}" type="sibTrans" cxnId="{5D5F9A90-0F04-42BB-A314-A6686A8AC367}">
      <dgm:prSet/>
      <dgm:spPr/>
      <dgm:t>
        <a:bodyPr/>
        <a:lstStyle/>
        <a:p>
          <a:pPr algn="ctr"/>
          <a:endParaRPr lang="x-none"/>
        </a:p>
      </dgm:t>
    </dgm:pt>
    <dgm:pt modelId="{26DD27AB-8B28-4904-ACAA-8775D3FFE667}">
      <dgm:prSet phldrT="[Текст]"/>
      <dgm:spPr/>
      <dgm:t>
        <a:bodyPr/>
        <a:lstStyle/>
        <a:p>
          <a:pPr algn="ctr"/>
          <a:r>
            <a: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Техніко-тактична підготовка</a:t>
          </a:r>
          <a:endParaRPr lang="x-none" dirty="0"/>
        </a:p>
      </dgm:t>
    </dgm:pt>
    <dgm:pt modelId="{99C2AE0E-EAC1-491C-BDA1-32006115F6A5}" type="parTrans" cxnId="{F01E2C85-3B61-40DD-A00C-6AB19542F7EB}">
      <dgm:prSet/>
      <dgm:spPr/>
      <dgm:t>
        <a:bodyPr/>
        <a:lstStyle/>
        <a:p>
          <a:pPr algn="ctr"/>
          <a:endParaRPr lang="x-none"/>
        </a:p>
      </dgm:t>
    </dgm:pt>
    <dgm:pt modelId="{197AAB2A-2069-4A91-9F83-93AF71A2152D}" type="sibTrans" cxnId="{F01E2C85-3B61-40DD-A00C-6AB19542F7EB}">
      <dgm:prSet/>
      <dgm:spPr/>
      <dgm:t>
        <a:bodyPr/>
        <a:lstStyle/>
        <a:p>
          <a:pPr algn="ctr"/>
          <a:endParaRPr lang="x-none"/>
        </a:p>
      </dgm:t>
    </dgm:pt>
    <dgm:pt modelId="{0240A933-5C9B-4E33-A0D5-B891AC3C3890}">
      <dgm:prSet phldrT="[Текст]"/>
      <dgm:spPr/>
      <dgm:t>
        <a:bodyPr/>
        <a:lstStyle/>
        <a:p>
          <a:pPr algn="ctr"/>
          <a:r>
            <a: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Історія фізичної культури</a:t>
          </a:r>
          <a:endParaRPr lang="x-none" dirty="0"/>
        </a:p>
      </dgm:t>
    </dgm:pt>
    <dgm:pt modelId="{535FD488-5B30-4627-802E-A2FEFE3A7D67}" type="parTrans" cxnId="{C7D2A444-4B0D-453E-97EC-20D7CE82B90D}">
      <dgm:prSet/>
      <dgm:spPr/>
      <dgm:t>
        <a:bodyPr/>
        <a:lstStyle/>
        <a:p>
          <a:pPr algn="ctr"/>
          <a:endParaRPr lang="x-none"/>
        </a:p>
      </dgm:t>
    </dgm:pt>
    <dgm:pt modelId="{7A865112-09B5-4C0C-A8DD-03EBC2D50635}" type="sibTrans" cxnId="{C7D2A444-4B0D-453E-97EC-20D7CE82B90D}">
      <dgm:prSet/>
      <dgm:spPr/>
      <dgm:t>
        <a:bodyPr/>
        <a:lstStyle/>
        <a:p>
          <a:pPr algn="ctr"/>
          <a:endParaRPr lang="x-none"/>
        </a:p>
      </dgm:t>
    </dgm:pt>
    <dgm:pt modelId="{5C32AEB0-C5D5-443E-A7CB-48B13EA34CED}" type="pres">
      <dgm:prSet presAssocID="{156331BC-66A2-4843-9E83-D4D7F368C201}" presName="Name0" presStyleCnt="0">
        <dgm:presLayoutVars>
          <dgm:chMax val="7"/>
          <dgm:chPref val="7"/>
          <dgm:dir/>
        </dgm:presLayoutVars>
      </dgm:prSet>
      <dgm:spPr/>
    </dgm:pt>
    <dgm:pt modelId="{1D598579-3F2E-4A81-98DB-25AB4E69AF61}" type="pres">
      <dgm:prSet presAssocID="{156331BC-66A2-4843-9E83-D4D7F368C201}" presName="Name1" presStyleCnt="0"/>
      <dgm:spPr/>
    </dgm:pt>
    <dgm:pt modelId="{3326A632-A992-468C-96F3-99807B79FA7C}" type="pres">
      <dgm:prSet presAssocID="{156331BC-66A2-4843-9E83-D4D7F368C201}" presName="cycle" presStyleCnt="0"/>
      <dgm:spPr/>
    </dgm:pt>
    <dgm:pt modelId="{2FAB19D1-00FC-469E-8789-07F97A3B2EA0}" type="pres">
      <dgm:prSet presAssocID="{156331BC-66A2-4843-9E83-D4D7F368C201}" presName="srcNode" presStyleLbl="node1" presStyleIdx="0" presStyleCnt="4"/>
      <dgm:spPr/>
    </dgm:pt>
    <dgm:pt modelId="{2D17430E-EBB8-4144-9645-E10CA8D9385A}" type="pres">
      <dgm:prSet presAssocID="{156331BC-66A2-4843-9E83-D4D7F368C201}" presName="conn" presStyleLbl="parChTrans1D2" presStyleIdx="0" presStyleCnt="1"/>
      <dgm:spPr/>
    </dgm:pt>
    <dgm:pt modelId="{045427EB-13B1-4AFC-8393-8C9BF8470588}" type="pres">
      <dgm:prSet presAssocID="{156331BC-66A2-4843-9E83-D4D7F368C201}" presName="extraNode" presStyleLbl="node1" presStyleIdx="0" presStyleCnt="4"/>
      <dgm:spPr/>
    </dgm:pt>
    <dgm:pt modelId="{AC81EE10-AA40-496F-82D1-A3DF2ED51D30}" type="pres">
      <dgm:prSet presAssocID="{156331BC-66A2-4843-9E83-D4D7F368C201}" presName="dstNode" presStyleLbl="node1" presStyleIdx="0" presStyleCnt="4"/>
      <dgm:spPr/>
    </dgm:pt>
    <dgm:pt modelId="{8E04E1D0-4131-435C-9B64-F2B9550712C8}" type="pres">
      <dgm:prSet presAssocID="{801616FB-B6DA-421C-A5F4-DCB3456343F1}" presName="text_1" presStyleLbl="node1" presStyleIdx="0" presStyleCnt="4" custLinFactNeighborX="-388" custLinFactNeighborY="2285">
        <dgm:presLayoutVars>
          <dgm:bulletEnabled val="1"/>
        </dgm:presLayoutVars>
      </dgm:prSet>
      <dgm:spPr/>
    </dgm:pt>
    <dgm:pt modelId="{DAB5E879-EFFE-4547-9504-901D2269833F}" type="pres">
      <dgm:prSet presAssocID="{801616FB-B6DA-421C-A5F4-DCB3456343F1}" presName="accent_1" presStyleCnt="0"/>
      <dgm:spPr/>
    </dgm:pt>
    <dgm:pt modelId="{42DA40BB-9E2B-4A65-9172-DC8ECFCE36E6}" type="pres">
      <dgm:prSet presAssocID="{801616FB-B6DA-421C-A5F4-DCB3456343F1}" presName="accentRepeatNode" presStyleLbl="solidFgAcc1" presStyleIdx="0" presStyleCnt="4"/>
      <dgm:spPr/>
    </dgm:pt>
    <dgm:pt modelId="{17ECCE92-25BA-4218-8FF4-7ED91F27EBDE}" type="pres">
      <dgm:prSet presAssocID="{A851A46D-D164-4553-9F00-2C9890D0A5F1}" presName="text_2" presStyleLbl="node1" presStyleIdx="1" presStyleCnt="4">
        <dgm:presLayoutVars>
          <dgm:bulletEnabled val="1"/>
        </dgm:presLayoutVars>
      </dgm:prSet>
      <dgm:spPr/>
    </dgm:pt>
    <dgm:pt modelId="{81EBA1F6-47A6-4260-991D-66144860013D}" type="pres">
      <dgm:prSet presAssocID="{A851A46D-D164-4553-9F00-2C9890D0A5F1}" presName="accent_2" presStyleCnt="0"/>
      <dgm:spPr/>
    </dgm:pt>
    <dgm:pt modelId="{667E55D4-6D48-42DB-8ABD-96D0CE08E525}" type="pres">
      <dgm:prSet presAssocID="{A851A46D-D164-4553-9F00-2C9890D0A5F1}" presName="accentRepeatNode" presStyleLbl="solidFgAcc1" presStyleIdx="1" presStyleCnt="4"/>
      <dgm:spPr/>
    </dgm:pt>
    <dgm:pt modelId="{05098130-DC6E-4816-AF41-466C324798C6}" type="pres">
      <dgm:prSet presAssocID="{26DD27AB-8B28-4904-ACAA-8775D3FFE667}" presName="text_3" presStyleLbl="node1" presStyleIdx="2" presStyleCnt="4">
        <dgm:presLayoutVars>
          <dgm:bulletEnabled val="1"/>
        </dgm:presLayoutVars>
      </dgm:prSet>
      <dgm:spPr/>
    </dgm:pt>
    <dgm:pt modelId="{D46B2A2E-FDC4-42A9-8414-08F52B2BDD78}" type="pres">
      <dgm:prSet presAssocID="{26DD27AB-8B28-4904-ACAA-8775D3FFE667}" presName="accent_3" presStyleCnt="0"/>
      <dgm:spPr/>
    </dgm:pt>
    <dgm:pt modelId="{DE743926-4C13-4C76-9439-21C9EA0796AA}" type="pres">
      <dgm:prSet presAssocID="{26DD27AB-8B28-4904-ACAA-8775D3FFE667}" presName="accentRepeatNode" presStyleLbl="solidFgAcc1" presStyleIdx="2" presStyleCnt="4"/>
      <dgm:spPr/>
    </dgm:pt>
    <dgm:pt modelId="{4BA4B64A-3EEC-4BC8-A622-D1A8D2199648}" type="pres">
      <dgm:prSet presAssocID="{0240A933-5C9B-4E33-A0D5-B891AC3C3890}" presName="text_4" presStyleLbl="node1" presStyleIdx="3" presStyleCnt="4">
        <dgm:presLayoutVars>
          <dgm:bulletEnabled val="1"/>
        </dgm:presLayoutVars>
      </dgm:prSet>
      <dgm:spPr/>
    </dgm:pt>
    <dgm:pt modelId="{2312C844-8D19-46BC-A768-1E9B8A91D939}" type="pres">
      <dgm:prSet presAssocID="{0240A933-5C9B-4E33-A0D5-B891AC3C3890}" presName="accent_4" presStyleCnt="0"/>
      <dgm:spPr/>
    </dgm:pt>
    <dgm:pt modelId="{103FF7F5-D808-4220-B5B9-E109C69515E0}" type="pres">
      <dgm:prSet presAssocID="{0240A933-5C9B-4E33-A0D5-B891AC3C3890}" presName="accentRepeatNode" presStyleLbl="solidFgAcc1" presStyleIdx="3" presStyleCnt="4"/>
      <dgm:spPr/>
    </dgm:pt>
  </dgm:ptLst>
  <dgm:cxnLst>
    <dgm:cxn modelId="{6D314503-9077-4CC2-BF90-29A6EDB53369}" type="presOf" srcId="{89118F62-FAF2-46EF-812C-5BC15FCAF8B2}" destId="{2D17430E-EBB8-4144-9645-E10CA8D9385A}" srcOrd="0" destOrd="0" presId="urn:microsoft.com/office/officeart/2008/layout/VerticalCurvedList"/>
    <dgm:cxn modelId="{504EA11C-B6C1-404C-85E6-13661CEF21CD}" type="presOf" srcId="{0240A933-5C9B-4E33-A0D5-B891AC3C3890}" destId="{4BA4B64A-3EEC-4BC8-A622-D1A8D2199648}" srcOrd="0" destOrd="0" presId="urn:microsoft.com/office/officeart/2008/layout/VerticalCurvedList"/>
    <dgm:cxn modelId="{5CA5751E-1053-4B84-8A86-C9AD864DF6D6}" type="presOf" srcId="{A851A46D-D164-4553-9F00-2C9890D0A5F1}" destId="{17ECCE92-25BA-4218-8FF4-7ED91F27EBDE}" srcOrd="0" destOrd="0" presId="urn:microsoft.com/office/officeart/2008/layout/VerticalCurvedList"/>
    <dgm:cxn modelId="{BAF74C30-A7C8-4CB7-B054-F35ECD7DA424}" type="presOf" srcId="{26DD27AB-8B28-4904-ACAA-8775D3FFE667}" destId="{05098130-DC6E-4816-AF41-466C324798C6}" srcOrd="0" destOrd="0" presId="urn:microsoft.com/office/officeart/2008/layout/VerticalCurvedList"/>
    <dgm:cxn modelId="{C7D2A444-4B0D-453E-97EC-20D7CE82B90D}" srcId="{156331BC-66A2-4843-9E83-D4D7F368C201}" destId="{0240A933-5C9B-4E33-A0D5-B891AC3C3890}" srcOrd="3" destOrd="0" parTransId="{535FD488-5B30-4627-802E-A2FEFE3A7D67}" sibTransId="{7A865112-09B5-4C0C-A8DD-03EBC2D50635}"/>
    <dgm:cxn modelId="{54DB8075-40E8-4018-8B23-4530AD3CA31E}" type="presOf" srcId="{801616FB-B6DA-421C-A5F4-DCB3456343F1}" destId="{8E04E1D0-4131-435C-9B64-F2B9550712C8}" srcOrd="0" destOrd="0" presId="urn:microsoft.com/office/officeart/2008/layout/VerticalCurvedList"/>
    <dgm:cxn modelId="{F01E2C85-3B61-40DD-A00C-6AB19542F7EB}" srcId="{156331BC-66A2-4843-9E83-D4D7F368C201}" destId="{26DD27AB-8B28-4904-ACAA-8775D3FFE667}" srcOrd="2" destOrd="0" parTransId="{99C2AE0E-EAC1-491C-BDA1-32006115F6A5}" sibTransId="{197AAB2A-2069-4A91-9F83-93AF71A2152D}"/>
    <dgm:cxn modelId="{5D5F9A90-0F04-42BB-A314-A6686A8AC367}" srcId="{156331BC-66A2-4843-9E83-D4D7F368C201}" destId="{A851A46D-D164-4553-9F00-2C9890D0A5F1}" srcOrd="1" destOrd="0" parTransId="{5F133299-C91D-44BB-AB88-92EF714BD3EA}" sibTransId="{15D111ED-B58A-4D90-8081-2DB2EDC717D4}"/>
    <dgm:cxn modelId="{A1591DA3-B55B-4920-93AB-3D75FA8D18ED}" srcId="{156331BC-66A2-4843-9E83-D4D7F368C201}" destId="{801616FB-B6DA-421C-A5F4-DCB3456343F1}" srcOrd="0" destOrd="0" parTransId="{F9E51665-4811-45F8-B970-D0159B816028}" sibTransId="{89118F62-FAF2-46EF-812C-5BC15FCAF8B2}"/>
    <dgm:cxn modelId="{0CBE18B1-D886-4053-B4B7-870B798B110E}" type="presOf" srcId="{156331BC-66A2-4843-9E83-D4D7F368C201}" destId="{5C32AEB0-C5D5-443E-A7CB-48B13EA34CED}" srcOrd="0" destOrd="0" presId="urn:microsoft.com/office/officeart/2008/layout/VerticalCurvedList"/>
    <dgm:cxn modelId="{E3BBA95B-1AB4-4646-8667-C63C935CD049}" type="presParOf" srcId="{5C32AEB0-C5D5-443E-A7CB-48B13EA34CED}" destId="{1D598579-3F2E-4A81-98DB-25AB4E69AF61}" srcOrd="0" destOrd="0" presId="urn:microsoft.com/office/officeart/2008/layout/VerticalCurvedList"/>
    <dgm:cxn modelId="{E7822317-0BB6-43A2-B90B-D03D6C8582F2}" type="presParOf" srcId="{1D598579-3F2E-4A81-98DB-25AB4E69AF61}" destId="{3326A632-A992-468C-96F3-99807B79FA7C}" srcOrd="0" destOrd="0" presId="urn:microsoft.com/office/officeart/2008/layout/VerticalCurvedList"/>
    <dgm:cxn modelId="{9CD8F0F5-5C65-41CD-8991-5FCA652D87DE}" type="presParOf" srcId="{3326A632-A992-468C-96F3-99807B79FA7C}" destId="{2FAB19D1-00FC-469E-8789-07F97A3B2EA0}" srcOrd="0" destOrd="0" presId="urn:microsoft.com/office/officeart/2008/layout/VerticalCurvedList"/>
    <dgm:cxn modelId="{B6997DF3-CCF8-4DEA-8E11-9D5F7226E1A2}" type="presParOf" srcId="{3326A632-A992-468C-96F3-99807B79FA7C}" destId="{2D17430E-EBB8-4144-9645-E10CA8D9385A}" srcOrd="1" destOrd="0" presId="urn:microsoft.com/office/officeart/2008/layout/VerticalCurvedList"/>
    <dgm:cxn modelId="{92A53EAE-49F0-4372-A39F-3AB4CAA3F1DA}" type="presParOf" srcId="{3326A632-A992-468C-96F3-99807B79FA7C}" destId="{045427EB-13B1-4AFC-8393-8C9BF8470588}" srcOrd="2" destOrd="0" presId="urn:microsoft.com/office/officeart/2008/layout/VerticalCurvedList"/>
    <dgm:cxn modelId="{B47C3EA7-2CD8-410C-9E0B-9B5E3B63B742}" type="presParOf" srcId="{3326A632-A992-468C-96F3-99807B79FA7C}" destId="{AC81EE10-AA40-496F-82D1-A3DF2ED51D30}" srcOrd="3" destOrd="0" presId="urn:microsoft.com/office/officeart/2008/layout/VerticalCurvedList"/>
    <dgm:cxn modelId="{033685EC-F549-4AE8-97B6-4AF8839E47DE}" type="presParOf" srcId="{1D598579-3F2E-4A81-98DB-25AB4E69AF61}" destId="{8E04E1D0-4131-435C-9B64-F2B9550712C8}" srcOrd="1" destOrd="0" presId="urn:microsoft.com/office/officeart/2008/layout/VerticalCurvedList"/>
    <dgm:cxn modelId="{CBB153B3-4768-49CB-A118-51D15430A836}" type="presParOf" srcId="{1D598579-3F2E-4A81-98DB-25AB4E69AF61}" destId="{DAB5E879-EFFE-4547-9504-901D2269833F}" srcOrd="2" destOrd="0" presId="urn:microsoft.com/office/officeart/2008/layout/VerticalCurvedList"/>
    <dgm:cxn modelId="{72835405-7CB1-4846-A6DB-BE8C4BE9CEB9}" type="presParOf" srcId="{DAB5E879-EFFE-4547-9504-901D2269833F}" destId="{42DA40BB-9E2B-4A65-9172-DC8ECFCE36E6}" srcOrd="0" destOrd="0" presId="urn:microsoft.com/office/officeart/2008/layout/VerticalCurvedList"/>
    <dgm:cxn modelId="{DB63B17C-1DF1-48B2-B979-5B510C781A33}" type="presParOf" srcId="{1D598579-3F2E-4A81-98DB-25AB4E69AF61}" destId="{17ECCE92-25BA-4218-8FF4-7ED91F27EBDE}" srcOrd="3" destOrd="0" presId="urn:microsoft.com/office/officeart/2008/layout/VerticalCurvedList"/>
    <dgm:cxn modelId="{26755874-963D-483C-A4DA-0BA0D96D20EB}" type="presParOf" srcId="{1D598579-3F2E-4A81-98DB-25AB4E69AF61}" destId="{81EBA1F6-47A6-4260-991D-66144860013D}" srcOrd="4" destOrd="0" presId="urn:microsoft.com/office/officeart/2008/layout/VerticalCurvedList"/>
    <dgm:cxn modelId="{9CDDA480-F266-40B8-AD72-79EA3C847645}" type="presParOf" srcId="{81EBA1F6-47A6-4260-991D-66144860013D}" destId="{667E55D4-6D48-42DB-8ABD-96D0CE08E525}" srcOrd="0" destOrd="0" presId="urn:microsoft.com/office/officeart/2008/layout/VerticalCurvedList"/>
    <dgm:cxn modelId="{A1FEC7A2-6313-49AF-9035-6634A755D20E}" type="presParOf" srcId="{1D598579-3F2E-4A81-98DB-25AB4E69AF61}" destId="{05098130-DC6E-4816-AF41-466C324798C6}" srcOrd="5" destOrd="0" presId="urn:microsoft.com/office/officeart/2008/layout/VerticalCurvedList"/>
    <dgm:cxn modelId="{F1D3B2FE-491B-4588-8A8B-6E652A7CA474}" type="presParOf" srcId="{1D598579-3F2E-4A81-98DB-25AB4E69AF61}" destId="{D46B2A2E-FDC4-42A9-8414-08F52B2BDD78}" srcOrd="6" destOrd="0" presId="urn:microsoft.com/office/officeart/2008/layout/VerticalCurvedList"/>
    <dgm:cxn modelId="{B29BBA3D-834C-4B26-BC57-BCC7D71B32E4}" type="presParOf" srcId="{D46B2A2E-FDC4-42A9-8414-08F52B2BDD78}" destId="{DE743926-4C13-4C76-9439-21C9EA0796AA}" srcOrd="0" destOrd="0" presId="urn:microsoft.com/office/officeart/2008/layout/VerticalCurvedList"/>
    <dgm:cxn modelId="{E157DED1-FAB5-4275-98F2-431D58D758FE}" type="presParOf" srcId="{1D598579-3F2E-4A81-98DB-25AB4E69AF61}" destId="{4BA4B64A-3EEC-4BC8-A622-D1A8D2199648}" srcOrd="7" destOrd="0" presId="urn:microsoft.com/office/officeart/2008/layout/VerticalCurvedList"/>
    <dgm:cxn modelId="{069BC905-841F-4E06-99E1-825A565E8164}" type="presParOf" srcId="{1D598579-3F2E-4A81-98DB-25AB4E69AF61}" destId="{2312C844-8D19-46BC-A768-1E9B8A91D939}" srcOrd="8" destOrd="0" presId="urn:microsoft.com/office/officeart/2008/layout/VerticalCurvedList"/>
    <dgm:cxn modelId="{F0EFA845-79FC-4CB0-880D-EFD550FBFD99}" type="presParOf" srcId="{2312C844-8D19-46BC-A768-1E9B8A91D939}" destId="{103FF7F5-D808-4220-B5B9-E109C69515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3F5BA2-11E7-4453-9F9C-8E5B56CA130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1EE1981-879A-4DCC-9E98-B5B615C64BB8}">
      <dgm:prSet phldrT="[Текст]" custT="1"/>
      <dgm:spPr/>
      <dgm:t>
        <a:bodyPr/>
        <a:lstStyle/>
        <a:p>
          <a:r>
            <a: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формувальне</a:t>
          </a:r>
          <a:endParaRPr lang="x-none" sz="2800" dirty="0"/>
        </a:p>
      </dgm:t>
    </dgm:pt>
    <dgm:pt modelId="{9665201E-C9BC-43EB-8993-D82FA516CC70}" type="parTrans" cxnId="{BB359546-1EF2-4450-8A06-3EAD48717815}">
      <dgm:prSet/>
      <dgm:spPr/>
      <dgm:t>
        <a:bodyPr/>
        <a:lstStyle/>
        <a:p>
          <a:endParaRPr lang="x-none"/>
        </a:p>
      </dgm:t>
    </dgm:pt>
    <dgm:pt modelId="{3EAE0857-9603-4C62-A4AC-BB74160622F3}" type="sibTrans" cxnId="{BB359546-1EF2-4450-8A06-3EAD48717815}">
      <dgm:prSet/>
      <dgm:spPr/>
      <dgm:t>
        <a:bodyPr/>
        <a:lstStyle/>
        <a:p>
          <a:endParaRPr lang="x-none"/>
        </a:p>
      </dgm:t>
    </dgm:pt>
    <dgm:pt modelId="{E85FC324-3569-4B97-AAA2-31DACF7F8CE9}">
      <dgm:prSet phldrT="[Текст]" custT="1"/>
      <dgm:spPr/>
      <dgm:t>
        <a:bodyPr/>
        <a:lstStyle/>
        <a:p>
          <a:r>
            <a: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поточне </a:t>
          </a:r>
          <a:endParaRPr lang="x-none" sz="2800" dirty="0"/>
        </a:p>
      </dgm:t>
    </dgm:pt>
    <dgm:pt modelId="{D53559DD-F48D-477C-87E0-020FE3D65C62}" type="parTrans" cxnId="{17726A31-D9A0-47C4-A889-F3AB8C13DE64}">
      <dgm:prSet/>
      <dgm:spPr/>
      <dgm:t>
        <a:bodyPr/>
        <a:lstStyle/>
        <a:p>
          <a:endParaRPr lang="x-none"/>
        </a:p>
      </dgm:t>
    </dgm:pt>
    <dgm:pt modelId="{6A645644-9482-43B5-9984-77A9FEF91D8C}" type="sibTrans" cxnId="{17726A31-D9A0-47C4-A889-F3AB8C13DE64}">
      <dgm:prSet/>
      <dgm:spPr/>
      <dgm:t>
        <a:bodyPr/>
        <a:lstStyle/>
        <a:p>
          <a:endParaRPr lang="x-none"/>
        </a:p>
      </dgm:t>
    </dgm:pt>
    <dgm:pt modelId="{5B136C04-A979-48F8-A901-1EB143BCB1FD}">
      <dgm:prSet phldrT="[Текст]" custT="1"/>
      <dgm:spPr/>
      <dgm:t>
        <a:bodyPr/>
        <a:lstStyle/>
        <a:p>
          <a:r>
            <a: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підсумкове:</a:t>
          </a:r>
          <a:endParaRPr lang="x-none" sz="2800" dirty="0"/>
        </a:p>
      </dgm:t>
    </dgm:pt>
    <dgm:pt modelId="{FC8F2932-12D8-41B6-B77F-9250EC1A3F1B}" type="parTrans" cxnId="{F9102A83-FF51-4298-9C6F-74A1B65D0E27}">
      <dgm:prSet/>
      <dgm:spPr/>
      <dgm:t>
        <a:bodyPr/>
        <a:lstStyle/>
        <a:p>
          <a:endParaRPr lang="x-none"/>
        </a:p>
      </dgm:t>
    </dgm:pt>
    <dgm:pt modelId="{4BFA742A-2C45-48EC-A38C-1058EA3085DD}" type="sibTrans" cxnId="{F9102A83-FF51-4298-9C6F-74A1B65D0E27}">
      <dgm:prSet/>
      <dgm:spPr/>
      <dgm:t>
        <a:bodyPr/>
        <a:lstStyle/>
        <a:p>
          <a:endParaRPr lang="x-none"/>
        </a:p>
      </dgm:t>
    </dgm:pt>
    <dgm:pt modelId="{D8646D04-57C7-401F-BEB7-1A701D529C56}">
      <dgm:prSet phldrT="[Текст]" custT="1"/>
      <dgm:spPr/>
      <dgm:t>
        <a:bodyPr/>
        <a:lstStyle/>
        <a:p>
          <a:r>
            <a: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тематичне, семестрове, річне</a:t>
          </a:r>
          <a:endParaRPr lang="x-none" sz="2800" dirty="0"/>
        </a:p>
      </dgm:t>
    </dgm:pt>
    <dgm:pt modelId="{B3D95BF0-6F02-4C1A-8006-C43571363FEE}" type="parTrans" cxnId="{25ABD365-2624-49C5-9A1E-D705C1373C5B}">
      <dgm:prSet/>
      <dgm:spPr/>
      <dgm:t>
        <a:bodyPr/>
        <a:lstStyle/>
        <a:p>
          <a:endParaRPr lang="x-none"/>
        </a:p>
      </dgm:t>
    </dgm:pt>
    <dgm:pt modelId="{D7E288DF-5162-43E6-8E2A-E92ADDE60AC5}" type="sibTrans" cxnId="{25ABD365-2624-49C5-9A1E-D705C1373C5B}">
      <dgm:prSet/>
      <dgm:spPr/>
      <dgm:t>
        <a:bodyPr/>
        <a:lstStyle/>
        <a:p>
          <a:endParaRPr lang="x-none"/>
        </a:p>
      </dgm:t>
    </dgm:pt>
    <dgm:pt modelId="{17EB8EA5-10DD-47B0-A57A-F64939DAEAB4}" type="pres">
      <dgm:prSet presAssocID="{EC3F5BA2-11E7-4453-9F9C-8E5B56CA1303}" presName="CompostProcess" presStyleCnt="0">
        <dgm:presLayoutVars>
          <dgm:dir/>
          <dgm:resizeHandles val="exact"/>
        </dgm:presLayoutVars>
      </dgm:prSet>
      <dgm:spPr/>
    </dgm:pt>
    <dgm:pt modelId="{D5ACBC87-8DF7-4193-80DE-90F40821B886}" type="pres">
      <dgm:prSet presAssocID="{EC3F5BA2-11E7-4453-9F9C-8E5B56CA1303}" presName="arrow" presStyleLbl="bgShp" presStyleIdx="0" presStyleCnt="1"/>
      <dgm:spPr/>
    </dgm:pt>
    <dgm:pt modelId="{2F43C017-B551-435E-98C2-C0F51C26D3D5}" type="pres">
      <dgm:prSet presAssocID="{EC3F5BA2-11E7-4453-9F9C-8E5B56CA1303}" presName="linearProcess" presStyleCnt="0"/>
      <dgm:spPr/>
    </dgm:pt>
    <dgm:pt modelId="{922B2C1F-94B5-4F85-8EE5-B760C852A710}" type="pres">
      <dgm:prSet presAssocID="{91EE1981-879A-4DCC-9E98-B5B615C64BB8}" presName="textNode" presStyleLbl="node1" presStyleIdx="0" presStyleCnt="4" custScaleX="145699" custLinFactNeighborX="9736" custLinFactNeighborY="1697">
        <dgm:presLayoutVars>
          <dgm:bulletEnabled val="1"/>
        </dgm:presLayoutVars>
      </dgm:prSet>
      <dgm:spPr/>
    </dgm:pt>
    <dgm:pt modelId="{9CBBF61A-A115-49F2-AC6D-39C243AD1025}" type="pres">
      <dgm:prSet presAssocID="{3EAE0857-9603-4C62-A4AC-BB74160622F3}" presName="sibTrans" presStyleCnt="0"/>
      <dgm:spPr/>
    </dgm:pt>
    <dgm:pt modelId="{97056FD8-7C67-432B-B894-C27823FBF793}" type="pres">
      <dgm:prSet presAssocID="{E85FC324-3569-4B97-AAA2-31DACF7F8CE9}" presName="textNode" presStyleLbl="node1" presStyleIdx="1" presStyleCnt="4">
        <dgm:presLayoutVars>
          <dgm:bulletEnabled val="1"/>
        </dgm:presLayoutVars>
      </dgm:prSet>
      <dgm:spPr/>
    </dgm:pt>
    <dgm:pt modelId="{8EE44B50-6CFF-4506-99DB-B38521BD3C49}" type="pres">
      <dgm:prSet presAssocID="{6A645644-9482-43B5-9984-77A9FEF91D8C}" presName="sibTrans" presStyleCnt="0"/>
      <dgm:spPr/>
    </dgm:pt>
    <dgm:pt modelId="{564B0A20-1D6F-40B8-95FE-E75A43F3F162}" type="pres">
      <dgm:prSet presAssocID="{5B136C04-A979-48F8-A901-1EB143BCB1FD}" presName="textNode" presStyleLbl="node1" presStyleIdx="2" presStyleCnt="4" custScaleX="153210">
        <dgm:presLayoutVars>
          <dgm:bulletEnabled val="1"/>
        </dgm:presLayoutVars>
      </dgm:prSet>
      <dgm:spPr/>
    </dgm:pt>
    <dgm:pt modelId="{CEA91F17-C834-4F23-8256-9F480C186011}" type="pres">
      <dgm:prSet presAssocID="{4BFA742A-2C45-48EC-A38C-1058EA3085DD}" presName="sibTrans" presStyleCnt="0"/>
      <dgm:spPr/>
    </dgm:pt>
    <dgm:pt modelId="{C256A0CC-042D-4AC6-BF80-5858B789F099}" type="pres">
      <dgm:prSet presAssocID="{D8646D04-57C7-401F-BEB7-1A701D529C56}" presName="textNode" presStyleLbl="node1" presStyleIdx="3" presStyleCnt="4" custScaleX="114150">
        <dgm:presLayoutVars>
          <dgm:bulletEnabled val="1"/>
        </dgm:presLayoutVars>
      </dgm:prSet>
      <dgm:spPr/>
    </dgm:pt>
  </dgm:ptLst>
  <dgm:cxnLst>
    <dgm:cxn modelId="{80CD4C22-961F-4347-BEB2-660D8080EBB4}" type="presOf" srcId="{E85FC324-3569-4B97-AAA2-31DACF7F8CE9}" destId="{97056FD8-7C67-432B-B894-C27823FBF793}" srcOrd="0" destOrd="0" presId="urn:microsoft.com/office/officeart/2005/8/layout/hProcess9"/>
    <dgm:cxn modelId="{17726A31-D9A0-47C4-A889-F3AB8C13DE64}" srcId="{EC3F5BA2-11E7-4453-9F9C-8E5B56CA1303}" destId="{E85FC324-3569-4B97-AAA2-31DACF7F8CE9}" srcOrd="1" destOrd="0" parTransId="{D53559DD-F48D-477C-87E0-020FE3D65C62}" sibTransId="{6A645644-9482-43B5-9984-77A9FEF91D8C}"/>
    <dgm:cxn modelId="{7872B837-BA65-43D9-AF84-DD26E46C08E4}" type="presOf" srcId="{EC3F5BA2-11E7-4453-9F9C-8E5B56CA1303}" destId="{17EB8EA5-10DD-47B0-A57A-F64939DAEAB4}" srcOrd="0" destOrd="0" presId="urn:microsoft.com/office/officeart/2005/8/layout/hProcess9"/>
    <dgm:cxn modelId="{70D92C3A-FC42-4F6E-B48D-382269865912}" type="presOf" srcId="{5B136C04-A979-48F8-A901-1EB143BCB1FD}" destId="{564B0A20-1D6F-40B8-95FE-E75A43F3F162}" srcOrd="0" destOrd="0" presId="urn:microsoft.com/office/officeart/2005/8/layout/hProcess9"/>
    <dgm:cxn modelId="{06AC3664-7794-4786-98CF-F97C8B0C6432}" type="presOf" srcId="{91EE1981-879A-4DCC-9E98-B5B615C64BB8}" destId="{922B2C1F-94B5-4F85-8EE5-B760C852A710}" srcOrd="0" destOrd="0" presId="urn:microsoft.com/office/officeart/2005/8/layout/hProcess9"/>
    <dgm:cxn modelId="{25ABD365-2624-49C5-9A1E-D705C1373C5B}" srcId="{EC3F5BA2-11E7-4453-9F9C-8E5B56CA1303}" destId="{D8646D04-57C7-401F-BEB7-1A701D529C56}" srcOrd="3" destOrd="0" parTransId="{B3D95BF0-6F02-4C1A-8006-C43571363FEE}" sibTransId="{D7E288DF-5162-43E6-8E2A-E92ADDE60AC5}"/>
    <dgm:cxn modelId="{BB359546-1EF2-4450-8A06-3EAD48717815}" srcId="{EC3F5BA2-11E7-4453-9F9C-8E5B56CA1303}" destId="{91EE1981-879A-4DCC-9E98-B5B615C64BB8}" srcOrd="0" destOrd="0" parTransId="{9665201E-C9BC-43EB-8993-D82FA516CC70}" sibTransId="{3EAE0857-9603-4C62-A4AC-BB74160622F3}"/>
    <dgm:cxn modelId="{F9102A83-FF51-4298-9C6F-74A1B65D0E27}" srcId="{EC3F5BA2-11E7-4453-9F9C-8E5B56CA1303}" destId="{5B136C04-A979-48F8-A901-1EB143BCB1FD}" srcOrd="2" destOrd="0" parTransId="{FC8F2932-12D8-41B6-B77F-9250EC1A3F1B}" sibTransId="{4BFA742A-2C45-48EC-A38C-1058EA3085DD}"/>
    <dgm:cxn modelId="{A1203DB0-F725-412B-AE80-295D75838D2B}" type="presOf" srcId="{D8646D04-57C7-401F-BEB7-1A701D529C56}" destId="{C256A0CC-042D-4AC6-BF80-5858B789F099}" srcOrd="0" destOrd="0" presId="urn:microsoft.com/office/officeart/2005/8/layout/hProcess9"/>
    <dgm:cxn modelId="{76A34264-4964-4E72-A9D6-AD222A5E088F}" type="presParOf" srcId="{17EB8EA5-10DD-47B0-A57A-F64939DAEAB4}" destId="{D5ACBC87-8DF7-4193-80DE-90F40821B886}" srcOrd="0" destOrd="0" presId="urn:microsoft.com/office/officeart/2005/8/layout/hProcess9"/>
    <dgm:cxn modelId="{1AB3316C-E2EC-48B7-ADD5-AD8667E507CD}" type="presParOf" srcId="{17EB8EA5-10DD-47B0-A57A-F64939DAEAB4}" destId="{2F43C017-B551-435E-98C2-C0F51C26D3D5}" srcOrd="1" destOrd="0" presId="urn:microsoft.com/office/officeart/2005/8/layout/hProcess9"/>
    <dgm:cxn modelId="{96FCD48C-1B67-48AB-937F-435A56769147}" type="presParOf" srcId="{2F43C017-B551-435E-98C2-C0F51C26D3D5}" destId="{922B2C1F-94B5-4F85-8EE5-B760C852A710}" srcOrd="0" destOrd="0" presId="urn:microsoft.com/office/officeart/2005/8/layout/hProcess9"/>
    <dgm:cxn modelId="{860175B8-8F0C-4457-97E9-128C40946420}" type="presParOf" srcId="{2F43C017-B551-435E-98C2-C0F51C26D3D5}" destId="{9CBBF61A-A115-49F2-AC6D-39C243AD1025}" srcOrd="1" destOrd="0" presId="urn:microsoft.com/office/officeart/2005/8/layout/hProcess9"/>
    <dgm:cxn modelId="{FB7060A9-4601-4311-9366-4B6BF168EAEB}" type="presParOf" srcId="{2F43C017-B551-435E-98C2-C0F51C26D3D5}" destId="{97056FD8-7C67-432B-B894-C27823FBF793}" srcOrd="2" destOrd="0" presId="urn:microsoft.com/office/officeart/2005/8/layout/hProcess9"/>
    <dgm:cxn modelId="{35FC7AFE-8EC0-4A1D-9F2B-A4FB736A8C2D}" type="presParOf" srcId="{2F43C017-B551-435E-98C2-C0F51C26D3D5}" destId="{8EE44B50-6CFF-4506-99DB-B38521BD3C49}" srcOrd="3" destOrd="0" presId="urn:microsoft.com/office/officeart/2005/8/layout/hProcess9"/>
    <dgm:cxn modelId="{B78F2146-38B5-4DA5-A3E0-52F0EDF90C53}" type="presParOf" srcId="{2F43C017-B551-435E-98C2-C0F51C26D3D5}" destId="{564B0A20-1D6F-40B8-95FE-E75A43F3F162}" srcOrd="4" destOrd="0" presId="urn:microsoft.com/office/officeart/2005/8/layout/hProcess9"/>
    <dgm:cxn modelId="{2C48B2F9-33C6-4917-B1DD-4B778D3FF459}" type="presParOf" srcId="{2F43C017-B551-435E-98C2-C0F51C26D3D5}" destId="{CEA91F17-C834-4F23-8256-9F480C186011}" srcOrd="5" destOrd="0" presId="urn:microsoft.com/office/officeart/2005/8/layout/hProcess9"/>
    <dgm:cxn modelId="{C1EFBBA2-0B46-4F06-911C-351CD5AB0B98}" type="presParOf" srcId="{2F43C017-B551-435E-98C2-C0F51C26D3D5}" destId="{C256A0CC-042D-4AC6-BF80-5858B789F09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7430E-EBB8-4144-9645-E10CA8D9385A}">
      <dsp:nvSpPr>
        <dsp:cNvPr id="0" name=""/>
        <dsp:cNvSpPr/>
      </dsp:nvSpPr>
      <dsp:spPr>
        <a:xfrm>
          <a:off x="-5495962" y="-841479"/>
          <a:ext cx="6543883" cy="6543883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4E1D0-4131-435C-9B64-F2B9550712C8}">
      <dsp:nvSpPr>
        <dsp:cNvPr id="0" name=""/>
        <dsp:cNvSpPr/>
      </dsp:nvSpPr>
      <dsp:spPr>
        <a:xfrm>
          <a:off x="522077" y="390795"/>
          <a:ext cx="6833663" cy="747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57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Здоровий спосіб життя</a:t>
          </a:r>
          <a:endParaRPr lang="x-none" sz="3700" kern="1200" dirty="0"/>
        </a:p>
      </dsp:txBody>
      <dsp:txXfrm>
        <a:off x="522077" y="390795"/>
        <a:ext cx="6833663" cy="747804"/>
      </dsp:txXfrm>
    </dsp:sp>
    <dsp:sp modelId="{42DA40BB-9E2B-4A65-9172-DC8ECFCE36E6}">
      <dsp:nvSpPr>
        <dsp:cNvPr id="0" name=""/>
        <dsp:cNvSpPr/>
      </dsp:nvSpPr>
      <dsp:spPr>
        <a:xfrm>
          <a:off x="81214" y="280232"/>
          <a:ext cx="934755" cy="934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CCE92-25BA-4218-8FF4-7ED91F27EBDE}">
      <dsp:nvSpPr>
        <dsp:cNvPr id="0" name=""/>
        <dsp:cNvSpPr/>
      </dsp:nvSpPr>
      <dsp:spPr>
        <a:xfrm>
          <a:off x="977325" y="1495609"/>
          <a:ext cx="6404930" cy="747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57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Безпека у процесі занять </a:t>
          </a:r>
          <a:endParaRPr lang="x-none" sz="3700" kern="1200" dirty="0"/>
        </a:p>
      </dsp:txBody>
      <dsp:txXfrm>
        <a:off x="977325" y="1495609"/>
        <a:ext cx="6404930" cy="747804"/>
      </dsp:txXfrm>
    </dsp:sp>
    <dsp:sp modelId="{667E55D4-6D48-42DB-8ABD-96D0CE08E525}">
      <dsp:nvSpPr>
        <dsp:cNvPr id="0" name=""/>
        <dsp:cNvSpPr/>
      </dsp:nvSpPr>
      <dsp:spPr>
        <a:xfrm>
          <a:off x="509947" y="1402133"/>
          <a:ext cx="934755" cy="934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98130-DC6E-4816-AF41-466C324798C6}">
      <dsp:nvSpPr>
        <dsp:cNvPr id="0" name=""/>
        <dsp:cNvSpPr/>
      </dsp:nvSpPr>
      <dsp:spPr>
        <a:xfrm>
          <a:off x="977325" y="2617510"/>
          <a:ext cx="6404930" cy="747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57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Техніко-тактична підготовка</a:t>
          </a:r>
          <a:endParaRPr lang="x-none" sz="3700" kern="1200" dirty="0"/>
        </a:p>
      </dsp:txBody>
      <dsp:txXfrm>
        <a:off x="977325" y="2617510"/>
        <a:ext cx="6404930" cy="747804"/>
      </dsp:txXfrm>
    </dsp:sp>
    <dsp:sp modelId="{DE743926-4C13-4C76-9439-21C9EA0796AA}">
      <dsp:nvSpPr>
        <dsp:cNvPr id="0" name=""/>
        <dsp:cNvSpPr/>
      </dsp:nvSpPr>
      <dsp:spPr>
        <a:xfrm>
          <a:off x="509947" y="2524035"/>
          <a:ext cx="934755" cy="934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4B64A-3EEC-4BC8-A622-D1A8D2199648}">
      <dsp:nvSpPr>
        <dsp:cNvPr id="0" name=""/>
        <dsp:cNvSpPr/>
      </dsp:nvSpPr>
      <dsp:spPr>
        <a:xfrm>
          <a:off x="548592" y="3739412"/>
          <a:ext cx="6833663" cy="747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57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Історія фізичної культури</a:t>
          </a:r>
          <a:endParaRPr lang="x-none" sz="3700" kern="1200" dirty="0"/>
        </a:p>
      </dsp:txBody>
      <dsp:txXfrm>
        <a:off x="548592" y="3739412"/>
        <a:ext cx="6833663" cy="747804"/>
      </dsp:txXfrm>
    </dsp:sp>
    <dsp:sp modelId="{103FF7F5-D808-4220-B5B9-E109C69515E0}">
      <dsp:nvSpPr>
        <dsp:cNvPr id="0" name=""/>
        <dsp:cNvSpPr/>
      </dsp:nvSpPr>
      <dsp:spPr>
        <a:xfrm>
          <a:off x="81214" y="3645936"/>
          <a:ext cx="934755" cy="934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CBC87-8DF7-4193-80DE-90F40821B886}">
      <dsp:nvSpPr>
        <dsp:cNvPr id="0" name=""/>
        <dsp:cNvSpPr/>
      </dsp:nvSpPr>
      <dsp:spPr>
        <a:xfrm>
          <a:off x="841533" y="0"/>
          <a:ext cx="9537382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B2C1F-94B5-4F85-8EE5-B760C852A710}">
      <dsp:nvSpPr>
        <dsp:cNvPr id="0" name=""/>
        <dsp:cNvSpPr/>
      </dsp:nvSpPr>
      <dsp:spPr>
        <a:xfrm>
          <a:off x="34290" y="1662382"/>
          <a:ext cx="2902423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формувальне</a:t>
          </a:r>
          <a:endParaRPr lang="x-none" sz="2800" kern="1200" dirty="0"/>
        </a:p>
      </dsp:txBody>
      <dsp:txXfrm>
        <a:off x="140097" y="1768189"/>
        <a:ext cx="2690809" cy="1955852"/>
      </dsp:txXfrm>
    </dsp:sp>
    <dsp:sp modelId="{97056FD8-7C67-432B-B894-C27823FBF793}">
      <dsp:nvSpPr>
        <dsp:cNvPr id="0" name=""/>
        <dsp:cNvSpPr/>
      </dsp:nvSpPr>
      <dsp:spPr>
        <a:xfrm>
          <a:off x="3236400" y="1625600"/>
          <a:ext cx="1992068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поточне </a:t>
          </a:r>
          <a:endParaRPr lang="x-none" sz="2800" kern="1200" dirty="0"/>
        </a:p>
      </dsp:txBody>
      <dsp:txXfrm>
        <a:off x="3333645" y="1722845"/>
        <a:ext cx="1797578" cy="1972976"/>
      </dsp:txXfrm>
    </dsp:sp>
    <dsp:sp modelId="{564B0A20-1D6F-40B8-95FE-E75A43F3F162}">
      <dsp:nvSpPr>
        <dsp:cNvPr id="0" name=""/>
        <dsp:cNvSpPr/>
      </dsp:nvSpPr>
      <dsp:spPr>
        <a:xfrm>
          <a:off x="5560479" y="1625600"/>
          <a:ext cx="3052047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підсумкове:</a:t>
          </a:r>
          <a:endParaRPr lang="x-none" sz="2800" kern="1200" dirty="0"/>
        </a:p>
      </dsp:txBody>
      <dsp:txXfrm>
        <a:off x="5666286" y="1731407"/>
        <a:ext cx="2840433" cy="1955852"/>
      </dsp:txXfrm>
    </dsp:sp>
    <dsp:sp modelId="{C256A0CC-042D-4AC6-BF80-5858B789F099}">
      <dsp:nvSpPr>
        <dsp:cNvPr id="0" name=""/>
        <dsp:cNvSpPr/>
      </dsp:nvSpPr>
      <dsp:spPr>
        <a:xfrm>
          <a:off x="8944538" y="1625600"/>
          <a:ext cx="2273945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тематичне, семестрове, річне</a:t>
          </a:r>
          <a:endParaRPr lang="x-none" sz="2800" kern="1200" dirty="0"/>
        </a:p>
      </dsp:txBody>
      <dsp:txXfrm>
        <a:off x="9050345" y="1731407"/>
        <a:ext cx="2062331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59F9F-A581-A41D-01F0-E6650C386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B9E98B-6DEE-FCFB-1B09-0B61DC8AE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AF1C0-581B-DAB1-4645-61903AE4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85B4-DE7D-4993-8722-1B52E000DA06}" type="datetimeFigureOut">
              <a:rPr lang="x-none" smtClean="0"/>
              <a:pPr/>
              <a:t>30.08.2022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17A3C7-637E-7C94-9BC9-07889520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3DD7C8-3FF8-62B8-93EF-66C61047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D247-EA4B-42B3-A86A-8EBB25021CE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822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CB4BE-009A-9E60-279B-42C3F916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5D2DD4-69DE-92FF-7C07-2745D06F9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F48EF2-8998-FAA6-032F-15CABFCF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85B4-DE7D-4993-8722-1B52E000DA06}" type="datetimeFigureOut">
              <a:rPr lang="x-none" smtClean="0"/>
              <a:pPr/>
              <a:t>30.08.2022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6C2348-C068-614C-1E4C-16B5FBEC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3AB979-A173-1F3A-CDF9-6C1244D7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D247-EA4B-42B3-A86A-8EBB25021CE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000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DB38F6-B876-2C24-5E79-41FDE77F3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F1E9E-FA8B-6E86-10A4-AE76347DA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7AB61-4D25-22C2-E996-A9DA6B28F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85B4-DE7D-4993-8722-1B52E000DA06}" type="datetimeFigureOut">
              <a:rPr lang="x-none" smtClean="0"/>
              <a:pPr/>
              <a:t>30.08.2022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03FFA-E86B-9251-173A-61A8A6FB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52AF84-CD2A-F329-3125-52804774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D247-EA4B-42B3-A86A-8EBB25021CE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407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5FC11-CBC3-BCE3-E8E5-1D682449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200B95-501B-DB5C-3703-A8D6B11BB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FEA5CE-F212-2ED9-3B17-E73A3681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85B4-DE7D-4993-8722-1B52E000DA06}" type="datetimeFigureOut">
              <a:rPr lang="x-none" smtClean="0"/>
              <a:pPr/>
              <a:t>30.08.2022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A8B559-61ED-D257-E830-B62ADE11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6475E-A794-984F-6183-139CDD07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D247-EA4B-42B3-A86A-8EBB25021CE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22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4CE7C-98AC-9D59-1EB7-71E203255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76B1B7-0C3B-0D58-E014-332CA32ED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B00933-84EC-9E16-D4A1-958B7B58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85B4-DE7D-4993-8722-1B52E000DA06}" type="datetimeFigureOut">
              <a:rPr lang="x-none" smtClean="0"/>
              <a:pPr/>
              <a:t>30.08.2022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A31603-51FB-F875-EF5A-1E51A9B0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3A653F-5FEF-3F6E-1970-392A9FC0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D247-EA4B-42B3-A86A-8EBB25021CE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392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F4818-D8D1-67D9-9BEA-EE55B6F7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7834B5-A0C9-9868-62D3-E53A34541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0133A9-FC28-DEBD-AFE4-27CD26CB7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C018B-205B-B262-CFA2-9BB3C4687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85B4-DE7D-4993-8722-1B52E000DA06}" type="datetimeFigureOut">
              <a:rPr lang="x-none" smtClean="0"/>
              <a:pPr/>
              <a:t>30.08.2022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3F64B-67B1-2BE5-7295-9F244FDE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349445-5ECF-C607-F16E-CB82D179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D247-EA4B-42B3-A86A-8EBB25021CE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291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66937-59B5-0F85-2677-CF723124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3E4D96-8B84-1DF6-588E-F2B48E26F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0D6457-B1A9-AA0F-FE62-D5924146E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3CB82-7E02-E00A-7D01-F154B859B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77E810-ADDF-E0CA-29F1-8D5EDFDB5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15080A-08FF-E8F2-A357-E39650AD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85B4-DE7D-4993-8722-1B52E000DA06}" type="datetimeFigureOut">
              <a:rPr lang="x-none" smtClean="0"/>
              <a:pPr/>
              <a:t>30.08.2022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913511-7379-1E65-8DFF-DE2DD31F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35EC5D-1D40-5174-C305-8D6B0F47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D247-EA4B-42B3-A86A-8EBB25021CE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889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2235B-559B-80DB-A107-21B755BA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34DE28-F2EE-88D7-7442-B084E19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85B4-DE7D-4993-8722-1B52E000DA06}" type="datetimeFigureOut">
              <a:rPr lang="x-none" smtClean="0"/>
              <a:pPr/>
              <a:t>30.08.2022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67ED80-C9C0-F8A4-E95E-4CD449FBC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52996C-ED02-A49A-D47E-B57AF6C7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D247-EA4B-42B3-A86A-8EBB25021CE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833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09E805-775D-7928-209D-6362266F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85B4-DE7D-4993-8722-1B52E000DA06}" type="datetimeFigureOut">
              <a:rPr lang="x-none" smtClean="0"/>
              <a:pPr/>
              <a:t>30.08.2022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F697D4-8861-258B-2830-12B7322F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969BF7-37EE-279C-705B-779B3B95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D247-EA4B-42B3-A86A-8EBB25021CE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618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2C5F1-8DD0-9E9D-DCB8-919CE554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AE355-4C27-9C7C-A26D-A200DA414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B526ED-2216-FCCC-5395-EF91935D6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B289D-E8FC-CF74-A2AA-F2184D09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85B4-DE7D-4993-8722-1B52E000DA06}" type="datetimeFigureOut">
              <a:rPr lang="x-none" smtClean="0"/>
              <a:pPr/>
              <a:t>30.08.2022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BA7BE9-DDC9-2E0A-EE34-97F7CBB8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A406F-2CF4-8A22-A851-EF9D67B3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D247-EA4B-42B3-A86A-8EBB25021CE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562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7DFF1-DE67-1AEB-5C8C-6CAE65E6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B8ABAF-41B7-6553-5631-CF57A480D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13DEE0-4A66-F7C6-1065-36D5EB3FD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27274-B633-E39F-0B80-62042D43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85B4-DE7D-4993-8722-1B52E000DA06}" type="datetimeFigureOut">
              <a:rPr lang="x-none" smtClean="0"/>
              <a:pPr/>
              <a:t>30.08.2022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45629-7681-8088-09F9-2D1F0342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5EB6AA-EB26-0715-5357-66F3EF49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D247-EA4B-42B3-A86A-8EBB25021CE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757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6CC3A-25CE-2D7C-D48D-8D752FE7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679E5B-1F86-1CCA-0DD6-BD57284E3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79D17D-5CAA-6F6E-8FBF-1ABB03DFB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085B4-DE7D-4993-8722-1B52E000DA06}" type="datetimeFigureOut">
              <a:rPr lang="x-none" smtClean="0"/>
              <a:pPr/>
              <a:t>30.08.2022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6ED3C-74FC-B1D3-9F53-8C4136FD4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A9464B-6DEF-4F33-F3AE-1F96FBB11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1D247-EA4B-42B3-A86A-8EBB25021CE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872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31-2021-%D0%B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kon.rada.gov.ua/laws/show/z0772-0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zagalna%20serednya/Navchalni.prohramy/2021/14.07/Model.navch.prohr.5-9.klas.NUSH-poetap.z.2022/Fiz.kult.5-6.kl.Pedan.ta.in.12.08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rada/show/v0371290-0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webinar/formuvalne-ocinyuvannya-na-urokah-fizichno-kulturi-teoriya-i-praktik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urok.com.ua/kalendarno-tematichne-planuvannya-nush-fizichna-kultura-5-klas-ii-semestr-276995.html" TargetMode="External"/><Relationship Id="rId4" Type="http://schemas.openxmlformats.org/officeDocument/2006/relationships/hyperlink" Target="https://naurok.com.ua/kalendarno-tematichne-planuvannya-nush-fizichna-kultura-5-klas-276977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zakon.rada.gov.ua/laws/show/z0651-10" TargetMode="External"/><Relationship Id="rId3" Type="http://schemas.openxmlformats.org/officeDocument/2006/relationships/hyperlink" Target="https://drive.google.com/file/d/1s9tutVpT-5Eklav9Jac4n6Urw9TYBWPl/view" TargetMode="External"/><Relationship Id="rId7" Type="http://schemas.openxmlformats.org/officeDocument/2006/relationships/hyperlink" Target="https://www.schoollife.org.ua/instruktyvno-metodychni-rekomendatsiyi-shhodo-organizatsiyi-osvitnogo-protsesu-ta-vykladannya-navchalnyh-predmetiv-u-zakladah-zagalnoyi-serednoyi-osvity-u-2022-2023-navchalnomu-rots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on.rada.gov.ua/laws/show/z0773-09" TargetMode="External"/><Relationship Id="rId5" Type="http://schemas.openxmlformats.org/officeDocument/2006/relationships/hyperlink" Target="https://moz.gov.ua/article/ministry-mandates/nakaz-moz-ukraini-vid-25092020--2205-pro-zatverdzhennja-sanitarnogo-reglamentu-dlja-zakladiv-zagalnoi-serednoi-osviti" TargetMode="External"/><Relationship Id="rId10" Type="http://schemas.openxmlformats.org/officeDocument/2006/relationships/hyperlink" Target="https://mon.gov.ua/storage/app/media/zagalna%20serednya/programy-10-11-klas/2022/08/15/navchalna.programa-2022.fizichna-kultura-10-11-standart.pdf" TargetMode="External"/><Relationship Id="rId4" Type="http://schemas.openxmlformats.org/officeDocument/2006/relationships/hyperlink" Target="https://mon.gov.ua/ua/osvita/zagalna-serednya-osvita/nova-ukrayinska-shkola/derzhavnij-standart-bazovoyi-serednoyi-osviti" TargetMode="External"/><Relationship Id="rId9" Type="http://schemas.openxmlformats.org/officeDocument/2006/relationships/hyperlink" Target="https://mon.gov.ua/storage/app/media/zagalna%20serednya/programy-5-9-klas/2022/08/15/navchalna.programa-2022.fizichna-kultura-6-9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vseukrayinskij-rozkla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/JuniorZUA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ews/trivalist-navchalnogo-zanyattya-pid-chas-distancijnogo-formatu-lishayetsya-nezminnoyu-rozyasnennya-mo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zagalna%20serednya/Navchalni.prohramy/2021/14.07/Model.navch.prohr.5-9.klas.NUSH-poetap.z.2022/Fiz.kult.5-6.kl.Pedan.ta.in.12.08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e_j16VaTbj28dW4C3ykyfeRkGbpJehRs/vie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3CD0691-A26E-0369-0EE0-B4305A4E5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8935F0-BFA5-3A9B-ECCB-DAD0BE67A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3600"/>
            <a:ext cx="9144000" cy="3124200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Організація освітнього процесу у 2022/2023 навчальному році через упровадження Державного стандарту базової середньої освіти (освітня галузь Фізична культура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  <a:endParaRPr lang="x-none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62DC1B-2504-F9E1-3680-B05B2163D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0" y="178217"/>
            <a:ext cx="2445763" cy="17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0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970AB7-06AC-974C-9AF6-B719D8AD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C039D8E-A5ED-5CDB-A4F4-A1FF0D961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676275"/>
            <a:ext cx="10515600" cy="5781675"/>
          </a:xfrm>
        </p:spPr>
        <p:txBody>
          <a:bodyPr>
            <a:normAutofit lnSpcReduction="10000"/>
          </a:bodyPr>
          <a:lstStyle/>
          <a:p>
            <a:pPr marL="0" marR="68580" indent="0" algn="just">
              <a:spcAft>
                <a:spcPts val="0"/>
              </a:spcAft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Сучасний урок  має передбачати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9215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1639570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тільки виклад матеріалу, змісту, але й завдання,</a:t>
            </a:r>
            <a:r>
              <a:rPr lang="uk-UA" sz="22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2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передбачають</a:t>
            </a:r>
            <a:r>
              <a:rPr lang="uk-UA" sz="22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засвоєння,</a:t>
            </a:r>
            <a:r>
              <a:rPr lang="uk-UA" sz="22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uk-UA" sz="22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навчальної</a:t>
            </a:r>
            <a:r>
              <a:rPr lang="uk-UA" sz="22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r>
              <a:rPr lang="uk-UA" sz="22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практиці.</a:t>
            </a:r>
            <a:endParaRPr lang="x-none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9215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1674495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освітньої, виховної, оздоровчої, розвивальної спрямованості освітнього процесу.</a:t>
            </a:r>
          </a:p>
          <a:p>
            <a:pPr marL="342900" marR="69215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1674495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деференційованого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підходу до організації освітнього процесу з урахуванням стану здоров’я, фізичного розвитку, р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ухової підготовленості  учнів / учениць, мотивів та інтересу до занять фізичними вправами.</a:t>
            </a:r>
          </a:p>
          <a:p>
            <a:pPr marL="342900" marR="69215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1674495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вчителем різноманітних організаційних форм, методів, засобів, прийомів навчання.</a:t>
            </a:r>
          </a:p>
          <a:p>
            <a:pPr marL="342900" marR="69215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1674495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Досягнення оптимальної рухової активності всіх учнів упродовж уроку з урахування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 стану здоров’я.</a:t>
            </a: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8580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1704975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Виклад навчального матеріалу на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уроці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може і повинен бути варіативним. В одних випадках викладається готова інформація у формі пояснення,</a:t>
            </a:r>
            <a:r>
              <a:rPr lang="uk-UA" sz="22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практичного</a:t>
            </a:r>
            <a:r>
              <a:rPr lang="uk-UA" sz="22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показу</a:t>
            </a:r>
            <a:r>
              <a:rPr lang="uk-UA" sz="22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uk-UA" sz="22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вправ.</a:t>
            </a:r>
            <a:r>
              <a:rPr lang="uk-UA" sz="22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uk-UA" sz="2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випадках</a:t>
            </a:r>
            <a:r>
              <a:rPr lang="uk-UA" sz="22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 вивчається</a:t>
            </a:r>
            <a:r>
              <a:rPr lang="uk-UA" sz="22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шляхом</a:t>
            </a:r>
            <a:r>
              <a:rPr lang="uk-UA" sz="22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постановки</a:t>
            </a:r>
            <a:r>
              <a:rPr lang="uk-UA" sz="22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вчителем</a:t>
            </a:r>
            <a:r>
              <a:rPr lang="uk-UA" sz="22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проблеми</a:t>
            </a:r>
            <a:r>
              <a:rPr lang="uk-UA" sz="22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розкриття</a:t>
            </a:r>
            <a:r>
              <a:rPr lang="uk-UA" sz="22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шляхів</a:t>
            </a:r>
            <a:r>
              <a:rPr lang="uk-UA" sz="22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видів навчальної діяльності учнів для її доказового рішення.</a:t>
            </a:r>
            <a:endParaRPr lang="x-none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1545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4F276CF-B85B-10DA-EA16-297BB586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01DCF-2FD6-A464-7D1B-B2F6ABF9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25" y="0"/>
            <a:ext cx="10858500" cy="14192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занять на уроках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6D1E31-FB99-99A6-97F3-E453FB6A4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21" y="808264"/>
            <a:ext cx="11768447" cy="588645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20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</a:t>
            </a: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занять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фізичною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культурою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лікарем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оглядів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закладах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(Постанова КМУ </a:t>
            </a:r>
            <a:r>
              <a:rPr lang="ru-RU" sz="2000" b="0" i="0" u="none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</a:t>
            </a:r>
            <a:r>
              <a:rPr lang="ru-RU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20.01.2021 №31)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 </a:t>
            </a:r>
            <a:r>
              <a:rPr lang="ru-RU" sz="2000" b="0" i="0" u="none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Інструкції</a:t>
            </a:r>
            <a:r>
              <a:rPr lang="ru-RU" sz="2000" b="0" i="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про </a:t>
            </a:r>
            <a:r>
              <a:rPr lang="ru-RU" sz="2000" b="0" i="0" u="none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розподіл</a:t>
            </a:r>
            <a:r>
              <a:rPr lang="ru-RU" sz="2000" b="0" i="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u="none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учнів</a:t>
            </a:r>
            <a:r>
              <a:rPr lang="ru-RU" sz="2000" b="0" i="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на </a:t>
            </a:r>
            <a:r>
              <a:rPr lang="ru-RU" sz="2000" b="0" i="0" u="none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групи</a:t>
            </a:r>
            <a:r>
              <a:rPr lang="ru-RU" sz="2000" b="0" i="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для занять на уроках </a:t>
            </a:r>
            <a:r>
              <a:rPr lang="ru-RU" sz="2000" b="0" i="0" u="none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фізичної</a:t>
            </a:r>
            <a:r>
              <a:rPr lang="ru-RU" sz="2000" b="0" i="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культури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зараховуються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до:   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20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гармонійний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У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в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повному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20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підготовчої</a:t>
            </a: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реабілітаційному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гострої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захворюваності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середнім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функціонально-резервних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опановують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участь у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за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дозволом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лікаря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20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в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На уроках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коригувальні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протипоказані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Дозволене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станом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до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4099077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C38F9C8-DB63-CD7F-1E1A-C750D8AC3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FF93F-F138-96D5-5148-6DE3610C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76"/>
            <a:ext cx="10515600" cy="673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738D8D-0246-38DD-3355-8DC84F1C3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210602"/>
            <a:ext cx="11614068" cy="52911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рухливого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рекреаційно-оздоровчого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час.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уповільнення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школяра, учитель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фізкультурно-оздоровчих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занять,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вказується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самоконтролю;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відмітка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узгоджувати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учителем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позаурочний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модулів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бонуси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71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18A61AE-5422-2068-8748-71144BE0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177F9-6584-B60B-E8D2-C96B655E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709613"/>
            <a:ext cx="10515600" cy="58737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br>
              <a:rPr lang="ru-RU" sz="1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8D20B1-1517-3B1D-E19D-DD7D18E7F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8" y="1308100"/>
            <a:ext cx="11859491" cy="554037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вхідних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підготовленості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вересні-жовтні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м);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рівномірний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часу);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нахил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тулуба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сидячи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сила (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згинання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розгинання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рук в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упорі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спритність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човниковий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4×9 м);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швидкісно-силові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стрибок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метання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малого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м’яча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дальність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піднімання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тулуба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сід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30 с.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тестувань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заносяться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персональної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порівняльної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школяра </a:t>
            </a:r>
            <a:r>
              <a:rPr lang="ru-RU" sz="2600" b="0" i="0" u="none" strike="noStrike" dirty="0">
                <a:solidFill>
                  <a:srgbClr val="954F7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ru-RU" sz="2600" b="0" i="0" u="none" strike="noStrike" dirty="0" err="1">
                <a:solidFill>
                  <a:srgbClr val="954F7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додаток</a:t>
            </a:r>
            <a:r>
              <a:rPr lang="ru-RU" sz="2600" b="0" i="0" u="none" strike="noStrike" dirty="0">
                <a:solidFill>
                  <a:srgbClr val="954F7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 до </a:t>
            </a:r>
            <a:r>
              <a:rPr lang="ru-RU" sz="2600" b="0" i="0" u="none" strike="noStrike" dirty="0" err="1">
                <a:solidFill>
                  <a:srgbClr val="954F7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Модельної</a:t>
            </a:r>
            <a:r>
              <a:rPr lang="ru-RU" sz="2600" b="0" i="0" u="none" strike="noStrike" dirty="0">
                <a:solidFill>
                  <a:srgbClr val="954F7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600" b="0" i="0" u="none" strike="noStrike" dirty="0" err="1">
                <a:solidFill>
                  <a:srgbClr val="954F7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програми</a:t>
            </a:r>
            <a:r>
              <a:rPr lang="ru-RU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доповнена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вправами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розсуд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учителя.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Орієнтовні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належний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безпечний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надані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sz="2600" b="0" i="0" u="none" strike="noStrike" dirty="0" err="1">
                <a:solidFill>
                  <a:srgbClr val="954F7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додатку</a:t>
            </a:r>
            <a:r>
              <a:rPr lang="ru-RU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6774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67ACD1-C6A6-74D7-6A30-6A16CA188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5DC101-B4C0-E5D8-47DB-5FAC43C938FB}"/>
              </a:ext>
            </a:extLst>
          </p:cNvPr>
          <p:cNvSpPr txBox="1"/>
          <p:nvPr/>
        </p:nvSpPr>
        <p:spPr>
          <a:xfrm>
            <a:off x="9972675" y="0"/>
            <a:ext cx="364807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dirty="0" err="1">
                <a:solidFill>
                  <a:srgbClr val="000000"/>
                </a:solidFill>
                <a:effectLst/>
                <a:latin typeface="TimesNewRomanPS-BoldMT"/>
              </a:rPr>
              <a:t>Додаток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TimesNewRomanPS-BoldMT"/>
              </a:rPr>
              <a:t> 2</a:t>
            </a:r>
            <a:br>
              <a:rPr lang="ru-RU" sz="1100" b="1" i="0" dirty="0">
                <a:solidFill>
                  <a:srgbClr val="000000"/>
                </a:solidFill>
                <a:effectLst/>
                <a:latin typeface="TimesNewRomanPS-BoldMT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до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методичних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рекомендацій</a:t>
            </a:r>
            <a:b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щодо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оцінювання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навчальних</a:t>
            </a:r>
            <a:b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досягнень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учнів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5-6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класів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які</a:t>
            </a:r>
            <a:b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здобувають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освіту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відповідно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до</a:t>
            </a:r>
            <a:b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нового Державного стандарту</a:t>
            </a:r>
            <a:b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базової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середньої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освіти</a:t>
            </a:r>
            <a:r>
              <a:rPr lang="ru-RU" sz="1100" dirty="0"/>
              <a:t> </a:t>
            </a:r>
            <a:br>
              <a:rPr lang="ru-RU" dirty="0"/>
            </a:br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1B1F0-DF5C-F058-DDC9-81FE65E05ACC}"/>
              </a:ext>
            </a:extLst>
          </p:cNvPr>
          <p:cNvSpPr txBox="1"/>
          <p:nvPr/>
        </p:nvSpPr>
        <p:spPr>
          <a:xfrm>
            <a:off x="371475" y="176971"/>
            <a:ext cx="960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Загальні</a:t>
            </a:r>
            <a:r>
              <a:rPr lang="ru-RU" sz="1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критерії</a:t>
            </a:r>
            <a:r>
              <a:rPr lang="ru-RU" sz="1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оцінювання</a:t>
            </a:r>
            <a:r>
              <a:rPr lang="ru-RU" sz="1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результатів</a:t>
            </a:r>
            <a:r>
              <a:rPr lang="ru-RU" sz="1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навчання</a:t>
            </a:r>
            <a:r>
              <a:rPr lang="ru-RU" sz="1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учнів</a:t>
            </a:r>
            <a:r>
              <a:rPr lang="ru-RU" sz="1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 5-6 </a:t>
            </a:r>
            <a:r>
              <a:rPr lang="ru-RU" sz="1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класів</a:t>
            </a:r>
            <a:r>
              <a:rPr lang="ru-RU" sz="1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,</a:t>
            </a:r>
            <a:br>
              <a:rPr lang="ru-RU" sz="1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</a:br>
            <a:r>
              <a:rPr lang="ru-RU" sz="1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які</a:t>
            </a:r>
            <a:r>
              <a:rPr lang="ru-RU" sz="1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здобувають</a:t>
            </a:r>
            <a:r>
              <a:rPr lang="ru-RU" sz="1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освіту</a:t>
            </a:r>
            <a:r>
              <a:rPr lang="ru-RU" sz="1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відповідно</a:t>
            </a:r>
            <a:r>
              <a:rPr lang="ru-RU" sz="1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 </a:t>
            </a:r>
            <a: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  <a:t>до нового Державного стандарту</a:t>
            </a:r>
            <a:b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</a:br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базової</a:t>
            </a:r>
            <a: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середньої</a:t>
            </a:r>
            <a: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освіти</a:t>
            </a:r>
            <a:r>
              <a:rPr lang="ru-RU" dirty="0">
                <a:solidFill>
                  <a:srgbClr val="117909"/>
                </a:solidFill>
              </a:rPr>
              <a:t> </a:t>
            </a:r>
            <a:br>
              <a:rPr lang="ru-RU" dirty="0"/>
            </a:br>
            <a:endParaRPr lang="ru-UA" dirty="0"/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921C3951-7962-5AF6-72FB-3092865BB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401828"/>
              </p:ext>
            </p:extLst>
          </p:nvPr>
        </p:nvGraphicFramePr>
        <p:xfrm>
          <a:off x="152400" y="1201847"/>
          <a:ext cx="119062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439406689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1611747358"/>
                    </a:ext>
                  </a:extLst>
                </a:gridCol>
                <a:gridCol w="9286875">
                  <a:extLst>
                    <a:ext uri="{9D8B030D-6E8A-4147-A177-3AD203B41FA5}">
                      <a16:colId xmlns:a16="http://schemas.microsoft.com/office/drawing/2014/main" val="900310628"/>
                    </a:ext>
                  </a:extLst>
                </a:gridCol>
              </a:tblGrid>
              <a:tr h="653979">
                <a:tc>
                  <a:txBody>
                    <a:bodyPr/>
                    <a:lstStyle/>
                    <a:p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Рівні</a:t>
                      </a: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результатів</a:t>
                      </a: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навчання</a:t>
                      </a:r>
                      <a:b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</a:b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Бал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                                         </a:t>
                      </a:r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Загальна</a:t>
                      </a: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характеристика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097711"/>
                  </a:ext>
                </a:extLst>
              </a:tr>
              <a:tr h="182880">
                <a:tc rowSpan="3"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І. </a:t>
                      </a:r>
                      <a:r>
                        <a:rPr lang="ru-RU" sz="20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Початковий</a:t>
                      </a:r>
                      <a:endParaRPr lang="ru-RU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розрізняє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об'єкти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вивчення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09074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відтворює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незначну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навчальногоматеріалу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нечіткі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уявлення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об'єкт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вивчення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055945"/>
                  </a:ext>
                </a:extLst>
              </a:tr>
              <a:tr h="259436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відтворює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навчального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з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допомогою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виконує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елементарні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завдання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683623"/>
                  </a:ext>
                </a:extLst>
              </a:tr>
              <a:tr h="198120">
                <a:tc rowSpan="3"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ІІ. </a:t>
                      </a:r>
                      <a:r>
                        <a:rPr lang="ru-RU" sz="20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Середній</a:t>
                      </a:r>
                      <a:endParaRPr lang="ru-RU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допомогою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відтворює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основний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навчальний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повторює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зразком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певну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операцію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дію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65459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відтворює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основний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навчальний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помилками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 неточностями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понять,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формулює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правило 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97695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виявляє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розуміння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основних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навчального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правильно, але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недостатньоосмислено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виконанні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зразком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3915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42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95823FFA-A715-85DF-D5E7-D56BF7036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383636"/>
              </p:ext>
            </p:extLst>
          </p:nvPr>
        </p:nvGraphicFramePr>
        <p:xfrm>
          <a:off x="0" y="0"/>
          <a:ext cx="12192000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799">
                  <a:extLst>
                    <a:ext uri="{9D8B030D-6E8A-4147-A177-3AD203B41FA5}">
                      <a16:colId xmlns:a16="http://schemas.microsoft.com/office/drawing/2014/main" val="439406689"/>
                    </a:ext>
                  </a:extLst>
                </a:gridCol>
                <a:gridCol w="756474">
                  <a:extLst>
                    <a:ext uri="{9D8B030D-6E8A-4147-A177-3AD203B41FA5}">
                      <a16:colId xmlns:a16="http://schemas.microsoft.com/office/drawing/2014/main" val="1611747358"/>
                    </a:ext>
                  </a:extLst>
                </a:gridCol>
                <a:gridCol w="9578727">
                  <a:extLst>
                    <a:ext uri="{9D8B030D-6E8A-4147-A177-3AD203B41FA5}">
                      <a16:colId xmlns:a16="http://schemas.microsoft.com/office/drawing/2014/main" val="900310628"/>
                    </a:ext>
                  </a:extLst>
                </a:gridCol>
              </a:tblGrid>
              <a:tr h="379659">
                <a:tc>
                  <a:txBody>
                    <a:bodyPr/>
                    <a:lstStyle/>
                    <a:p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Рівні</a:t>
                      </a: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результатів</a:t>
                      </a: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навчання</a:t>
                      </a:r>
                      <a:b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</a:b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Бал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Загальна</a:t>
                      </a: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характеристика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097711"/>
                  </a:ext>
                </a:extLst>
              </a:tr>
              <a:tr h="182880">
                <a:tc rowSpan="3">
                  <a:txBody>
                    <a:bodyPr/>
                    <a:lstStyle/>
                    <a:p>
                      <a:pPr algn="l"/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ІІІ. </a:t>
                      </a:r>
                      <a:r>
                        <a:rPr lang="ru-RU" sz="20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Достатній</a:t>
                      </a:r>
                      <a:endParaRPr lang="ru-RU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правильно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відтворює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навчальний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основоположні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теорії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наводить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підтвердження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певних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думок,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частково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контролює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дії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09074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вивчений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стандартних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ситуаціях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намагається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аналізувати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встановлювати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найсуттєвіші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зв'язки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залежність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явищами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фактами,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робити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висновки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загалом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контролює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власну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логічні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хоч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мають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неточності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055945"/>
                  </a:ext>
                </a:extLst>
              </a:tr>
              <a:tr h="259436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Учень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/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учениця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добре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володіє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вивченим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матеріалом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застосовуєзнання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в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стандартних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ситуаціях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аналізує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й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систематизує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інформацію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використовує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загальновідомі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докази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із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самостійноюі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правильною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аргументацією</a:t>
                      </a:r>
                      <a:endParaRPr lang="ru-RU" sz="1800" dirty="0">
                        <a:effectLst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683623"/>
                  </a:ext>
                </a:extLst>
              </a:tr>
              <a:tr h="19812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І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V</a:t>
                      </a: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. </a:t>
                      </a:r>
                      <a:r>
                        <a:rPr lang="ru-RU" sz="20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Високий</a:t>
                      </a:r>
                      <a:endParaRPr lang="ru-RU" sz="2000" dirty="0">
                        <a:effectLst/>
                      </a:endParaRPr>
                    </a:p>
                    <a:p>
                      <a:endParaRPr lang="ru-RU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глибокі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практичній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робить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висновки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узагальнення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65459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гнучкі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межах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аргументовано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використовує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ситуаціях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знаходить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інформацію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аналізує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ставить і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розв'язує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проблеми</a:t>
                      </a:r>
                      <a:endParaRPr lang="ru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97695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міцні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обсязі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в межах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усвідомлено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стандартних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нестандартних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ситуаціях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самостійно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аналізує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узагальнює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опанований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самостійно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користується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джерелами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приймає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обґрунтовані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3915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04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329" y="154379"/>
            <a:ext cx="10515600" cy="8550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Лист контролю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підготовленості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No_________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_________   ______________        ____________        ________________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я                          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1800" i="1" dirty="0"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473924"/>
              </p:ext>
            </p:extLst>
          </p:nvPr>
        </p:nvGraphicFramePr>
        <p:xfrm>
          <a:off x="533400" y="973779"/>
          <a:ext cx="10676908" cy="5755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1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1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5559">
                <a:tc rowSpan="2">
                  <a:txBody>
                    <a:bodyPr/>
                    <a:lstStyle/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Показники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фізичного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розвитку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підготовленості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Початок року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Середина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/року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/>
                        <a:t>Кінець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</a:t>
                      </a:r>
                      <a:r>
                        <a:rPr lang="ru-RU" dirty="0"/>
                        <a:t>/року</a:t>
                      </a:r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оцінка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оцінка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097"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Довжина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тіла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, см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Маса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тіла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, кг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559"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Швидкість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Біг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30 м (с)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7467"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Витривалість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рівномірний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біг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без</a:t>
                      </a:r>
                    </a:p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урахування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часу (м)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6513"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Гнучкість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нахил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тулуба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вперед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із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положення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сидячи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5F116B0-C839-9ED9-A56E-812CDBBC5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E2D175-F05B-231E-EC5C-0687991F2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52" y="674072"/>
            <a:ext cx="9950196" cy="5448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FA4929-6394-D7B6-3E7F-437175B2AE1F}"/>
              </a:ext>
            </a:extLst>
          </p:cNvPr>
          <p:cNvSpPr txBox="1"/>
          <p:nvPr/>
        </p:nvSpPr>
        <p:spPr>
          <a:xfrm>
            <a:off x="9258300" y="520184"/>
            <a:ext cx="2327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ru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383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6AD4E0F-17B9-3F82-A8F5-521D7EB3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B388076-0393-6FCD-4285-555CA4439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032165"/>
              </p:ext>
            </p:extLst>
          </p:nvPr>
        </p:nvGraphicFramePr>
        <p:xfrm>
          <a:off x="772475" y="1012111"/>
          <a:ext cx="10752773" cy="8618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92501">
                  <a:extLst>
                    <a:ext uri="{9D8B030D-6E8A-4147-A177-3AD203B41FA5}">
                      <a16:colId xmlns:a16="http://schemas.microsoft.com/office/drawing/2014/main" val="2395794982"/>
                    </a:ext>
                  </a:extLst>
                </a:gridCol>
                <a:gridCol w="1792501">
                  <a:extLst>
                    <a:ext uri="{9D8B030D-6E8A-4147-A177-3AD203B41FA5}">
                      <a16:colId xmlns:a16="http://schemas.microsoft.com/office/drawing/2014/main" val="459513545"/>
                    </a:ext>
                  </a:extLst>
                </a:gridCol>
                <a:gridCol w="2002989">
                  <a:extLst>
                    <a:ext uri="{9D8B030D-6E8A-4147-A177-3AD203B41FA5}">
                      <a16:colId xmlns:a16="http://schemas.microsoft.com/office/drawing/2014/main" val="676018132"/>
                    </a:ext>
                  </a:extLst>
                </a:gridCol>
                <a:gridCol w="2005221">
                  <a:extLst>
                    <a:ext uri="{9D8B030D-6E8A-4147-A177-3AD203B41FA5}">
                      <a16:colId xmlns:a16="http://schemas.microsoft.com/office/drawing/2014/main" val="1904521313"/>
                    </a:ext>
                  </a:extLst>
                </a:gridCol>
                <a:gridCol w="1684653">
                  <a:extLst>
                    <a:ext uri="{9D8B030D-6E8A-4147-A177-3AD203B41FA5}">
                      <a16:colId xmlns:a16="http://schemas.microsoft.com/office/drawing/2014/main" val="1879298951"/>
                    </a:ext>
                  </a:extLst>
                </a:gridCol>
                <a:gridCol w="1474908">
                  <a:extLst>
                    <a:ext uri="{9D8B030D-6E8A-4147-A177-3AD203B41FA5}">
                      <a16:colId xmlns:a16="http://schemas.microsoft.com/office/drawing/2014/main" val="1802067350"/>
                    </a:ext>
                  </a:extLst>
                </a:gridCol>
              </a:tblGrid>
              <a:tr h="861854">
                <a:tc>
                  <a:txBody>
                    <a:bodyPr/>
                    <a:lstStyle/>
                    <a:p>
                      <a:pPr marL="67945" marR="163830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Спритність:</a:t>
                      </a:r>
                      <a:r>
                        <a:rPr lang="uk-UA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човниковий</a:t>
                      </a:r>
                      <a:r>
                        <a:rPr lang="uk-UA" sz="1200" spc="-10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біг</a:t>
                      </a:r>
                      <a:r>
                        <a:rPr lang="uk-UA" sz="1200" spc="-1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4×9</a:t>
                      </a:r>
                      <a:r>
                        <a:rPr lang="uk-UA" sz="1200" spc="-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uk-UA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(с)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413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Результат, нижчий за</a:t>
                      </a:r>
                      <a:r>
                        <a:rPr lang="uk-UA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6350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моніторингу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початку</a:t>
                      </a:r>
                      <a:r>
                        <a:rPr lang="uk-UA" sz="12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64770" indent="-317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Результат, що</a:t>
                      </a:r>
                      <a:r>
                        <a:rPr lang="uk-UA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відповідає показникам</a:t>
                      </a:r>
                      <a:r>
                        <a:rPr lang="uk-UA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моніторингу</a:t>
                      </a:r>
                      <a:r>
                        <a:rPr lang="uk-UA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початку</a:t>
                      </a:r>
                      <a:r>
                        <a:rPr lang="uk-UA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66675" indent="-317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Результат, що</a:t>
                      </a:r>
                      <a:r>
                        <a:rPr lang="uk-UA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перевищує показники</a:t>
                      </a:r>
                      <a:r>
                        <a:rPr lang="uk-UA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моніторингу</a:t>
                      </a:r>
                      <a:r>
                        <a:rPr lang="uk-UA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початку</a:t>
                      </a:r>
                      <a:r>
                        <a:rPr lang="uk-UA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дівчата</a:t>
                      </a: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хлопці – 12,6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дівчата</a:t>
                      </a:r>
                      <a:r>
                        <a:rPr lang="uk-UA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/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хлопці – 12,3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1691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A565380-DDE0-A203-6A13-16880A8C4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21561"/>
              </p:ext>
            </p:extLst>
          </p:nvPr>
        </p:nvGraphicFramePr>
        <p:xfrm>
          <a:off x="772475" y="1873965"/>
          <a:ext cx="10752773" cy="31100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92501">
                  <a:extLst>
                    <a:ext uri="{9D8B030D-6E8A-4147-A177-3AD203B41FA5}">
                      <a16:colId xmlns:a16="http://schemas.microsoft.com/office/drawing/2014/main" val="1567868574"/>
                    </a:ext>
                  </a:extLst>
                </a:gridCol>
                <a:gridCol w="1792501">
                  <a:extLst>
                    <a:ext uri="{9D8B030D-6E8A-4147-A177-3AD203B41FA5}">
                      <a16:colId xmlns:a16="http://schemas.microsoft.com/office/drawing/2014/main" val="2753645144"/>
                    </a:ext>
                  </a:extLst>
                </a:gridCol>
                <a:gridCol w="2002989">
                  <a:extLst>
                    <a:ext uri="{9D8B030D-6E8A-4147-A177-3AD203B41FA5}">
                      <a16:colId xmlns:a16="http://schemas.microsoft.com/office/drawing/2014/main" val="1482621016"/>
                    </a:ext>
                  </a:extLst>
                </a:gridCol>
                <a:gridCol w="2005221">
                  <a:extLst>
                    <a:ext uri="{9D8B030D-6E8A-4147-A177-3AD203B41FA5}">
                      <a16:colId xmlns:a16="http://schemas.microsoft.com/office/drawing/2014/main" val="1940988922"/>
                    </a:ext>
                  </a:extLst>
                </a:gridCol>
                <a:gridCol w="1684653">
                  <a:extLst>
                    <a:ext uri="{9D8B030D-6E8A-4147-A177-3AD203B41FA5}">
                      <a16:colId xmlns:a16="http://schemas.microsoft.com/office/drawing/2014/main" val="3287281206"/>
                    </a:ext>
                  </a:extLst>
                </a:gridCol>
                <a:gridCol w="1474908">
                  <a:extLst>
                    <a:ext uri="{9D8B030D-6E8A-4147-A177-3AD203B41FA5}">
                      <a16:colId xmlns:a16="http://schemas.microsoft.com/office/drawing/2014/main" val="1314071664"/>
                    </a:ext>
                  </a:extLst>
                </a:gridCol>
              </a:tblGrid>
              <a:tr h="1036690">
                <a:tc>
                  <a:txBody>
                    <a:bodyPr/>
                    <a:lstStyle/>
                    <a:p>
                      <a:pPr marL="67945" marR="221615">
                        <a:spcAft>
                          <a:spcPts val="0"/>
                        </a:spcAft>
                      </a:pPr>
                      <a:r>
                        <a:rPr lang="uk-UA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Швидкісно-силові:</a:t>
                      </a:r>
                      <a:r>
                        <a:rPr lang="uk-UA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стрибок</a:t>
                      </a:r>
                      <a:r>
                        <a:rPr lang="uk-UA" sz="1200" spc="-8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uk-UA" sz="1200" spc="-1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довжину</a:t>
                      </a:r>
                      <a:r>
                        <a:rPr lang="uk-UA" sz="1200" spc="-1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uk-UA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</a:t>
                      </a:r>
                      <a:r>
                        <a:rPr lang="uk-UA" sz="1200" spc="-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(см)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 marR="6413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Результат, нижчий за</a:t>
                      </a:r>
                      <a:r>
                        <a:rPr lang="uk-UA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6350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моніторингу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початку</a:t>
                      </a:r>
                      <a:r>
                        <a:rPr lang="uk-UA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64770" indent="-317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Результат, що</a:t>
                      </a:r>
                      <a:r>
                        <a:rPr lang="uk-UA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відповідає показникам</a:t>
                      </a:r>
                      <a:r>
                        <a:rPr lang="uk-UA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моніторингу</a:t>
                      </a:r>
                      <a:r>
                        <a:rPr lang="uk-UA" sz="12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початку</a:t>
                      </a:r>
                      <a:r>
                        <a:rPr lang="uk-UA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66675" indent="-317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Результат, що</a:t>
                      </a:r>
                      <a:r>
                        <a:rPr lang="uk-UA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перевищує показники</a:t>
                      </a:r>
                      <a:r>
                        <a:rPr lang="uk-UA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моніторингу</a:t>
                      </a:r>
                      <a:r>
                        <a:rPr lang="uk-UA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початку</a:t>
                      </a:r>
                      <a:r>
                        <a:rPr lang="uk-UA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дівчата</a:t>
                      </a: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хлопці – 120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дівчата</a:t>
                      </a: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хлопці – 130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543866"/>
                  </a:ext>
                </a:extLst>
              </a:tr>
              <a:tr h="1036690">
                <a:tc>
                  <a:txBody>
                    <a:bodyPr/>
                    <a:lstStyle/>
                    <a:p>
                      <a:pPr marL="67945" marR="104775">
                        <a:spcAft>
                          <a:spcPts val="0"/>
                        </a:spcAft>
                      </a:pPr>
                      <a:r>
                        <a:rPr lang="uk-UA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Метання</a:t>
                      </a:r>
                      <a:r>
                        <a:rPr lang="uk-UA" sz="1200" spc="-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малого</a:t>
                      </a:r>
                      <a:r>
                        <a:rPr lang="uk-UA" sz="1200" spc="-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м’яча</a:t>
                      </a:r>
                      <a:r>
                        <a:rPr lang="uk-UA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00" spc="-10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дальність</a:t>
                      </a:r>
                      <a:r>
                        <a:rPr lang="uk-UA" sz="1200" spc="-9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(м)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 marR="6413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Результат, нижчий за</a:t>
                      </a:r>
                      <a:r>
                        <a:rPr lang="uk-UA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6350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моніторингу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початку</a:t>
                      </a:r>
                      <a:r>
                        <a:rPr lang="uk-UA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64770" indent="-317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Результат, що</a:t>
                      </a:r>
                      <a:r>
                        <a:rPr lang="uk-UA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відповідає показникам</a:t>
                      </a:r>
                      <a:r>
                        <a:rPr lang="uk-UA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моніторингу</a:t>
                      </a:r>
                      <a:r>
                        <a:rPr lang="uk-UA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початку</a:t>
                      </a:r>
                      <a:r>
                        <a:rPr lang="uk-UA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66675" indent="-317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Результат, що</a:t>
                      </a:r>
                      <a:r>
                        <a:rPr lang="uk-UA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перевищує показники</a:t>
                      </a:r>
                      <a:r>
                        <a:rPr lang="uk-UA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моніторингу</a:t>
                      </a:r>
                      <a:r>
                        <a:rPr lang="uk-UA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початку</a:t>
                      </a:r>
                      <a:r>
                        <a:rPr lang="uk-UA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дівчата</a:t>
                      </a: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хлопці – 15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дівчата</a:t>
                      </a: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хлопці – 17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930518"/>
                  </a:ext>
                </a:extLst>
              </a:tr>
              <a:tr h="1036690">
                <a:tc>
                  <a:txBody>
                    <a:bodyPr/>
                    <a:lstStyle/>
                    <a:p>
                      <a:pPr marL="67945" marR="229870" algn="just">
                        <a:spcAft>
                          <a:spcPts val="0"/>
                        </a:spcAft>
                      </a:pPr>
                      <a:r>
                        <a:rPr lang="uk-UA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Піднімання</a:t>
                      </a:r>
                      <a:r>
                        <a:rPr lang="uk-UA" sz="1200" spc="-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тулуба</a:t>
                      </a:r>
                      <a:r>
                        <a:rPr lang="uk-UA" sz="1200" spc="-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uk-UA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сід за 30 с (кількість</a:t>
                      </a:r>
                      <a:r>
                        <a:rPr lang="uk-UA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разів)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5778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Результат, нижчий за</a:t>
                      </a:r>
                      <a:r>
                        <a:rPr lang="uk-UA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44577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моніторингу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початку</a:t>
                      </a:r>
                      <a:r>
                        <a:rPr lang="uk-UA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64770" indent="-317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Результат, що</a:t>
                      </a:r>
                      <a:r>
                        <a:rPr lang="uk-UA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відповідає показникам</a:t>
                      </a:r>
                      <a:r>
                        <a:rPr lang="uk-UA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моніторингу</a:t>
                      </a:r>
                      <a:r>
                        <a:rPr lang="uk-UA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початку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3660" marR="64770"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66040" indent="-381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Результат, що</a:t>
                      </a:r>
                      <a:r>
                        <a:rPr lang="uk-UA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перевищує показники</a:t>
                      </a:r>
                      <a:r>
                        <a:rPr lang="uk-UA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моніторингу</a:t>
                      </a:r>
                      <a:r>
                        <a:rPr lang="uk-UA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початку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3660" marR="66675"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дівчата</a:t>
                      </a: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хлопці – 10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дівчата</a:t>
                      </a:r>
                      <a:r>
                        <a:rPr lang="uk-UA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/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хлопці – 11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28745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7CD61DA-71A3-28ED-774F-376B6CDB2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4984035"/>
            <a:ext cx="7898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ru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uk-UA" altLang="ru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kumimoji="0" lang="uk-UA" altLang="ru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Результати, надані у таблиці, характеризують належний («безпечний») рівень фізичного здоров’я учня певного віку.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66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CB3A6-A26D-0B83-5740-FB8035CA9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5A8C4-0CD4-A2C5-4501-933B567F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27" y="98191"/>
            <a:ext cx="10515600" cy="737305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endParaRPr lang="x-none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4">
            <a:extLst>
              <a:ext uri="{FF2B5EF4-FFF2-40B4-BE49-F238E27FC236}">
                <a16:creationId xmlns:a16="http://schemas.microsoft.com/office/drawing/2014/main" id="{19498F90-2F01-61AB-ABAF-9CE32B2C44A8}"/>
              </a:ext>
            </a:extLst>
          </p:cNvPr>
          <p:cNvGrpSpPr>
            <a:grpSpLocks/>
          </p:cNvGrpSpPr>
          <p:nvPr/>
        </p:nvGrpSpPr>
        <p:grpSpPr bwMode="auto">
          <a:xfrm>
            <a:off x="2238374" y="835496"/>
            <a:ext cx="8296275" cy="4791075"/>
            <a:chOff x="1532099" y="455376"/>
            <a:chExt cx="5995242" cy="3048527"/>
          </a:xfrm>
        </p:grpSpPr>
        <p:sp>
          <p:nvSpPr>
            <p:cNvPr id="5" name="Полилиния 5">
              <a:extLst>
                <a:ext uri="{FF2B5EF4-FFF2-40B4-BE49-F238E27FC236}">
                  <a16:creationId xmlns:a16="http://schemas.microsoft.com/office/drawing/2014/main" id="{D0B674A8-3C5C-D7C2-1903-4BD9E745982C}"/>
                </a:ext>
              </a:extLst>
            </p:cNvPr>
            <p:cNvSpPr/>
            <p:nvPr/>
          </p:nvSpPr>
          <p:spPr>
            <a:xfrm>
              <a:off x="1532099" y="455376"/>
              <a:ext cx="5995242" cy="684331"/>
            </a:xfrm>
            <a:custGeom>
              <a:avLst/>
              <a:gdLst>
                <a:gd name="connsiteX0" fmla="*/ 0 w 5995242"/>
                <a:gd name="connsiteY0" fmla="*/ 68441 h 684413"/>
                <a:gd name="connsiteX1" fmla="*/ 68441 w 5995242"/>
                <a:gd name="connsiteY1" fmla="*/ 0 h 684413"/>
                <a:gd name="connsiteX2" fmla="*/ 5926801 w 5995242"/>
                <a:gd name="connsiteY2" fmla="*/ 0 h 684413"/>
                <a:gd name="connsiteX3" fmla="*/ 5995242 w 5995242"/>
                <a:gd name="connsiteY3" fmla="*/ 68441 h 684413"/>
                <a:gd name="connsiteX4" fmla="*/ 5995242 w 5995242"/>
                <a:gd name="connsiteY4" fmla="*/ 615972 h 684413"/>
                <a:gd name="connsiteX5" fmla="*/ 5926801 w 5995242"/>
                <a:gd name="connsiteY5" fmla="*/ 684413 h 684413"/>
                <a:gd name="connsiteX6" fmla="*/ 68441 w 5995242"/>
                <a:gd name="connsiteY6" fmla="*/ 684413 h 684413"/>
                <a:gd name="connsiteX7" fmla="*/ 0 w 5995242"/>
                <a:gd name="connsiteY7" fmla="*/ 615972 h 684413"/>
                <a:gd name="connsiteX8" fmla="*/ 0 w 5995242"/>
                <a:gd name="connsiteY8" fmla="*/ 68441 h 68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95242" h="684413">
                  <a:moveTo>
                    <a:pt x="0" y="68441"/>
                  </a:moveTo>
                  <a:cubicBezTo>
                    <a:pt x="0" y="30642"/>
                    <a:pt x="30642" y="0"/>
                    <a:pt x="68441" y="0"/>
                  </a:cubicBezTo>
                  <a:lnTo>
                    <a:pt x="5926801" y="0"/>
                  </a:lnTo>
                  <a:cubicBezTo>
                    <a:pt x="5964600" y="0"/>
                    <a:pt x="5995242" y="30642"/>
                    <a:pt x="5995242" y="68441"/>
                  </a:cubicBezTo>
                  <a:lnTo>
                    <a:pt x="5995242" y="615972"/>
                  </a:lnTo>
                  <a:cubicBezTo>
                    <a:pt x="5995242" y="653771"/>
                    <a:pt x="5964600" y="684413"/>
                    <a:pt x="5926801" y="684413"/>
                  </a:cubicBezTo>
                  <a:lnTo>
                    <a:pt x="68441" y="684413"/>
                  </a:lnTo>
                  <a:cubicBezTo>
                    <a:pt x="30642" y="684413"/>
                    <a:pt x="0" y="653771"/>
                    <a:pt x="0" y="615972"/>
                  </a:cubicBezTo>
                  <a:lnTo>
                    <a:pt x="0" y="6844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6726" tIns="126726" rIns="126726" bIns="126726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b="1" dirty="0">
                  <a:solidFill>
                    <a:srgbClr val="117909"/>
                  </a:solidFill>
                  <a:latin typeface="Cambria" pitchFamily="18" charset="0"/>
                  <a:cs typeface="Arial" pitchFamily="34" charset="0"/>
                </a:rPr>
                <a:t>Оцінювання</a:t>
              </a:r>
            </a:p>
          </p:txBody>
        </p:sp>
        <p:sp>
          <p:nvSpPr>
            <p:cNvPr id="6" name="Полилиния 6">
              <a:extLst>
                <a:ext uri="{FF2B5EF4-FFF2-40B4-BE49-F238E27FC236}">
                  <a16:creationId xmlns:a16="http://schemas.microsoft.com/office/drawing/2014/main" id="{EE270CB4-B591-B192-E1C6-A7B890BBF2FA}"/>
                </a:ext>
              </a:extLst>
            </p:cNvPr>
            <p:cNvSpPr/>
            <p:nvPr/>
          </p:nvSpPr>
          <p:spPr>
            <a:xfrm>
              <a:off x="1629629" y="1233796"/>
              <a:ext cx="2620636" cy="1108267"/>
            </a:xfrm>
            <a:custGeom>
              <a:avLst/>
              <a:gdLst>
                <a:gd name="connsiteX0" fmla="*/ 0 w 1592427"/>
                <a:gd name="connsiteY0" fmla="*/ 117456 h 1174557"/>
                <a:gd name="connsiteX1" fmla="*/ 117456 w 1592427"/>
                <a:gd name="connsiteY1" fmla="*/ 0 h 1174557"/>
                <a:gd name="connsiteX2" fmla="*/ 1474971 w 1592427"/>
                <a:gd name="connsiteY2" fmla="*/ 0 h 1174557"/>
                <a:gd name="connsiteX3" fmla="*/ 1592427 w 1592427"/>
                <a:gd name="connsiteY3" fmla="*/ 117456 h 1174557"/>
                <a:gd name="connsiteX4" fmla="*/ 1592427 w 1592427"/>
                <a:gd name="connsiteY4" fmla="*/ 1057101 h 1174557"/>
                <a:gd name="connsiteX5" fmla="*/ 1474971 w 1592427"/>
                <a:gd name="connsiteY5" fmla="*/ 1174557 h 1174557"/>
                <a:gd name="connsiteX6" fmla="*/ 117456 w 1592427"/>
                <a:gd name="connsiteY6" fmla="*/ 1174557 h 1174557"/>
                <a:gd name="connsiteX7" fmla="*/ 0 w 1592427"/>
                <a:gd name="connsiteY7" fmla="*/ 1057101 h 1174557"/>
                <a:gd name="connsiteX8" fmla="*/ 0 w 1592427"/>
                <a:gd name="connsiteY8" fmla="*/ 117456 h 11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427" h="1174557">
                  <a:moveTo>
                    <a:pt x="0" y="117456"/>
                  </a:moveTo>
                  <a:cubicBezTo>
                    <a:pt x="0" y="52587"/>
                    <a:pt x="52587" y="0"/>
                    <a:pt x="117456" y="0"/>
                  </a:cubicBezTo>
                  <a:lnTo>
                    <a:pt x="1474971" y="0"/>
                  </a:lnTo>
                  <a:cubicBezTo>
                    <a:pt x="1539840" y="0"/>
                    <a:pt x="1592427" y="52587"/>
                    <a:pt x="1592427" y="117456"/>
                  </a:cubicBezTo>
                  <a:lnTo>
                    <a:pt x="1592427" y="1057101"/>
                  </a:lnTo>
                  <a:cubicBezTo>
                    <a:pt x="1592427" y="1121970"/>
                    <a:pt x="1539840" y="1174557"/>
                    <a:pt x="1474971" y="1174557"/>
                  </a:cubicBezTo>
                  <a:lnTo>
                    <a:pt x="117456" y="1174557"/>
                  </a:lnTo>
                  <a:cubicBezTo>
                    <a:pt x="52587" y="1174557"/>
                    <a:pt x="0" y="1121970"/>
                    <a:pt x="0" y="1057101"/>
                  </a:cubicBezTo>
                  <a:lnTo>
                    <a:pt x="0" y="1174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552" tIns="91552" rIns="91552" bIns="9155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b="1" dirty="0" err="1">
                  <a:solidFill>
                    <a:srgbClr val="117909"/>
                  </a:solidFill>
                  <a:latin typeface="Cambria" pitchFamily="18" charset="0"/>
                  <a:cs typeface="Arial" pitchFamily="34" charset="0"/>
                </a:rPr>
                <a:t>Сумативне</a:t>
              </a:r>
              <a:endParaRPr lang="uk-UA" sz="2800" b="1" dirty="0">
                <a:solidFill>
                  <a:srgbClr val="117909"/>
                </a:solidFill>
                <a:latin typeface="Cambria" pitchFamily="18" charset="0"/>
                <a:cs typeface="Arial" pitchFamily="34" charset="0"/>
              </a:endParaRPr>
            </a:p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500" i="1" dirty="0">
                  <a:solidFill>
                    <a:schemeClr val="tx1"/>
                  </a:solidFill>
                  <a:latin typeface="Cambria" pitchFamily="18" charset="0"/>
                  <a:cs typeface="Arial" pitchFamily="34" charset="0"/>
                </a:rPr>
                <a:t>(підсумкове)</a:t>
              </a: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EA708CFD-2C9D-4D8D-E062-A70AD51F0CF2}"/>
                </a:ext>
              </a:extLst>
            </p:cNvPr>
            <p:cNvSpPr/>
            <p:nvPr/>
          </p:nvSpPr>
          <p:spPr>
            <a:xfrm>
              <a:off x="4774072" y="1229640"/>
              <a:ext cx="2701589" cy="1108267"/>
            </a:xfrm>
            <a:custGeom>
              <a:avLst/>
              <a:gdLst>
                <a:gd name="connsiteX0" fmla="*/ 0 w 1501591"/>
                <a:gd name="connsiteY0" fmla="*/ 117456 h 1174557"/>
                <a:gd name="connsiteX1" fmla="*/ 117456 w 1501591"/>
                <a:gd name="connsiteY1" fmla="*/ 0 h 1174557"/>
                <a:gd name="connsiteX2" fmla="*/ 1384135 w 1501591"/>
                <a:gd name="connsiteY2" fmla="*/ 0 h 1174557"/>
                <a:gd name="connsiteX3" fmla="*/ 1501591 w 1501591"/>
                <a:gd name="connsiteY3" fmla="*/ 117456 h 1174557"/>
                <a:gd name="connsiteX4" fmla="*/ 1501591 w 1501591"/>
                <a:gd name="connsiteY4" fmla="*/ 1057101 h 1174557"/>
                <a:gd name="connsiteX5" fmla="*/ 1384135 w 1501591"/>
                <a:gd name="connsiteY5" fmla="*/ 1174557 h 1174557"/>
                <a:gd name="connsiteX6" fmla="*/ 117456 w 1501591"/>
                <a:gd name="connsiteY6" fmla="*/ 1174557 h 1174557"/>
                <a:gd name="connsiteX7" fmla="*/ 0 w 1501591"/>
                <a:gd name="connsiteY7" fmla="*/ 1057101 h 1174557"/>
                <a:gd name="connsiteX8" fmla="*/ 0 w 1501591"/>
                <a:gd name="connsiteY8" fmla="*/ 117456 h 11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1591" h="1174557">
                  <a:moveTo>
                    <a:pt x="0" y="117456"/>
                  </a:moveTo>
                  <a:cubicBezTo>
                    <a:pt x="0" y="52587"/>
                    <a:pt x="52587" y="0"/>
                    <a:pt x="117456" y="0"/>
                  </a:cubicBezTo>
                  <a:lnTo>
                    <a:pt x="1384135" y="0"/>
                  </a:lnTo>
                  <a:cubicBezTo>
                    <a:pt x="1449004" y="0"/>
                    <a:pt x="1501591" y="52587"/>
                    <a:pt x="1501591" y="117456"/>
                  </a:cubicBezTo>
                  <a:lnTo>
                    <a:pt x="1501591" y="1057101"/>
                  </a:lnTo>
                  <a:cubicBezTo>
                    <a:pt x="1501591" y="1121970"/>
                    <a:pt x="1449004" y="1174557"/>
                    <a:pt x="1384135" y="1174557"/>
                  </a:cubicBezTo>
                  <a:lnTo>
                    <a:pt x="117456" y="1174557"/>
                  </a:lnTo>
                  <a:cubicBezTo>
                    <a:pt x="52587" y="1174557"/>
                    <a:pt x="0" y="1121970"/>
                    <a:pt x="0" y="1057101"/>
                  </a:cubicBezTo>
                  <a:lnTo>
                    <a:pt x="0" y="1174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552" tIns="91552" rIns="91552" bIns="9155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b="1" dirty="0">
                  <a:solidFill>
                    <a:srgbClr val="117909"/>
                  </a:solidFill>
                  <a:latin typeface="Cambria" pitchFamily="18" charset="0"/>
                  <a:cs typeface="Arial" pitchFamily="34" charset="0"/>
                </a:rPr>
                <a:t>Формувальне</a:t>
              </a: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id="{B4957048-F0C2-D185-6657-084B24640267}"/>
                </a:ext>
              </a:extLst>
            </p:cNvPr>
            <p:cNvSpPr/>
            <p:nvPr/>
          </p:nvSpPr>
          <p:spPr>
            <a:xfrm>
              <a:off x="1695592" y="2716367"/>
              <a:ext cx="2644446" cy="787536"/>
            </a:xfrm>
            <a:custGeom>
              <a:avLst/>
              <a:gdLst>
                <a:gd name="connsiteX0" fmla="*/ 0 w 2752818"/>
                <a:gd name="connsiteY0" fmla="*/ 78815 h 788152"/>
                <a:gd name="connsiteX1" fmla="*/ 78815 w 2752818"/>
                <a:gd name="connsiteY1" fmla="*/ 0 h 788152"/>
                <a:gd name="connsiteX2" fmla="*/ 2674003 w 2752818"/>
                <a:gd name="connsiteY2" fmla="*/ 0 h 788152"/>
                <a:gd name="connsiteX3" fmla="*/ 2752818 w 2752818"/>
                <a:gd name="connsiteY3" fmla="*/ 78815 h 788152"/>
                <a:gd name="connsiteX4" fmla="*/ 2752818 w 2752818"/>
                <a:gd name="connsiteY4" fmla="*/ 709337 h 788152"/>
                <a:gd name="connsiteX5" fmla="*/ 2674003 w 2752818"/>
                <a:gd name="connsiteY5" fmla="*/ 788152 h 788152"/>
                <a:gd name="connsiteX6" fmla="*/ 78815 w 2752818"/>
                <a:gd name="connsiteY6" fmla="*/ 788152 h 788152"/>
                <a:gd name="connsiteX7" fmla="*/ 0 w 2752818"/>
                <a:gd name="connsiteY7" fmla="*/ 709337 h 788152"/>
                <a:gd name="connsiteX8" fmla="*/ 0 w 2752818"/>
                <a:gd name="connsiteY8" fmla="*/ 78815 h 78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18" h="788152">
                  <a:moveTo>
                    <a:pt x="0" y="78815"/>
                  </a:moveTo>
                  <a:cubicBezTo>
                    <a:pt x="0" y="35287"/>
                    <a:pt x="35287" y="0"/>
                    <a:pt x="78815" y="0"/>
                  </a:cubicBezTo>
                  <a:lnTo>
                    <a:pt x="2674003" y="0"/>
                  </a:lnTo>
                  <a:cubicBezTo>
                    <a:pt x="2717531" y="0"/>
                    <a:pt x="2752818" y="35287"/>
                    <a:pt x="2752818" y="78815"/>
                  </a:cubicBezTo>
                  <a:lnTo>
                    <a:pt x="2752818" y="709337"/>
                  </a:lnTo>
                  <a:cubicBezTo>
                    <a:pt x="2752818" y="752865"/>
                    <a:pt x="2717531" y="788152"/>
                    <a:pt x="2674003" y="788152"/>
                  </a:cubicBezTo>
                  <a:lnTo>
                    <a:pt x="78815" y="788152"/>
                  </a:lnTo>
                  <a:cubicBezTo>
                    <a:pt x="35287" y="788152"/>
                    <a:pt x="0" y="752865"/>
                    <a:pt x="0" y="709337"/>
                  </a:cubicBezTo>
                  <a:lnTo>
                    <a:pt x="0" y="7881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0234" tIns="80234" rIns="80234" bIns="80234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500" i="1">
                  <a:solidFill>
                    <a:schemeClr val="tx1"/>
                  </a:solidFill>
                  <a:latin typeface="Cambria" pitchFamily="18" charset="0"/>
                  <a:cs typeface="Arial" pitchFamily="34" charset="0"/>
                </a:rPr>
                <a:t>Оцінювання результатів навчання</a:t>
              </a:r>
            </a:p>
          </p:txBody>
        </p:sp>
      </p:grpSp>
      <p:sp>
        <p:nvSpPr>
          <p:cNvPr id="9" name="Полилиния 9">
            <a:extLst>
              <a:ext uri="{FF2B5EF4-FFF2-40B4-BE49-F238E27FC236}">
                <a16:creationId xmlns:a16="http://schemas.microsoft.com/office/drawing/2014/main" id="{3B167123-3289-FB19-1EA6-D9537EAFEE48}"/>
              </a:ext>
            </a:extLst>
          </p:cNvPr>
          <p:cNvSpPr/>
          <p:nvPr/>
        </p:nvSpPr>
        <p:spPr>
          <a:xfrm>
            <a:off x="6881811" y="4216871"/>
            <a:ext cx="3810001" cy="1409700"/>
          </a:xfrm>
          <a:custGeom>
            <a:avLst/>
            <a:gdLst>
              <a:gd name="connsiteX0" fmla="*/ 0 w 2752818"/>
              <a:gd name="connsiteY0" fmla="*/ 78815 h 788152"/>
              <a:gd name="connsiteX1" fmla="*/ 78815 w 2752818"/>
              <a:gd name="connsiteY1" fmla="*/ 0 h 788152"/>
              <a:gd name="connsiteX2" fmla="*/ 2674003 w 2752818"/>
              <a:gd name="connsiteY2" fmla="*/ 0 h 788152"/>
              <a:gd name="connsiteX3" fmla="*/ 2752818 w 2752818"/>
              <a:gd name="connsiteY3" fmla="*/ 78815 h 788152"/>
              <a:gd name="connsiteX4" fmla="*/ 2752818 w 2752818"/>
              <a:gd name="connsiteY4" fmla="*/ 709337 h 788152"/>
              <a:gd name="connsiteX5" fmla="*/ 2674003 w 2752818"/>
              <a:gd name="connsiteY5" fmla="*/ 788152 h 788152"/>
              <a:gd name="connsiteX6" fmla="*/ 78815 w 2752818"/>
              <a:gd name="connsiteY6" fmla="*/ 788152 h 788152"/>
              <a:gd name="connsiteX7" fmla="*/ 0 w 2752818"/>
              <a:gd name="connsiteY7" fmla="*/ 709337 h 788152"/>
              <a:gd name="connsiteX8" fmla="*/ 0 w 2752818"/>
              <a:gd name="connsiteY8" fmla="*/ 78815 h 78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2818" h="788152">
                <a:moveTo>
                  <a:pt x="0" y="78815"/>
                </a:moveTo>
                <a:cubicBezTo>
                  <a:pt x="0" y="35287"/>
                  <a:pt x="35287" y="0"/>
                  <a:pt x="78815" y="0"/>
                </a:cubicBezTo>
                <a:lnTo>
                  <a:pt x="2674003" y="0"/>
                </a:lnTo>
                <a:cubicBezTo>
                  <a:pt x="2717531" y="0"/>
                  <a:pt x="2752818" y="35287"/>
                  <a:pt x="2752818" y="78815"/>
                </a:cubicBezTo>
                <a:lnTo>
                  <a:pt x="2752818" y="709337"/>
                </a:lnTo>
                <a:cubicBezTo>
                  <a:pt x="2752818" y="752865"/>
                  <a:pt x="2717531" y="788152"/>
                  <a:pt x="2674003" y="788152"/>
                </a:cubicBezTo>
                <a:lnTo>
                  <a:pt x="78815" y="788152"/>
                </a:lnTo>
                <a:cubicBezTo>
                  <a:pt x="35287" y="788152"/>
                  <a:pt x="0" y="752865"/>
                  <a:pt x="0" y="709337"/>
                </a:cubicBezTo>
                <a:lnTo>
                  <a:pt x="0" y="7881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0234" tIns="80234" rIns="80234" bIns="80234" anchor="ctr"/>
          <a:lstStyle/>
          <a:p>
            <a:pPr algn="ctr" defTabSz="6667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1500" i="1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Оцінювання для навчання</a:t>
            </a:r>
          </a:p>
        </p:txBody>
      </p:sp>
      <p:sp>
        <p:nvSpPr>
          <p:cNvPr id="10" name="Стрелка вниз 11">
            <a:extLst>
              <a:ext uri="{FF2B5EF4-FFF2-40B4-BE49-F238E27FC236}">
                <a16:creationId xmlns:a16="http://schemas.microsoft.com/office/drawing/2014/main" id="{FDC33E6B-AD0A-7D0E-ECDD-353A276A1812}"/>
              </a:ext>
            </a:extLst>
          </p:cNvPr>
          <p:cNvSpPr/>
          <p:nvPr/>
        </p:nvSpPr>
        <p:spPr>
          <a:xfrm rot="10800000" flipH="1" flipV="1">
            <a:off x="3977812" y="3794088"/>
            <a:ext cx="417512" cy="5843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1" name="Стрелка вниз 11">
            <a:extLst>
              <a:ext uri="{FF2B5EF4-FFF2-40B4-BE49-F238E27FC236}">
                <a16:creationId xmlns:a16="http://schemas.microsoft.com/office/drawing/2014/main" id="{0AA86FC6-375A-F265-659D-2036D2FCB355}"/>
              </a:ext>
            </a:extLst>
          </p:cNvPr>
          <p:cNvSpPr/>
          <p:nvPr/>
        </p:nvSpPr>
        <p:spPr>
          <a:xfrm rot="10800000" flipH="1" flipV="1">
            <a:off x="8277530" y="3713292"/>
            <a:ext cx="417512" cy="5843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EC632-3AD8-33EA-BE78-76D24EEE98A0}"/>
              </a:ext>
            </a:extLst>
          </p:cNvPr>
          <p:cNvSpPr txBox="1"/>
          <p:nvPr/>
        </p:nvSpPr>
        <p:spPr>
          <a:xfrm>
            <a:off x="1137590" y="5636985"/>
            <a:ext cx="95542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формувального оцінювання ми </a:t>
            </a:r>
            <a:r>
              <a:rPr lang="uk-UA" altLang="x-none" sz="24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корегуєм</a:t>
            </a:r>
            <a:r>
              <a:rPr lang="uk-UA" altLang="x-none" sz="2400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 навчання, під час </a:t>
            </a:r>
            <a:r>
              <a:rPr lang="uk-UA" alt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сумативного</a:t>
            </a:r>
            <a:r>
              <a:rPr lang="uk-UA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altLang="x-none" sz="24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визначаємо якість </a:t>
            </a:r>
            <a:r>
              <a:rPr lang="uk-UA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результатів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15078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44E8FEE-05EE-7661-7E7C-8D2AB532E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B01EA-901A-6D71-F758-E0E1E0BC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90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План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393EA-F102-7A00-AFD4-B9F73177D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847850"/>
            <a:ext cx="10515600" cy="521493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правове забезпечення викладання предмету Фізична культура.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2022-2023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НУШ(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фіхзична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культура)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організацію уроків фізичної культури в умовах воєнного стану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3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71C433-9079-ED84-5FA3-033C0FEC2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F2D94-5AE7-FCA5-E474-6497835A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endParaRPr lang="x-none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FB96126-6772-F8D0-9A80-F68D2F94F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294400"/>
              </p:ext>
            </p:extLst>
          </p:nvPr>
        </p:nvGraphicFramePr>
        <p:xfrm>
          <a:off x="838200" y="1349375"/>
          <a:ext cx="112204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5170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37D7D0-A55F-F0BC-D040-0E0E3E900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F544A-15A0-EE19-FA41-8A8A4F3B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5"/>
            <a:ext cx="10515600" cy="1325563"/>
          </a:xfrm>
        </p:spPr>
        <p:txBody>
          <a:bodyPr/>
          <a:lstStyle/>
          <a:p>
            <a:pPr algn="ctr"/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br>
              <a:rPr lang="ru-RU" dirty="0">
                <a:solidFill>
                  <a:srgbClr val="333333"/>
                </a:solidFill>
                <a:latin typeface="Roboto" panose="02000000000000000000" pitchFamily="2" charset="0"/>
              </a:rPr>
            </a:b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21BB9-529B-ABAE-F3D6-7B9997D54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1" y="704850"/>
            <a:ext cx="11566319" cy="608647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оцінюванні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методику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формувального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вербально). Компонентами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є: 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об’єктивних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зрозумілих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Учитель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доводити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обговорювати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школярами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уроку та кожного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чітким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зрозумілим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своєчасним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комфортній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психологічній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атмосфері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початку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градації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очікуваного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результату);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участь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навчальним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взаємооцінювання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форм,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таблиць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коригування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588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461A754-397D-717A-2CBE-1280D84E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DDF75D7-859D-81B3-C633-F5B7AA1CB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558800"/>
            <a:ext cx="10515600" cy="43513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Поточне</a:t>
            </a:r>
            <a:r>
              <a:rPr lang="ru-RU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endParaRPr lang="ru-RU" sz="3200" b="1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уроку.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відводити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  Час та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обирає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пори року та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64BCE-B591-4042-4978-54FCF97A4ACD}"/>
              </a:ext>
            </a:extLst>
          </p:cNvPr>
          <p:cNvSpPr txBox="1"/>
          <p:nvPr/>
        </p:nvSpPr>
        <p:spPr>
          <a:xfrm>
            <a:off x="266700" y="2736502"/>
            <a:ext cx="10763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Пішли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підготовленості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варіативних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модулів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37788-1AAF-AA63-B4BC-EC7D66F538B5}"/>
              </a:ext>
            </a:extLst>
          </p:cNvPr>
          <p:cNvSpPr txBox="1"/>
          <p:nvPr/>
        </p:nvSpPr>
        <p:spPr>
          <a:xfrm>
            <a:off x="514350" y="3559165"/>
            <a:ext cx="1102042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8580"/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Оцінювання навчальних досягнень учнів на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уроках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фізичної культури може здійснюватися за такими видами діяльності:</a:t>
            </a:r>
            <a:endParaRPr lang="x-none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9215" lvl="0" indent="-342900">
              <a:buSzPts val="1400"/>
              <a:buFont typeface="Times New Roman" panose="02020603050405020304" pitchFamily="18" charset="0"/>
              <a:buAutoNum type="arabicPeriod"/>
              <a:tabLst>
                <a:tab pos="1620520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Засвоєння</a:t>
            </a:r>
            <a:r>
              <a:rPr lang="uk-UA" sz="22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uk-UA" sz="22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uk-UA" sz="22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фізичної</a:t>
            </a:r>
            <a:r>
              <a:rPr lang="uk-UA" sz="22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вправи</a:t>
            </a:r>
            <a:r>
              <a:rPr lang="uk-UA" sz="22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(може</a:t>
            </a:r>
            <a:r>
              <a:rPr lang="uk-UA" sz="22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здійснюватися окремо від прийому навчального нормативу).</a:t>
            </a:r>
            <a:endParaRPr lang="x-none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9215" lvl="0" indent="-342900">
              <a:buSzPts val="1400"/>
              <a:buFont typeface="Times New Roman" panose="02020603050405020304" pitchFamily="18" charset="0"/>
              <a:buAutoNum type="arabicPeriod"/>
              <a:tabLst>
                <a:tab pos="1620520" algn="l"/>
                <a:tab pos="2654935" algn="l"/>
                <a:tab pos="3796030" algn="l"/>
                <a:tab pos="4805680" algn="l"/>
                <a:tab pos="5134610" algn="l"/>
                <a:tab pos="6315710" algn="l"/>
              </a:tabLst>
            </a:pPr>
            <a:r>
              <a:rPr lang="uk-UA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навчального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нормативу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урахуванням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динаміки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особистого результату).</a:t>
            </a:r>
            <a:endParaRPr lang="x-none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400"/>
              <a:buFont typeface="Times New Roman" panose="02020603050405020304" pitchFamily="18" charset="0"/>
              <a:buAutoNum type="arabicPeriod"/>
              <a:tabLst>
                <a:tab pos="1620520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uk-UA" sz="22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навчальних</a:t>
            </a:r>
            <a:r>
              <a:rPr lang="uk-UA" sz="22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завдань</a:t>
            </a:r>
            <a:r>
              <a:rPr lang="uk-UA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22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z="2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</a:t>
            </a:r>
            <a:r>
              <a:rPr lang="uk-UA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уроку.</a:t>
            </a:r>
            <a:endParaRPr lang="uk-UA" sz="2200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400"/>
              <a:buFont typeface="Times New Roman" panose="02020603050405020304" pitchFamily="18" charset="0"/>
              <a:buAutoNum type="arabicPeriod"/>
              <a:tabLst>
                <a:tab pos="1620520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Засвоєння</a:t>
            </a:r>
            <a:r>
              <a:rPr lang="uk-UA" sz="2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теоретико - методичних </a:t>
            </a:r>
            <a:r>
              <a:rPr lang="uk-UA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знань</a:t>
            </a:r>
            <a:endParaRPr lang="x-none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0B720D-50A9-C665-0D17-60955208AC02}"/>
              </a:ext>
            </a:extLst>
          </p:cNvPr>
          <p:cNvSpPr txBox="1"/>
          <p:nvPr/>
        </p:nvSpPr>
        <p:spPr>
          <a:xfrm>
            <a:off x="657225" y="6013866"/>
            <a:ext cx="10553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858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Критерії оцінювання навчальних досягнень учнів із фізичної культури затверджені наказом МОН України від 05.05.2008 № 371.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https://zakon.rada.gov.ua/rada/show/v0371290-08#Text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3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7439086-DD0D-F0F6-2087-B18AB09A6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74F2664-4183-94FF-C399-B3C913A6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0"/>
            <a:ext cx="11661567" cy="6858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5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58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</a:t>
            </a:r>
            <a:r>
              <a:rPr lang="ru-RU" sz="58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8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endParaRPr lang="ru-RU" sz="58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підсумкового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6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відсотках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сума – 100%).  За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до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підготовці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уроку – 10</a:t>
            </a:r>
            <a:r>
              <a:rPr lang="ru-RU" sz="36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%.                                                                 </a:t>
            </a:r>
            <a:r>
              <a:rPr lang="ru-RU" sz="36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3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36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3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3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навчальною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повсякденному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змагальних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20 %. </a:t>
            </a:r>
            <a:r>
              <a:rPr lang="ru-RU" sz="36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3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36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3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3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3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ru-RU" sz="3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(сила,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20 %. </a:t>
            </a:r>
            <a:r>
              <a:rPr lang="ru-RU" sz="36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3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36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3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3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формувального</a:t>
            </a:r>
            <a:r>
              <a:rPr lang="ru-RU" sz="3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endParaRPr lang="x-none" sz="3600" dirty="0"/>
          </a:p>
        </p:txBody>
      </p:sp>
    </p:spTree>
    <p:extLst>
      <p:ext uri="{BB962C8B-B14F-4D97-AF65-F5344CB8AC3E}">
        <p14:creationId xmlns:p14="http://schemas.microsoft.com/office/powerpoint/2010/main" val="200912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7439086-DD0D-F0F6-2087-B18AB09A6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447" y="958727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школяра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20 %.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формувального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5.Знання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15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6.Поведінка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участь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та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позаурочних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заходах) – 15%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взаємооцінювання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 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554B99-1FB5-43E1-69E4-B14DFBDE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26F47D6-5EA9-C3CC-9F82-D5613561D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4" y="0"/>
            <a:ext cx="11847616" cy="657225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3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3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endParaRPr lang="ru-RU" sz="3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одночасним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поточного та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урочної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позаурочної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 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(онлайн-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гаджетів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фітнес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трекерів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навігаторів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для самоконтролю і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школярами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портфоліо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гаджетів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дидактичних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усний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 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Семестрове та підсумкове (річне) оцінювання результатів навчання здійснюють</a:t>
            </a:r>
            <a:r>
              <a:rPr lang="uk-UA" sz="29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9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  <a:r>
              <a:rPr lang="uk-UA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12-бальною</a:t>
            </a:r>
            <a:r>
              <a:rPr lang="uk-UA" sz="29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системою</a:t>
            </a:r>
            <a:r>
              <a:rPr lang="uk-UA" sz="29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(шкалою),</a:t>
            </a:r>
            <a:r>
              <a:rPr lang="uk-UA" sz="29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9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29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uk-UA" sz="29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позначають цифрами від 1 до 12.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rgbClr val="333333"/>
                </a:solidFill>
                <a:latin typeface="Roboto" panose="02000000000000000000" pitchFamily="2" charset="0"/>
              </a:rPr>
              <a:t>          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ебінар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Лазебного-Чоловського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u="none" strike="noStrike" dirty="0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</a:t>
            </a:r>
            <a:r>
              <a:rPr lang="ru-RU" b="0" i="0" u="none" strike="noStrike" dirty="0" err="1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Формувальне</a:t>
            </a:r>
            <a:r>
              <a:rPr lang="ru-RU" b="0" i="0" u="none" strike="noStrike" dirty="0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b="0" i="0" u="none" strike="noStrike" dirty="0" err="1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оцінювання</a:t>
            </a:r>
            <a:r>
              <a:rPr lang="ru-RU" b="0" i="0" u="none" strike="noStrike" dirty="0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на уроках </a:t>
            </a:r>
            <a:r>
              <a:rPr lang="ru-RU" b="0" i="0" u="none" strike="noStrike" dirty="0" err="1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фізичної</a:t>
            </a:r>
            <a:r>
              <a:rPr lang="ru-RU" b="0" i="0" u="none" strike="noStrike" dirty="0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b="0" i="0" u="none" strike="noStrike" dirty="0" err="1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культури</a:t>
            </a:r>
            <a:r>
              <a:rPr lang="ru-RU" b="0" i="0" u="none" strike="noStrike" dirty="0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 </a:t>
            </a:r>
            <a:r>
              <a:rPr lang="ru-RU" b="0" i="0" u="none" strike="noStrike" dirty="0" err="1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теорія</a:t>
            </a:r>
            <a:r>
              <a:rPr lang="ru-RU" b="0" i="0" u="none" strike="noStrike" dirty="0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і практика»!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0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2F07E34-3C5F-AA3B-F974-9E0148318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123C3BD3-5CDE-3EBD-A900-95ACE3904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378" t="40657" r="22643" b="34066"/>
          <a:stretch/>
        </p:blipFill>
        <p:spPr bwMode="auto">
          <a:xfrm>
            <a:off x="352425" y="284719"/>
            <a:ext cx="10900018" cy="5744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5C30F7-79F0-D93C-3EAB-2226D922A12F}"/>
              </a:ext>
            </a:extLst>
          </p:cNvPr>
          <p:cNvSpPr txBox="1"/>
          <p:nvPr/>
        </p:nvSpPr>
        <p:spPr>
          <a:xfrm>
            <a:off x="661988" y="5797331"/>
            <a:ext cx="6162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u="sng" dirty="0">
                <a:solidFill>
                  <a:srgbClr val="6200EA"/>
                </a:solidFill>
                <a:effectLst/>
                <a:latin typeface="Roboto" panose="02000000000000000000" pitchFamily="2" charset="0"/>
                <a:hlinkClick r:id="rId4"/>
              </a:rPr>
              <a:t>Календарно-</a:t>
            </a:r>
            <a:r>
              <a:rPr lang="ru-RU" b="0" i="0" u="sng" dirty="0" err="1">
                <a:solidFill>
                  <a:srgbClr val="6200EA"/>
                </a:solidFill>
                <a:effectLst/>
                <a:latin typeface="Roboto" panose="02000000000000000000" pitchFamily="2" charset="0"/>
                <a:hlinkClick r:id="rId4"/>
              </a:rPr>
              <a:t>тематичне</a:t>
            </a:r>
            <a:r>
              <a:rPr lang="ru-RU" b="0" i="0" u="sng" dirty="0">
                <a:solidFill>
                  <a:srgbClr val="6200EA"/>
                </a:solidFill>
                <a:effectLst/>
                <a:latin typeface="Roboto" panose="02000000000000000000" pitchFamily="2" charset="0"/>
                <a:hlinkClick r:id="rId4"/>
              </a:rPr>
              <a:t> </a:t>
            </a:r>
            <a:r>
              <a:rPr lang="ru-RU" b="0" i="0" u="sng" dirty="0" err="1">
                <a:solidFill>
                  <a:srgbClr val="6200EA"/>
                </a:solidFill>
                <a:effectLst/>
                <a:latin typeface="Roboto" panose="02000000000000000000" pitchFamily="2" charset="0"/>
                <a:hlinkClick r:id="rId4"/>
              </a:rPr>
              <a:t>планування</a:t>
            </a:r>
            <a:r>
              <a:rPr lang="ru-RU" b="0" i="0" u="sng" dirty="0">
                <a:solidFill>
                  <a:srgbClr val="6200EA"/>
                </a:solidFill>
                <a:effectLst/>
                <a:latin typeface="Roboto" panose="02000000000000000000" pitchFamily="2" charset="0"/>
                <a:hlinkClick r:id="rId4"/>
              </a:rPr>
              <a:t> (І семестр);</a:t>
            </a:r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979FF"/>
                </a:solidFill>
                <a:effectLst/>
                <a:latin typeface="Roboto" panose="02000000000000000000" pitchFamily="2" charset="0"/>
                <a:hlinkClick r:id="rId5"/>
              </a:rPr>
              <a:t>Календарно-</a:t>
            </a:r>
            <a:r>
              <a:rPr lang="ru-RU" b="0" i="0" u="none" strike="noStrike" dirty="0" err="1">
                <a:solidFill>
                  <a:srgbClr val="2979FF"/>
                </a:solidFill>
                <a:effectLst/>
                <a:latin typeface="Roboto" panose="02000000000000000000" pitchFamily="2" charset="0"/>
                <a:hlinkClick r:id="rId5"/>
              </a:rPr>
              <a:t>тематичне</a:t>
            </a:r>
            <a:r>
              <a:rPr lang="ru-RU" b="0" i="0" u="none" strike="noStrike" dirty="0">
                <a:solidFill>
                  <a:srgbClr val="2979FF"/>
                </a:solidFill>
                <a:effectLst/>
                <a:latin typeface="Roboto" panose="02000000000000000000" pitchFamily="2" charset="0"/>
                <a:hlinkClick r:id="rId5"/>
              </a:rPr>
              <a:t> </a:t>
            </a:r>
            <a:r>
              <a:rPr lang="ru-RU" b="0" i="0" u="none" strike="noStrike" dirty="0" err="1">
                <a:solidFill>
                  <a:srgbClr val="2979FF"/>
                </a:solidFill>
                <a:effectLst/>
                <a:latin typeface="Roboto" panose="02000000000000000000" pitchFamily="2" charset="0"/>
                <a:hlinkClick r:id="rId5"/>
              </a:rPr>
              <a:t>планування</a:t>
            </a:r>
            <a:r>
              <a:rPr lang="ru-RU" b="0" i="0" u="none" strike="noStrike" dirty="0">
                <a:solidFill>
                  <a:srgbClr val="2979FF"/>
                </a:solidFill>
                <a:effectLst/>
                <a:latin typeface="Roboto" panose="02000000000000000000" pitchFamily="2" charset="0"/>
                <a:hlinkClick r:id="rId5"/>
              </a:rPr>
              <a:t> (ІІ семестр).</a:t>
            </a:r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2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05B3272-A180-53E0-DE6A-6625ADB27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728" t="38494" r="23882" b="39261"/>
          <a:stretch/>
        </p:blipFill>
        <p:spPr bwMode="auto">
          <a:xfrm>
            <a:off x="0" y="2078180"/>
            <a:ext cx="12058650" cy="6014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004" y="142504"/>
            <a:ext cx="1174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 класних журналах і в Свідоцтві перед виставленням підсумкової оцінки у відповідних графах результатів навчання зазначати першу літеру («В», «Д», «С», «П»), що відповідає назві рівня досягнень орієнтовних критеріїв оцінювання результатів навчання з предметів(Високий, Достатній,Середній,Початковий) або за допомогою виставлення відповідних балів.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7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01E40-EEB4-BB3F-BCF9-B1B9D892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7A78D8-7D39-5A90-D2AA-864053738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498" t="38819" r="24658" b="41231"/>
          <a:stretch/>
        </p:blipFill>
        <p:spPr bwMode="auto">
          <a:xfrm>
            <a:off x="68217" y="114300"/>
            <a:ext cx="12167379" cy="5495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5435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8BA26-F6A8-FC6A-A330-787CE89E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A6718D7-4582-7E3F-28C1-C28A58EB7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151" t="38840" r="27084" b="40190"/>
          <a:stretch/>
        </p:blipFill>
        <p:spPr bwMode="auto">
          <a:xfrm>
            <a:off x="190500" y="142875"/>
            <a:ext cx="11811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992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F9141BC-B45E-269C-A8C1-EFF230BE5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2BA7217-EE60-3DBE-EA09-B76F4044A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7" y="152400"/>
            <a:ext cx="11804072" cy="65532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 ПРАВОВА БАЗА                                                                                                                          ВИКЛАДАННЯ ПРЕДМЕТУ ФІЗИЧНА КУЛЬТУРА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Концепція розвитку щоденного спорту в закладах освіти:  </a:t>
            </a:r>
            <a:r>
              <a:rPr lang="en-US" sz="24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https://drive.google.com/file/d/1s9tutVpT-5Eklav9Jac4n6Urw9TYBWPl/view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 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https://mon.gov.ua/ua/osvita/zagalna-serednya-osvita/nova-ukrayinska-shkola/derzhavnij-standart-bazovoyi-serednoyi-osviti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Санітарний регламент для закладів загальної середньої освіти :</a:t>
            </a:r>
            <a:r>
              <a:rPr lang="ru-RU" sz="2400" b="0" i="0" u="none" strike="noStrike" dirty="0">
                <a:solidFill>
                  <a:srgbClr val="4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наказ МОЗ </a:t>
            </a:r>
            <a:r>
              <a:rPr lang="ru-RU" sz="2400" b="0" i="0" u="none" strike="noStrike" dirty="0" err="1">
                <a:solidFill>
                  <a:srgbClr val="4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України</a:t>
            </a:r>
            <a:r>
              <a:rPr lang="ru-RU" sz="2400" b="0" i="0" u="none" strike="noStrike" dirty="0">
                <a:solidFill>
                  <a:srgbClr val="4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sz="2400" b="0" i="0" u="none" strike="noStrike" dirty="0" err="1">
                <a:solidFill>
                  <a:srgbClr val="4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від</a:t>
            </a:r>
            <a:r>
              <a:rPr lang="ru-RU" sz="2400" b="0" i="0" u="none" strike="noStrike" dirty="0">
                <a:solidFill>
                  <a:srgbClr val="4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25.09.2020 № 2205 (</a:t>
            </a:r>
            <a:r>
              <a:rPr lang="ru-RU" sz="2400" b="0" i="0" u="none" strike="noStrike" dirty="0" err="1">
                <a:solidFill>
                  <a:srgbClr val="4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далі</a:t>
            </a:r>
            <a:r>
              <a:rPr lang="ru-RU" sz="2400" b="0" i="0" u="none" strike="noStrike" dirty="0">
                <a:solidFill>
                  <a:srgbClr val="4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– Регламент).</a:t>
            </a:r>
            <a:endParaRPr lang="ru-RU" sz="2400" b="0" i="0" u="none" strike="noStrike" dirty="0">
              <a:solidFill>
                <a:srgbClr val="4F5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4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для занять на уроках </a:t>
            </a:r>
            <a:r>
              <a:rPr lang="ru-RU" sz="24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https://zakon.rada.gov.ua/laws/show/z0773-09#Text</a:t>
            </a:r>
            <a:r>
              <a:rPr lang="uk-UA" sz="2400" dirty="0">
                <a:solidFill>
                  <a:srgbClr val="4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4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uk-UA" sz="2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Інструктивно</a:t>
            </a:r>
            <a:r>
              <a:rPr lang="uk-UA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 методичні рекомендації щодо організації освітнього процесу та викладання навчальних</a:t>
            </a:r>
            <a:r>
              <a:rPr lang="uk-UA" sz="2400" u="sng" spc="-3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 </a:t>
            </a:r>
            <a:r>
              <a:rPr lang="uk-UA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предметів</a:t>
            </a:r>
            <a:r>
              <a:rPr lang="uk-UA" sz="2400" u="sng" spc="-3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 </a:t>
            </a:r>
            <a:r>
              <a:rPr lang="uk-UA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у</a:t>
            </a:r>
            <a:r>
              <a:rPr lang="uk-UA" sz="2400" u="sng" spc="-3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 </a:t>
            </a:r>
            <a:r>
              <a:rPr lang="uk-UA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закладах</a:t>
            </a:r>
            <a:r>
              <a:rPr lang="uk-UA" sz="2400" u="sng" spc="-3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 </a:t>
            </a:r>
            <a:r>
              <a:rPr lang="uk-UA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загальної</a:t>
            </a:r>
            <a:r>
              <a:rPr lang="uk-UA" sz="2400" u="sng" spc="-3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 </a:t>
            </a:r>
            <a:r>
              <a:rPr lang="uk-UA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середньої</a:t>
            </a:r>
            <a:r>
              <a:rPr lang="uk-UA" sz="2400" u="sng" spc="-3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 </a:t>
            </a:r>
            <a:r>
              <a:rPr lang="uk-UA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освіти у 2022/2023 навчальному році</a:t>
            </a:r>
            <a:endParaRPr lang="uk-UA" sz="24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«Правила безпеки життєдіяльності під час проведення занять з фізичної культури і спорту в загальноосвітніх навчальних закладах» (наказ МОН України від 01.06.2010 №521, зареєстрований в Міністерстві юстиції України 9 серпня 2010 року за № 651/17946).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https://zakon.rada.gov.ua/laws/show/z0651-10#Text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(6 – 9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https://mon.gov.ua/storage/app/media/zagalna%20serednya/programy-5-9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klas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/2022/08/15/navchalna.programa-2022.fizichna-kultura-6-9.pdf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10 – 11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стандарту) 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https://mon.gov.ua/storage/app/media/zagalna%20serednya/programy-10-11-klas/2022/08/15/navchalna.programa-2022.fizichna-kultura-10-11-standart.pdf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66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782FF39-8F42-F3BC-1664-790BC6E1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 дистанційної </a:t>
            </a:r>
            <a:r>
              <a:rPr lang="uk-UA" sz="3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 вчителя фізичної культури в умовах воєнного стану та карантину.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257" y="1231858"/>
            <a:ext cx="11519065" cy="513331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     Учні мають опрацьовувати навчальні матеріали для оволодіння відповідними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компетентностями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та досягнення передбачених результатів навчання і фізичного виховання, дотримуючись принципу академічної доброчесності.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     Зі свого боку, батьки зобов’язані забезпечити належні умови для навчання, сприяти виконанню дитиною завдань та досягненню передбачених результатів.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    Перед початком роботи бажано зробити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онлайн-конференцію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з учнями та їхніми батьками, обговорити форми співпраці та інші організаційні питання, скоординувати роботу всіх у зручному форматі.    Діалог між учителями й учнями є важливим у ході як письмового, так і усного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онлайн-спілкування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782FF39-8F42-F3BC-1664-790BC6E1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446" y="685594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uk-UA" dirty="0"/>
              <a:t>   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Всеукраїнський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Junior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для вчителів фізичної культури «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Онлайн-уроки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Junior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Онлайн-уроки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містять вправи, які відповідають різним варіативним модулям навчальних програм з фізичної культури. Усе це дозволяє вчителям моделювати процес фізичного виховання максимально наближено до їх календарних планів.</a:t>
            </a:r>
          </a:p>
          <a:p>
            <a:pPr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  З початку воєнного стану на сайті Міністерства освіти і науки України започатковано Всеукраїнський розклад 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https://mon.gov.ua/ua/vseukrayinskij-rozklad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якому в прямому ефірі проводилися уроки фізичної культури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он-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лайн від провідних вчителів країни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різнихобластей.В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період літніх канікул на Всеукраїнському розкладі розміщувалися спортивні тренування он-лайн для учнів і учениць з різних видів спорту. Усі уроки та тренування доступні на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каналі: 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hlinkClick r:id="rId4"/>
              </a:rPr>
              <a:t>https://www.youtube.com/c/JuniorZUA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782FF39-8F42-F3BC-1664-790BC6E1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883" y="427512"/>
            <a:ext cx="11554691" cy="60801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Під час організації дистанційного навчання вчителю необхідно врахувати наступне: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Особистий  приклад вчителя!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План роботи вчителя фізкультури на період карантину чи воєнного стану.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Знання учнями правил самостійних занять фізичними вправами.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Правила самоконтролю під час виконання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практичнихз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авдань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Виконання	фізичних	вправ	протягом	дня	(ранкова	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руханка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фізкультурні паузи під час роботи за комп’ютером,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смартфоном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тощо).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Робота з батьками щодо організації дистанційної роботи з фізичної культури.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Виконання фізичних вправ тільки за умови гарного самопочуття, дотримуючись усіх вимог карантинних заходів.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Врахування місця проживання учнів(квартира,будинок,наявність власного подвір’я тощо).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Використання нестандартного обладнання для занять в домашніх умовах.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Забезпечення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зворотнього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зв’язку з учнями та батьками.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782FF39-8F42-F3BC-1664-790BC6E1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47B5A-C0A7-381C-0A8C-F79EC06A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– 11 класи Фізична культура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x-none" sz="3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3FD566-A95D-CA4B-EC39-F3E8A3CE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1080655"/>
            <a:ext cx="10938164" cy="50963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Типовими освітніми програмами для закладів загальної середньої освіти у 2022/2023 навчальному році на вивчення предмета «Фізична культура» в інваріантній складовій передбачено: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6-9 класи – 3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10 клас – 3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11 клас – 3 год.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Критеріями відбору варіативних модулів у навчальних програмах 5-9 та 10-11 класи є: наявність матеріально-технічної бази, регіональні спортивні традиції,кадрове забезпечення та бажання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учнів.Бажання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учнів визначається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обов’язковим опитуванням. Перед початком навчального року шкільне методичне об’єднання розглядає вибір та розподіл варіативних модулів у кожному класі.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5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782FF39-8F42-F3BC-1664-790BC6E1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008" y="380010"/>
            <a:ext cx="11495314" cy="579695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Алгоритм методики розвитку фізичних якостей має містити наступні операції: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1.На основі аналізу стану фізичної підготовленості конкретного учня/учениці, слід визначити, які саме фізичні якості слід розвивати і до якого рівня.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2.Відбір найбільш ефективних фізичних вправ для вирішення поставленого педагогічного завдання.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3.Визначення місця вправ в конкретному уроці і системі суміжних завдань і занять відповідно до закономірностей перенесення фізичних якостей.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4.Визначення величини тренувальних навантажень та її динаміки відповідно для кожної з фізичних якостей.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Під час уроку проводиться систематичне та планомірне оцінювання освітніх досягнень учнів.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782FF39-8F42-F3BC-1664-790BC6E1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390" y="341209"/>
            <a:ext cx="10760033" cy="60120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Для оцінювання розвитку фізичних якостей використовуються орієнтовні навчальні нормативи, які розроблено для кожного року вивчення. Порядок їх проведення визначає вчитель відповідно до календарно-тематичного планування.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Оцінювання навчальних досягнень учнів на уроках фізичної культури може здійснюватися за такими видами діяльності: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Засвоєння техніки виконання фізичної вправи(може здійснюватися окремо від прийому навчального нормативу).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Виконання	навчального	нормативу	(з урахуванням	 динаміки особистого результату).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Виконання навчальних завдань під час проведення уроку.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Засвоєння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теоретико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- методичних знань. </a:t>
            </a:r>
          </a:p>
          <a:p>
            <a:pPr>
              <a:lnSpc>
                <a:spcPct val="11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Критерії оцінювання навчальних досягнень учнів із фізичної культури затверджені наказом МОН України від 05.05.2008 № 371.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782FF39-8F42-F3BC-1664-790BC6E1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CC6BBEB-C029-B734-7122-7F0CA65AF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7" y="914399"/>
            <a:ext cx="11402662" cy="5721124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Рекомендовано у 2022- 2023 навчальному році, враховуючи вплив на учнів/учениць умов воєнного стану,збільшити період адаптації учнів до фізичних навантажень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зарішенням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педагогічної ради та наказом директора школи.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Невиконання нормативів з причин, незалежних від учня/учениці, не пропорційний фізичний розвиток,пропуски занять з поважних причин, не є підставою для зниження підсумкової оцінки успішності.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723A9-35A1-7FAC-CA40-D0BDEAACBC08}"/>
              </a:ext>
            </a:extLst>
          </p:cNvPr>
          <p:cNvSpPr txBox="1"/>
          <p:nvPr/>
        </p:nvSpPr>
        <p:spPr>
          <a:xfrm>
            <a:off x="733425" y="4272260"/>
            <a:ext cx="107251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sng" dirty="0">
                <a:solidFill>
                  <a:srgbClr val="1967D2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https://mon.gov.ua/ua/news/trivalist-navchalnogo-zanyattya-pid-chas-distancijnogo-formatu-lishayetsya-nezminnoyu-rozyasnennya-mon</a:t>
            </a:r>
            <a:r>
              <a:rPr lang="uk-UA" sz="2400" b="0" i="0" u="sng" dirty="0">
                <a:solidFill>
                  <a:srgbClr val="1967D2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0" i="0" u="sng" dirty="0"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 уроки, синхронно </a:t>
            </a:r>
            <a:r>
              <a:rPr 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асинхронно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72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82FF39-8F42-F3BC-1664-790BC6E1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80451A1-8A48-50FD-3596-6511FE25D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976" y="485774"/>
            <a:ext cx="11354048" cy="6086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Всеукраїнська</a:t>
            </a:r>
            <a:r>
              <a:rPr lang="ru-RU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учнівська</a:t>
            </a:r>
            <a:r>
              <a:rPr lang="ru-RU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ліга</a:t>
            </a:r>
            <a:r>
              <a:rPr lang="ru-RU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«Здорова </a:t>
            </a:r>
            <a:r>
              <a:rPr lang="ru-RU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>
              <a:buNone/>
            </a:pPr>
            <a:b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Ліга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дружніх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Заходи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Ліги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проводиться в кожному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закладу </a:t>
            </a:r>
          </a:p>
          <a:p>
            <a:pPr marL="0" indent="0">
              <a:buNone/>
            </a:pP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Ліга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сміливих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Заходи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Ліги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організуються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колективами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надто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віддалених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sz="20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b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«Перша </a:t>
            </a: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ліга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Заходи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Ліги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організуються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територіальній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громаді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У заходах «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ліги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участь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взяли участь у «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Лізі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сміливих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 з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варіативни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модулів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b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Четвертий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ліга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обласний</a:t>
            </a:r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Фізкультурно-оздоровчі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заходи «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ліги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усіма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командами,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пройшли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відбір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ліги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 з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територіальних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громад/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варіативних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модулів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b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П’ятий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«Супер </a:t>
            </a: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ліга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Змагання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Суперліги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усіма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командами,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представляти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свою область і заклад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 «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Вищій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лізі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 з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областей з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варіативних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модулів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Переможець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Суперліги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олімпійською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системою (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play off).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фізкультурно-оздоровчих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Всеукраїнської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учнівської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ліги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«Здорова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 дивись в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модельній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навчальній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x-none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5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782FF39-8F42-F3BC-1664-790BC6E1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8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8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3E5A679-6324-0770-37DF-728F8A81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2B82BDD-6359-AAE4-F096-CB60A4FB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23826"/>
            <a:ext cx="11780322" cy="665797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96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9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Мета, </a:t>
            </a:r>
            <a:r>
              <a:rPr lang="ru-RU" sz="9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9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9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9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«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культура» для 5-6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НУШ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регламентовані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9600" b="0" i="0" u="none" strike="noStrike" dirty="0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Модельною </a:t>
            </a:r>
            <a:r>
              <a:rPr lang="ru-RU" sz="9600" b="0" i="0" u="none" strike="noStrike" dirty="0" err="1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навчальною</a:t>
            </a:r>
            <a:r>
              <a:rPr lang="ru-RU" sz="9600" b="0" i="0" u="none" strike="noStrike" dirty="0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9600" b="0" i="0" u="none" strike="noStrike" dirty="0" err="1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програмою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Держстандарту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9600" b="0" i="0" u="none" strike="noStrike" dirty="0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гриф «Рекомендовано </a:t>
            </a:r>
            <a:r>
              <a:rPr lang="ru-RU" sz="9600" b="0" i="0" u="none" strike="noStrike" dirty="0" err="1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Міністерством</a:t>
            </a:r>
            <a:r>
              <a:rPr lang="ru-RU" sz="9600" b="0" i="0" u="none" strike="noStrike" dirty="0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9600" b="0" i="0" u="none" strike="noStrike" dirty="0" err="1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освіти</a:t>
            </a:r>
            <a:r>
              <a:rPr lang="ru-RU" sz="9600" b="0" i="0" u="none" strike="noStrike" dirty="0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і науки </a:t>
            </a:r>
            <a:r>
              <a:rPr lang="ru-RU" sz="9600" b="0" i="0" u="none" strike="noStrike" dirty="0" err="1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України</a:t>
            </a:r>
            <a:r>
              <a:rPr lang="ru-RU" sz="9600" b="0" i="0" u="none" strike="noStrike" dirty="0">
                <a:solidFill>
                  <a:srgbClr val="297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»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Закладам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комплексний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затвердити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ради.</a:t>
            </a:r>
            <a:endParaRPr lang="ru-RU" sz="9600" b="0" i="0" dirty="0">
              <a:solidFill>
                <a:srgbClr val="231F20"/>
              </a:solidFill>
              <a:effectLst/>
              <a:latin typeface="TimesNewRomanPSM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96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NewRomanPSMT"/>
              </a:rPr>
              <a:t>       </a:t>
            </a:r>
            <a:r>
              <a:rPr lang="ru-RU" sz="9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9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стандарт </a:t>
            </a:r>
            <a:r>
              <a:rPr lang="ru-RU" sz="9600" b="0" i="0" dirty="0" err="1"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описує</a:t>
            </a:r>
            <a:r>
              <a:rPr lang="ru-RU" sz="9600" b="0" i="0" dirty="0"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мету і </a:t>
            </a:r>
            <a:r>
              <a:rPr lang="ru-RU" sz="9600" b="0" i="0" dirty="0" err="1"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9600" b="0" i="0" dirty="0"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0" i="0" dirty="0" err="1"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загальних</a:t>
            </a:r>
            <a:r>
              <a:rPr lang="ru-RU" sz="9600" b="0" i="0" dirty="0"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0" i="0" dirty="0" err="1"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9600" b="0" i="0" dirty="0"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b="0" i="0" dirty="0" err="1"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96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0" i="0" dirty="0" err="1"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уточнюються</a:t>
            </a:r>
            <a:r>
              <a:rPr lang="ru-RU" sz="9600" b="0" i="0" dirty="0"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9600" b="0" i="0" dirty="0" err="1"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обов’язкові</a:t>
            </a:r>
            <a:r>
              <a:rPr lang="ru-RU" sz="9600" b="0" i="0" dirty="0"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0" i="0" dirty="0" err="1"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9600" b="0" i="0" dirty="0"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для кожного з </a:t>
            </a:r>
            <a:r>
              <a:rPr lang="ru-RU" sz="9600" b="0" i="0" dirty="0" err="1"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циклів</a:t>
            </a:r>
            <a:r>
              <a:rPr lang="ru-RU" sz="9600" b="0" i="0" dirty="0">
                <a:solidFill>
                  <a:srgbClr val="231F20"/>
                </a:solidFill>
                <a:effectLst/>
                <a:latin typeface="TimesNewRomanPSMT"/>
              </a:rPr>
              <a:t>. </a:t>
            </a:r>
            <a:br>
              <a:rPr lang="ru-RU" sz="9600" dirty="0"/>
            </a:br>
            <a:r>
              <a:rPr lang="uk-UA" sz="96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600" spc="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омпетентнісний</a:t>
            </a:r>
            <a:r>
              <a:rPr lang="uk-UA" sz="96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потенціал освітньої</a:t>
            </a:r>
            <a:r>
              <a:rPr lang="uk-UA" sz="9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uk-UA" sz="9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фізичної культури</a:t>
            </a:r>
            <a:r>
              <a:rPr lang="uk-UA" sz="9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9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вимоги до </a:t>
            </a:r>
            <a:r>
              <a:rPr lang="uk-UA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базових знань</a:t>
            </a:r>
            <a:r>
              <a:rPr lang="uk-UA" sz="9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розміщені</a:t>
            </a:r>
            <a:r>
              <a:rPr lang="uk-UA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6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додатку</a:t>
            </a:r>
            <a:r>
              <a:rPr lang="uk-UA" sz="9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до </a:t>
            </a:r>
            <a:r>
              <a:rPr lang="uk-UA" sz="9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Держстандарту.</a:t>
            </a:r>
            <a:endParaRPr lang="x-none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 до обов’язкових результатів навчання учнів з освітньої галузі фізичної культури зазначені в додатку 22 і передбачають, що учень:</a:t>
            </a:r>
            <a:endParaRPr lang="x-none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формує власну психічну та соціально-психологічну сфери особистості засобами фізичного виховання;</a:t>
            </a:r>
            <a:endParaRPr lang="x-none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систематично займається фізичною культурою, володіє технікою фізичних вправ;</a:t>
            </a:r>
            <a:endParaRPr lang="x-none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усвідомлює значення фізичної/рухової активності для підтримання стану здоров’я та задоволення у процесі фізичного виховання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30326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C0F0E7C-705C-BE6D-2FCF-36320C72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D0A6219-3CB9-AD64-3452-F35CDD671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628680"/>
            <a:ext cx="10515600" cy="4351338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ОСВІТНЯ ГАЛУЗЬ «ФІЗИЧНА КУЛЬТУРА»</a:t>
            </a:r>
            <a:r>
              <a:rPr lang="uk-UA" sz="1800" b="1" dirty="0"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  <a:r>
              <a:rPr lang="uk-UA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Компетентнісний</a:t>
            </a:r>
            <a:r>
              <a:rPr lang="uk-UA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потенціал</a:t>
            </a:r>
            <a:endParaRPr lang="x-none" sz="1800" b="1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2F1C7-7AE0-8345-C36A-8831AF363728}"/>
              </a:ext>
            </a:extLst>
          </p:cNvPr>
          <p:cNvSpPr txBox="1"/>
          <p:nvPr/>
        </p:nvSpPr>
        <p:spPr>
          <a:xfrm>
            <a:off x="9324975" y="105460"/>
            <a:ext cx="2190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Державного стандарту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3FE76C9-C22A-6ABE-541F-E1388FC5F478}"/>
              </a:ext>
            </a:extLst>
          </p:cNvPr>
          <p:cNvGraphicFramePr>
            <a:graphicFrameLocks noGrp="1"/>
          </p:cNvGraphicFramePr>
          <p:nvPr/>
        </p:nvGraphicFramePr>
        <p:xfrm>
          <a:off x="347662" y="1255488"/>
          <a:ext cx="11496675" cy="3097721"/>
        </p:xfrm>
        <a:graphic>
          <a:graphicData uri="http://schemas.openxmlformats.org/drawingml/2006/table">
            <a:tbl>
              <a:tblPr firstRow="1" firstCol="1" bandRow="1"/>
              <a:tblGrid>
                <a:gridCol w="1957366">
                  <a:extLst>
                    <a:ext uri="{9D8B030D-6E8A-4147-A177-3AD203B41FA5}">
                      <a16:colId xmlns:a16="http://schemas.microsoft.com/office/drawing/2014/main" val="2602392631"/>
                    </a:ext>
                  </a:extLst>
                </a:gridCol>
                <a:gridCol w="9539309">
                  <a:extLst>
                    <a:ext uri="{9D8B030D-6E8A-4147-A177-3AD203B41FA5}">
                      <a16:colId xmlns:a16="http://schemas.microsoft.com/office/drawing/2014/main" val="13694156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Ключові компетентності</a:t>
                      </a:r>
                      <a:endParaRPr lang="x-none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Bef>
                          <a:spcPts val="3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 та ставлення</a:t>
                      </a:r>
                      <a:endParaRPr lang="x-none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661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Bef>
                          <a:spcPts val="300"/>
                        </a:spcBef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Вільне володіння державною мовою</a:t>
                      </a:r>
                      <a:endParaRPr lang="x-none" sz="20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Уміння:</a:t>
                      </a: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2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сприймати інформацію та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висловлюватися державною мовою під час занять фізичною культурою</a:t>
                      </a: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2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використовувати терміни з фізичної культури та спорту</a:t>
                      </a: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2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застосовувати доречні мовленнєві стратегії відповідно до мети спілкування під час занять фізичною культурою і спортом</a:t>
                      </a: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2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залагоджувати конфлікти і проблемні ситуації</a:t>
                      </a: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2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популяризувати заняття фізичною культурою і спортом </a:t>
                      </a: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2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Ставлення:</a:t>
                      </a: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2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шанування українських національних традицій у фізичній культурі і спорті</a:t>
                      </a: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2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цінування державної мови для розвитку національної фізичної культури та усвідомлення її ролі в гармонійному розвитку особистості</a:t>
                      </a: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2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готовність вживати і розвивати спортивну термінологію державною мовою</a:t>
                      </a: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81652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B67187-E979-7EFC-7969-391DCBEFF994}"/>
              </a:ext>
            </a:extLst>
          </p:cNvPr>
          <p:cNvSpPr txBox="1"/>
          <p:nvPr/>
        </p:nvSpPr>
        <p:spPr>
          <a:xfrm>
            <a:off x="347662" y="4353209"/>
            <a:ext cx="10606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спілкуватися рідною (у разі відмінності від державної) та іноземними мовами</a:t>
            </a:r>
            <a:endParaRPr lang="x-non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02C954-75F9-F79F-9682-95F944E7BF88}"/>
              </a:ext>
            </a:extLst>
          </p:cNvPr>
          <p:cNvSpPr txBox="1"/>
          <p:nvPr/>
        </p:nvSpPr>
        <p:spPr>
          <a:xfrm>
            <a:off x="347661" y="46431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Математична компетентність</a:t>
            </a:r>
            <a:endParaRPr lang="x-non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40F90-7DC2-1140-0C98-D6A96C2F7AC4}"/>
              </a:ext>
            </a:extLst>
          </p:cNvPr>
          <p:cNvSpPr txBox="1"/>
          <p:nvPr/>
        </p:nvSpPr>
        <p:spPr>
          <a:xfrm>
            <a:off x="347661" y="4894413"/>
            <a:ext cx="9739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Компетентності в галузі природничих наук, техніки і технологій</a:t>
            </a:r>
            <a:endParaRPr lang="x-none" dirty="0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73E20C26-9FAA-88EC-1551-0F47B0558A24}"/>
              </a:ext>
            </a:extLst>
          </p:cNvPr>
          <p:cNvGraphicFramePr>
            <a:graphicFrameLocks noGrp="1"/>
          </p:cNvGraphicFramePr>
          <p:nvPr/>
        </p:nvGraphicFramePr>
        <p:xfrm>
          <a:off x="347661" y="5215916"/>
          <a:ext cx="2057400" cy="353949"/>
        </p:xfrm>
        <a:graphic>
          <a:graphicData uri="http://schemas.openxmlformats.org/drawingml/2006/table">
            <a:tbl>
              <a:tblPr firstRow="1" firstCol="1" bandRow="1"/>
              <a:tblGrid>
                <a:gridCol w="2057400">
                  <a:extLst>
                    <a:ext uri="{9D8B030D-6E8A-4147-A177-3AD203B41FA5}">
                      <a16:colId xmlns:a16="http://schemas.microsoft.com/office/drawing/2014/main" val="963968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Bef>
                          <a:spcPts val="300"/>
                        </a:spcBef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Інноваційність</a:t>
                      </a:r>
                      <a:endParaRPr lang="x-none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39155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C70AB9B-1889-8725-AFE9-8AE28C85320E}"/>
              </a:ext>
            </a:extLst>
          </p:cNvPr>
          <p:cNvSpPr txBox="1"/>
          <p:nvPr/>
        </p:nvSpPr>
        <p:spPr>
          <a:xfrm>
            <a:off x="276225" y="54842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Екологічна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компетентність</a:t>
            </a:r>
            <a:endParaRPr lang="x-none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4D840F-6BA5-CB4E-FDEB-69927E743084}"/>
              </a:ext>
            </a:extLst>
          </p:cNvPr>
          <p:cNvSpPr txBox="1"/>
          <p:nvPr/>
        </p:nvSpPr>
        <p:spPr>
          <a:xfrm>
            <a:off x="276225" y="57647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Інформаційно-комунікаційна компетентність</a:t>
            </a:r>
            <a:endParaRPr lang="x-non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4F95B8-F8E3-C83D-D49E-9398CB5D2AA5}"/>
              </a:ext>
            </a:extLst>
          </p:cNvPr>
          <p:cNvSpPr txBox="1"/>
          <p:nvPr/>
        </p:nvSpPr>
        <p:spPr>
          <a:xfrm>
            <a:off x="276224" y="6059459"/>
            <a:ext cx="3737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 впродовж життя</a:t>
            </a:r>
            <a:endParaRPr lang="x-none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0773D5-8023-7066-BE51-FD03F59F4769}"/>
              </a:ext>
            </a:extLst>
          </p:cNvPr>
          <p:cNvSpPr txBox="1"/>
          <p:nvPr/>
        </p:nvSpPr>
        <p:spPr>
          <a:xfrm>
            <a:off x="276224" y="6325394"/>
            <a:ext cx="5554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Громадянські та соціальні компетентності</a:t>
            </a:r>
            <a:endParaRPr lang="x-none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973C12-56F9-6C18-EA52-89877A5BBFA2}"/>
              </a:ext>
            </a:extLst>
          </p:cNvPr>
          <p:cNvSpPr txBox="1"/>
          <p:nvPr/>
        </p:nvSpPr>
        <p:spPr>
          <a:xfrm>
            <a:off x="6858000" y="5215916"/>
            <a:ext cx="3390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Культурна компетентність</a:t>
            </a:r>
            <a:endParaRPr lang="x-non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A70733-DEB0-0824-A0EE-444831840A04}"/>
              </a:ext>
            </a:extLst>
          </p:cNvPr>
          <p:cNvSpPr txBox="1"/>
          <p:nvPr/>
        </p:nvSpPr>
        <p:spPr>
          <a:xfrm>
            <a:off x="6858000" y="5595498"/>
            <a:ext cx="533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Підприємливість та фінансова грамотність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7883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CC9AA29-5FB2-4A95-BD5A-48AF92FF5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F5FCAE5-6704-A540-6947-CE41048CB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4540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uk-UA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Вимоги до обов’язкових результатів навчання учнів в</a:t>
            </a:r>
            <a:br>
              <a:rPr lang="uk-UA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освітній галузі фізичної культури</a:t>
            </a:r>
          </a:p>
          <a:p>
            <a:endParaRPr lang="x-none" sz="1800" b="1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86EF6-6E04-8633-8B57-A95F6C63AFF6}"/>
              </a:ext>
            </a:extLst>
          </p:cNvPr>
          <p:cNvSpPr txBox="1"/>
          <p:nvPr/>
        </p:nvSpPr>
        <p:spPr>
          <a:xfrm>
            <a:off x="9505950" y="68848"/>
            <a:ext cx="2152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Державного стандарту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2FAB17E-6504-CC64-DE2B-7A64C185A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17801"/>
              </p:ext>
            </p:extLst>
          </p:nvPr>
        </p:nvGraphicFramePr>
        <p:xfrm>
          <a:off x="257176" y="1253331"/>
          <a:ext cx="11782426" cy="6414516"/>
        </p:xfrm>
        <a:graphic>
          <a:graphicData uri="http://schemas.openxmlformats.org/drawingml/2006/table">
            <a:tbl>
              <a:tblPr bandRow="1"/>
              <a:tblGrid>
                <a:gridCol w="2013556">
                  <a:extLst>
                    <a:ext uri="{9D8B030D-6E8A-4147-A177-3AD203B41FA5}">
                      <a16:colId xmlns:a16="http://schemas.microsoft.com/office/drawing/2014/main" val="2871295087"/>
                    </a:ext>
                  </a:extLst>
                </a:gridCol>
                <a:gridCol w="2206044">
                  <a:extLst>
                    <a:ext uri="{9D8B030D-6E8A-4147-A177-3AD203B41FA5}">
                      <a16:colId xmlns:a16="http://schemas.microsoft.com/office/drawing/2014/main" val="4095690895"/>
                    </a:ext>
                  </a:extLst>
                </a:gridCol>
                <a:gridCol w="2206044">
                  <a:extLst>
                    <a:ext uri="{9D8B030D-6E8A-4147-A177-3AD203B41FA5}">
                      <a16:colId xmlns:a16="http://schemas.microsoft.com/office/drawing/2014/main" val="3215364442"/>
                    </a:ext>
                  </a:extLst>
                </a:gridCol>
                <a:gridCol w="2678391">
                  <a:extLst>
                    <a:ext uri="{9D8B030D-6E8A-4147-A177-3AD203B41FA5}">
                      <a16:colId xmlns:a16="http://schemas.microsoft.com/office/drawing/2014/main" val="2297327168"/>
                    </a:ext>
                  </a:extLst>
                </a:gridCol>
                <a:gridCol w="2678391">
                  <a:extLst>
                    <a:ext uri="{9D8B030D-6E8A-4147-A177-3AD203B41FA5}">
                      <a16:colId xmlns:a16="http://schemas.microsoft.com/office/drawing/2014/main" val="3001445109"/>
                    </a:ext>
                  </a:extLst>
                </a:gridCol>
              </a:tblGrid>
              <a:tr h="203790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Загальні результати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22" marR="5302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5—6 класи</a:t>
                      </a:r>
                      <a:endParaRPr lang="x-none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22" marR="53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7—9 класи</a:t>
                      </a:r>
                      <a:endParaRPr lang="x-none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22" marR="53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573051"/>
                  </a:ext>
                </a:extLst>
              </a:tr>
              <a:tr h="30983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конкретні результати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22" marR="53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орієнтири для оцінювання</a:t>
                      </a:r>
                      <a:endParaRPr lang="x-none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22" marR="53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конкретні результати</a:t>
                      </a:r>
                      <a:endParaRPr lang="x-none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22" marR="53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орієнтири для оцінювання</a:t>
                      </a:r>
                      <a:endParaRPr lang="x-none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22" marR="53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859420"/>
                  </a:ext>
                </a:extLst>
              </a:tr>
              <a:tr h="203790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uk-UA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Формування психічної та соціально-психологічної сфер особистості засобами фізичного виховання</a:t>
                      </a:r>
                      <a:endParaRPr lang="x-non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22" marR="530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567556"/>
                  </a:ext>
                </a:extLst>
              </a:tr>
              <a:tr h="3633922">
                <a:tc>
                  <a:txBody>
                    <a:bodyPr/>
                    <a:lstStyle/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Визначає мету систематичної рухової діяльності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[ФІО 1.1]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22" marR="530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систематично займається фізичними вправами, досягаючи мети, визначеної з допомогою вчителя або самостійно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 ФІО 1.1.1]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22" marR="530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пояснює мету виконання фізичних вправ, з допомогою вчителя визначає завдання 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 ФІО 1.1.1-1]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систематично виконує відповідні фізичні вправи для вирішення завдань фізичного виховання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 ФІО 1.1.1-2]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пояснює цінність досягнення мети засобами фізичної культури 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 ФІО 1.1.1-3]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22" marR="530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систематично займається фізичними вправами, досягаючи самостійно поставленої мети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[9 ФІО 1.1.1]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22" marR="530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самостійно визначає мету виконання фізичних вправ, пояснюючи свою мотивацію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[9 ФІО 1.1.1-1]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формулює завдання для досягнення мети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[9 ФІО 1.1.1-2]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добирає відповідні фізичні вправи, методи для досягнення самостійно поставленої мети 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[9 ФІО 1.1.1-3]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систематично застосовує фізичні вправи у процесі фізкультурно-оздоровчої діяльності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[9 ФІО 1.1.1-4]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обґрунтовує цінність активної позиції у досягненні мети засобами фізичного виховання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[9 ФІО 1.1.1-5]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22" marR="530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77576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ED74A3D-02CC-80E1-D471-3DCF726A95F9}"/>
              </a:ext>
            </a:extLst>
          </p:cNvPr>
          <p:cNvSpPr txBox="1"/>
          <p:nvPr/>
        </p:nvSpPr>
        <p:spPr>
          <a:xfrm>
            <a:off x="257176" y="3896861"/>
            <a:ext cx="4219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Формує вольові якості у процесі виконання фізичних вправ;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Розвиває свої когнітивні властивості у процесі фізичного виховання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58DE165-68F0-3D15-9BC1-744F42527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645079"/>
              </p:ext>
            </p:extLst>
          </p:nvPr>
        </p:nvGraphicFramePr>
        <p:xfrm>
          <a:off x="271402" y="5106100"/>
          <a:ext cx="4051217" cy="1601724"/>
        </p:xfrm>
        <a:graphic>
          <a:graphicData uri="http://schemas.openxmlformats.org/drawingml/2006/table">
            <a:tbl>
              <a:tblPr bandRow="1"/>
              <a:tblGrid>
                <a:gridCol w="4051217">
                  <a:extLst>
                    <a:ext uri="{9D8B030D-6E8A-4147-A177-3AD203B41FA5}">
                      <a16:colId xmlns:a16="http://schemas.microsoft.com/office/drawing/2014/main" val="3390215356"/>
                    </a:ext>
                  </a:extLst>
                </a:gridCol>
              </a:tblGrid>
              <a:tr h="578825">
                <a:tc>
                  <a:txBody>
                    <a:bodyPr/>
                    <a:lstStyle/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Виконує різні соціальні ролі під час взаємодії у процесі рухової (спортивно-ігрової) діяльності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233007"/>
                  </a:ext>
                </a:extLst>
              </a:tr>
              <a:tr h="281219">
                <a:tc>
                  <a:txBody>
                    <a:bodyPr/>
                    <a:lstStyle/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Дотримується етичних норм у руховій діяльності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689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434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B1B49C-FAA1-A03E-6C03-8B36AC71D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54D55E7-799E-8F87-0B5C-00F8A356C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349300"/>
              </p:ext>
            </p:extLst>
          </p:nvPr>
        </p:nvGraphicFramePr>
        <p:xfrm>
          <a:off x="509588" y="100892"/>
          <a:ext cx="11530012" cy="3364992"/>
        </p:xfrm>
        <a:graphic>
          <a:graphicData uri="http://schemas.openxmlformats.org/drawingml/2006/table">
            <a:tbl>
              <a:tblPr bandRow="1"/>
              <a:tblGrid>
                <a:gridCol w="2593935">
                  <a:extLst>
                    <a:ext uri="{9D8B030D-6E8A-4147-A177-3AD203B41FA5}">
                      <a16:colId xmlns:a16="http://schemas.microsoft.com/office/drawing/2014/main" val="1773649337"/>
                    </a:ext>
                  </a:extLst>
                </a:gridCol>
                <a:gridCol w="2799976">
                  <a:extLst>
                    <a:ext uri="{9D8B030D-6E8A-4147-A177-3AD203B41FA5}">
                      <a16:colId xmlns:a16="http://schemas.microsoft.com/office/drawing/2014/main" val="274802764"/>
                    </a:ext>
                  </a:extLst>
                </a:gridCol>
                <a:gridCol w="2463112">
                  <a:extLst>
                    <a:ext uri="{9D8B030D-6E8A-4147-A177-3AD203B41FA5}">
                      <a16:colId xmlns:a16="http://schemas.microsoft.com/office/drawing/2014/main" val="523485905"/>
                    </a:ext>
                  </a:extLst>
                </a:gridCol>
                <a:gridCol w="3399495">
                  <a:extLst>
                    <a:ext uri="{9D8B030D-6E8A-4147-A177-3AD203B41FA5}">
                      <a16:colId xmlns:a16="http://schemas.microsoft.com/office/drawing/2014/main" val="2752742867"/>
                    </a:ext>
                  </a:extLst>
                </a:gridCol>
                <a:gridCol w="273494">
                  <a:extLst>
                    <a:ext uri="{9D8B030D-6E8A-4147-A177-3AD203B41FA5}">
                      <a16:colId xmlns:a16="http://schemas.microsoft.com/office/drawing/2014/main" val="1126599304"/>
                    </a:ext>
                  </a:extLst>
                </a:gridCol>
              </a:tblGrid>
              <a:tr h="233912">
                <a:tc gridSpan="5">
                  <a:txBody>
                    <a:bodyPr/>
                    <a:lstStyle/>
                    <a:p>
                      <a:pPr indent="3810" algn="ctr"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Систематичні заняття фізичними вправами, володіння технікою фізичних вправ</a:t>
                      </a:r>
                      <a:endParaRPr lang="x-none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60933"/>
                  </a:ext>
                </a:extLst>
              </a:tr>
              <a:tr h="2756144">
                <a:tc>
                  <a:txBody>
                    <a:bodyPr/>
                    <a:lstStyle/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демонструє володіння технікою фізичних вправ на рівні рухового вміння в обраних видах рухової діяльності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 ФІО 2.1.1]</a:t>
                      </a:r>
                      <a:endParaRPr lang="x-none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розповідає про техніку виконання фізичних вправ </a:t>
                      </a: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 ФІО 2.1.1-1]</a:t>
                      </a: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демонструє основи техніки фізичних вправ</a:t>
                      </a: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[6 ФІО 2.1.1-2]</a:t>
                      </a: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дотримується техніки рухової дії у стандартних умовах</a:t>
                      </a: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 ФІО 2.1.1-3]</a:t>
                      </a: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демонструє володіння технікою фізичних вправ на рівні рухової навички в обраних видах рухової діяльності</a:t>
                      </a:r>
                      <a:endParaRPr lang="x-none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[9 ФІО 2.1.1]</a:t>
                      </a:r>
                      <a:endParaRPr lang="x-none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пояснює особливості виконання фізичних вправ в умовах різної складності</a:t>
                      </a:r>
                      <a:endParaRPr lang="x-none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[9 ФІО 2.1.1-1]</a:t>
                      </a:r>
                      <a:endParaRPr lang="x-none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демонструє основи та деталі техніки фізичних вправ</a:t>
                      </a:r>
                      <a:endParaRPr lang="x-none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[9 ФІО 2.1.1-2] </a:t>
                      </a:r>
                      <a:endParaRPr lang="x-none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дотримується техніки фізичних вправ в умовах різної складності (ігрових, змагальних, у різних психофізичних станах) </a:t>
                      </a:r>
                      <a:endParaRPr lang="x-none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[9 ФІО 2.1.1-3]  </a:t>
                      </a:r>
                      <a:endParaRPr lang="x-none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демонструє індивідуальну техніку виконання фізичних вправ</a:t>
                      </a:r>
                      <a:endParaRPr lang="x-none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[9 ФІО 2.1.1-4]</a:t>
                      </a:r>
                      <a:endParaRPr lang="x-none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6829873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7272676-A52E-2EFC-4100-9184980B2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166282"/>
              </p:ext>
            </p:extLst>
          </p:nvPr>
        </p:nvGraphicFramePr>
        <p:xfrm>
          <a:off x="1866900" y="3557810"/>
          <a:ext cx="9234487" cy="468884"/>
        </p:xfrm>
        <a:graphic>
          <a:graphicData uri="http://schemas.openxmlformats.org/drawingml/2006/table">
            <a:tbl>
              <a:tblPr bandRow="1"/>
              <a:tblGrid>
                <a:gridCol w="9234487">
                  <a:extLst>
                    <a:ext uri="{9D8B030D-6E8A-4147-A177-3AD203B41FA5}">
                      <a16:colId xmlns:a16="http://schemas.microsoft.com/office/drawing/2014/main" val="3390215356"/>
                    </a:ext>
                  </a:extLst>
                </a:gridCol>
              </a:tblGrid>
              <a:tr h="70834">
                <a:tc>
                  <a:txBody>
                    <a:bodyPr/>
                    <a:lstStyle/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233007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indent="3810"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endParaRPr lang="x-none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689185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C46F3F5-2E94-DFAC-8D9B-A8E0E3CF8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13515"/>
              </p:ext>
            </p:extLst>
          </p:nvPr>
        </p:nvGraphicFramePr>
        <p:xfrm>
          <a:off x="509587" y="2405412"/>
          <a:ext cx="4014911" cy="1798320"/>
        </p:xfrm>
        <a:graphic>
          <a:graphicData uri="http://schemas.openxmlformats.org/drawingml/2006/table">
            <a:tbl>
              <a:tblPr bandRow="1"/>
              <a:tblGrid>
                <a:gridCol w="4014911">
                  <a:extLst>
                    <a:ext uri="{9D8B030D-6E8A-4147-A177-3AD203B41FA5}">
                      <a16:colId xmlns:a16="http://schemas.microsoft.com/office/drawing/2014/main" val="2892629983"/>
                    </a:ext>
                  </a:extLst>
                </a:gridCol>
              </a:tblGrid>
              <a:tr h="588169">
                <a:tc>
                  <a:txBody>
                    <a:bodyPr/>
                    <a:lstStyle/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Моделює рухову діяльність 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381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Виконує фізичні вправи під час ігрової та змагальної діяльності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spcBef>
                          <a:spcPts val="600"/>
                        </a:spcBef>
                      </a:pPr>
                      <a:endParaRPr lang="x-none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03684"/>
                  </a:ext>
                </a:extLst>
              </a:tr>
              <a:tr h="117634">
                <a:tc>
                  <a:txBody>
                    <a:bodyPr/>
                    <a:lstStyle/>
                    <a:p>
                      <a:pPr indent="3810">
                        <a:spcBef>
                          <a:spcPts val="600"/>
                        </a:spcBef>
                      </a:pPr>
                      <a:endParaRPr lang="x-none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401236"/>
                  </a:ext>
                </a:extLst>
              </a:tr>
              <a:tr h="117634">
                <a:tc>
                  <a:txBody>
                    <a:bodyPr/>
                    <a:lstStyle/>
                    <a:p>
                      <a:pPr indent="3810">
                        <a:spcBef>
                          <a:spcPts val="600"/>
                        </a:spcBef>
                      </a:pPr>
                      <a:endParaRPr lang="x-none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741072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293CD74D-6BCF-5034-C5E8-AB85F7B86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41084"/>
              </p:ext>
            </p:extLst>
          </p:nvPr>
        </p:nvGraphicFramePr>
        <p:xfrm>
          <a:off x="280987" y="3439192"/>
          <a:ext cx="11630025" cy="4937760"/>
        </p:xfrm>
        <a:graphic>
          <a:graphicData uri="http://schemas.openxmlformats.org/drawingml/2006/table">
            <a:tbl>
              <a:tblPr bandRow="1"/>
              <a:tblGrid>
                <a:gridCol w="2884168">
                  <a:extLst>
                    <a:ext uri="{9D8B030D-6E8A-4147-A177-3AD203B41FA5}">
                      <a16:colId xmlns:a16="http://schemas.microsoft.com/office/drawing/2014/main" val="1632549887"/>
                    </a:ext>
                  </a:extLst>
                </a:gridCol>
                <a:gridCol w="3970679">
                  <a:extLst>
                    <a:ext uri="{9D8B030D-6E8A-4147-A177-3AD203B41FA5}">
                      <a16:colId xmlns:a16="http://schemas.microsoft.com/office/drawing/2014/main" val="4109222555"/>
                    </a:ext>
                  </a:extLst>
                </a:gridCol>
                <a:gridCol w="4350257">
                  <a:extLst>
                    <a:ext uri="{9D8B030D-6E8A-4147-A177-3AD203B41FA5}">
                      <a16:colId xmlns:a16="http://schemas.microsoft.com/office/drawing/2014/main" val="748005962"/>
                    </a:ext>
                  </a:extLst>
                </a:gridCol>
                <a:gridCol w="424921">
                  <a:extLst>
                    <a:ext uri="{9D8B030D-6E8A-4147-A177-3AD203B41FA5}">
                      <a16:colId xmlns:a16="http://schemas.microsoft.com/office/drawing/2014/main" val="515267986"/>
                    </a:ext>
                  </a:extLst>
                </a:gridCol>
              </a:tblGrid>
              <a:tr h="340328">
                <a:tc gridSpan="4">
                  <a:txBody>
                    <a:bodyPr/>
                    <a:lstStyle/>
                    <a:p>
                      <a:pPr indent="3810" algn="ctr">
                        <a:spcBef>
                          <a:spcPts val="600"/>
                        </a:spcBef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Усвідомлення значення фізичної/ рухової активності для підтримування стану здоров’я</a:t>
                      </a:r>
                      <a:b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 задоволення у процесі фізичного виховання</a:t>
                      </a:r>
                      <a:endParaRPr lang="x-none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41" marR="582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773527"/>
                  </a:ext>
                </a:extLst>
              </a:tr>
              <a:tr h="4011010">
                <a:tc>
                  <a:txBody>
                    <a:bodyPr/>
                    <a:lstStyle/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Пізнає факти, явища та закономірності фізичної культури і спорту </a:t>
                      </a:r>
                      <a:endParaRPr lang="x-none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[ФІО 3.1]</a:t>
                      </a:r>
                      <a:endParaRPr lang="x-none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41" marR="582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основі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медіатекстів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власного рухового досвіду та способу життя аналізує факти та події фізичної культури і спорту</a:t>
                      </a:r>
                      <a:endParaRPr lang="x-none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 ФІО 3.1.1]</a:t>
                      </a:r>
                      <a:endParaRPr lang="x-none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41" marR="582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обізнаний із результатами найвідоміших українських спортсменів, які брали участь в  Олімпійських, Паралімпійських іграх та інших змаганнях</a:t>
                      </a:r>
                      <a:endParaRPr lang="x-none" sz="14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 ФІО 3.1.1-1]</a:t>
                      </a:r>
                      <a:endParaRPr lang="x-none" sz="14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розповідає про історію виникнення Олімпійського руху</a:t>
                      </a:r>
                      <a:endParaRPr lang="x-none" sz="14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 ФІО 3.1.1-2]</a:t>
                      </a:r>
                      <a:endParaRPr lang="x-none" sz="14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аналізує інформацію в друкованих та електронних джерелах за завданням учителя</a:t>
                      </a:r>
                      <a:endParaRPr lang="x-none" sz="14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 ФІО 3.1.1-3]</a:t>
                      </a:r>
                      <a:endParaRPr lang="x-none" sz="14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пояснює, коментує, наводить приклади фактів та явищ фізичної культури</a:t>
                      </a:r>
                      <a:endParaRPr lang="x-none" sz="14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 ФІО 3.1.1-4] </a:t>
                      </a:r>
                      <a:endParaRPr lang="x-none" sz="14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аналізує власне виконання рухових дій, ідентифікує  помилки в себе та інших школярів із висуненням припущень щодо причин їх виникнення</a:t>
                      </a:r>
                      <a:endParaRPr lang="x-none" sz="14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">
                        <a:spcBef>
                          <a:spcPts val="6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 ФІО 3.1.1-5] </a:t>
                      </a:r>
                      <a:endParaRPr lang="x-none" sz="14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41" marR="582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x-none" sz="1400" dirty="0"/>
                    </a:p>
                  </a:txBody>
                  <a:tcPr marL="72927" marR="72927" marT="36464" marB="36464"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867451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5CF2806-A99E-51D8-9FE8-058DFF421FCB}"/>
              </a:ext>
            </a:extLst>
          </p:cNvPr>
          <p:cNvSpPr txBox="1"/>
          <p:nvPr/>
        </p:nvSpPr>
        <p:spPr>
          <a:xfrm>
            <a:off x="199901" y="489728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">
              <a:spcBef>
                <a:spcPts val="600"/>
              </a:spcBef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Контролює свій фізичний стан під час рухової діяльності </a:t>
            </a:r>
            <a:endParaRPr lang="x-none" sz="16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97DA4-A88A-CFA7-6B52-4E3F601A6162}"/>
              </a:ext>
            </a:extLst>
          </p:cNvPr>
          <p:cNvSpPr txBox="1"/>
          <p:nvPr/>
        </p:nvSpPr>
        <p:spPr>
          <a:xfrm>
            <a:off x="216693" y="5179092"/>
            <a:ext cx="6096000" cy="326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">
              <a:lnSpc>
                <a:spcPct val="95000"/>
              </a:lnSpc>
              <a:spcBef>
                <a:spcPts val="600"/>
              </a:spcBef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Регулює свій психоемоційний стан у процесі рухової діяльності</a:t>
            </a:r>
            <a:endParaRPr lang="x-none" sz="16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97EA38-87EC-B729-4897-1807ABD3B316}"/>
              </a:ext>
            </a:extLst>
          </p:cNvPr>
          <p:cNvSpPr txBox="1"/>
          <p:nvPr/>
        </p:nvSpPr>
        <p:spPr>
          <a:xfrm>
            <a:off x="152399" y="5576035"/>
            <a:ext cx="6794666" cy="326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">
              <a:lnSpc>
                <a:spcPct val="95000"/>
              </a:lnSpc>
              <a:spcBef>
                <a:spcPts val="600"/>
              </a:spcBef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Дотримується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здорового способу життя через фізкультурно-оздоровчу діяльність</a:t>
            </a:r>
            <a:endParaRPr lang="x-none" sz="14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76FA5C-B0F1-B821-BDA1-6F7E61EA0029}"/>
              </a:ext>
            </a:extLst>
          </p:cNvPr>
          <p:cNvSpPr txBox="1"/>
          <p:nvPr/>
        </p:nvSpPr>
        <p:spPr>
          <a:xfrm>
            <a:off x="176212" y="6101515"/>
            <a:ext cx="6794604" cy="56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">
              <a:lnSpc>
                <a:spcPct val="95000"/>
              </a:lnSpc>
              <a:spcBef>
                <a:spcPts val="600"/>
              </a:spcBef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Дотримується правил безпечної поведінки під час фізкультурно-оздоровчої діяльності</a:t>
            </a:r>
            <a:endParaRPr lang="x-none" sz="16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7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3A3D4F-3E10-8EB6-FDAB-49B878EE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5794691-9477-D359-907C-5C91BB1CC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9633"/>
            <a:ext cx="10515600" cy="488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Базові знання</a:t>
            </a:r>
            <a:endParaRPr lang="x-none" sz="4000" b="1" dirty="0">
              <a:solidFill>
                <a:schemeClr val="accent2">
                  <a:lumMod val="50000"/>
                </a:schemeClr>
              </a:solidFill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FDE2EECE-5A7F-8326-7C86-3ACE21770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329991"/>
              </p:ext>
            </p:extLst>
          </p:nvPr>
        </p:nvGraphicFramePr>
        <p:xfrm>
          <a:off x="4427646" y="538035"/>
          <a:ext cx="7450029" cy="486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565944C-6C91-BD3E-F1FB-6D9D0E7F9E4C}"/>
              </a:ext>
            </a:extLst>
          </p:cNvPr>
          <p:cNvSpPr txBox="1"/>
          <p:nvPr/>
        </p:nvSpPr>
        <p:spPr>
          <a:xfrm>
            <a:off x="623147" y="1203020"/>
            <a:ext cx="36290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Базовий навчальний план  закладів загальної середньої освіти для класів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B35B68E6-FE68-DE44-40F3-8189CF867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590154"/>
              </p:ext>
            </p:extLst>
          </p:nvPr>
        </p:nvGraphicFramePr>
        <p:xfrm>
          <a:off x="169971" y="3207766"/>
          <a:ext cx="4535379" cy="204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094">
                  <a:extLst>
                    <a:ext uri="{9D8B030D-6E8A-4147-A177-3AD203B41FA5}">
                      <a16:colId xmlns:a16="http://schemas.microsoft.com/office/drawing/2014/main" val="3996704018"/>
                    </a:ext>
                  </a:extLst>
                </a:gridCol>
                <a:gridCol w="790345">
                  <a:extLst>
                    <a:ext uri="{9D8B030D-6E8A-4147-A177-3AD203B41FA5}">
                      <a16:colId xmlns:a16="http://schemas.microsoft.com/office/drawing/2014/main" val="1960236315"/>
                    </a:ext>
                  </a:extLst>
                </a:gridCol>
                <a:gridCol w="990012">
                  <a:extLst>
                    <a:ext uri="{9D8B030D-6E8A-4147-A177-3AD203B41FA5}">
                      <a16:colId xmlns:a16="http://schemas.microsoft.com/office/drawing/2014/main" val="2857268548"/>
                    </a:ext>
                  </a:extLst>
                </a:gridCol>
                <a:gridCol w="1638928">
                  <a:extLst>
                    <a:ext uri="{9D8B030D-6E8A-4147-A177-3AD203B41FA5}">
                      <a16:colId xmlns:a16="http://schemas.microsoft.com/office/drawing/2014/main" val="168351799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освітньої галузі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годин на рік</a:t>
                      </a:r>
                      <a:endParaRPr lang="x-none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845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5—6 класи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7—10 класи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</a:t>
                      </a:r>
                      <a:b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(5—10 класи)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8166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Фізична культура*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668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786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9EEB5EF-28AC-15AF-7FC5-22F1C3E3C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42547D4-1DBD-DA74-0909-92ECEDF8D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79" y="895350"/>
            <a:ext cx="11780322" cy="56340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</a:t>
            </a:r>
            <a:r>
              <a:rPr lang="ru-RU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наскрізні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побудована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модульною системою та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інваріантний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обов’язковий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модуль: теоретико-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модулі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    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чверті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школярам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(шляхом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обов’язкового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3-4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модулі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визначеного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щоразу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зазначеного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метою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(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челенджі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квести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До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доречно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глядачів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7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4356</Words>
  <Application>Microsoft Office PowerPoint</Application>
  <PresentationFormat>Широкоэкранный</PresentationFormat>
  <Paragraphs>371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0" baseType="lpstr">
      <vt:lpstr>Antiqua</vt:lpstr>
      <vt:lpstr>Arial</vt:lpstr>
      <vt:lpstr>Bookman Old Style</vt:lpstr>
      <vt:lpstr>Calibri</vt:lpstr>
      <vt:lpstr>Calibri Light</vt:lpstr>
      <vt:lpstr>Cambria</vt:lpstr>
      <vt:lpstr>Roboto</vt:lpstr>
      <vt:lpstr>Times New Roman</vt:lpstr>
      <vt:lpstr>TimesNewRomanPS-BoldMT</vt:lpstr>
      <vt:lpstr>TimesNewRomanPSMT</vt:lpstr>
      <vt:lpstr>Wingdings</vt:lpstr>
      <vt:lpstr>Тема Office</vt:lpstr>
      <vt:lpstr>Презентация PowerPoint</vt:lpstr>
      <vt:lpstr>План засідання професійної спільноти вчителів фізичної культури: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Розподіл учнів на групи для занять на уроках фізичної культури </vt:lpstr>
      <vt:lpstr>Домашні завдання </vt:lpstr>
      <vt:lpstr> Оцінювання освітніх досягнень </vt:lpstr>
      <vt:lpstr>Презентация PowerPoint</vt:lpstr>
      <vt:lpstr>Презентация PowerPoint</vt:lpstr>
      <vt:lpstr>Лист контролю фізичної підготовленості учня школи No_________ _________   ______________        ____________        ________________ Прізвище                            ім`я                           клас                                           вік( років) </vt:lpstr>
      <vt:lpstr>Презентация PowerPoint</vt:lpstr>
      <vt:lpstr>Презентация PowerPoint</vt:lpstr>
      <vt:lpstr>ОЦІНЮВАННЯ</vt:lpstr>
      <vt:lpstr>ОЦІНЮВАННЯ</vt:lpstr>
      <vt:lpstr>Формувальне оцінювання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Організація дистанційної роботи вчителя фізичної культури в умовах воєнного стану та карантину. </vt:lpstr>
      <vt:lpstr>Презентация PowerPoint</vt:lpstr>
      <vt:lpstr>Презентация PowerPoint</vt:lpstr>
      <vt:lpstr>6 – 11 класи Фізична культура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2022-08-18T05:49:14Z</dcterms:created>
  <dcterms:modified xsi:type="dcterms:W3CDTF">2022-08-30T05:10:54Z</dcterms:modified>
</cp:coreProperties>
</file>