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70" r:id="rId4"/>
    <p:sldId id="257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2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04290-7566-4083-BA0D-A56D7D72AB6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F4B4A749-2676-433C-91F6-212ED0603278}">
      <dgm:prSet phldrT="[Текст]"/>
      <dgm:spPr/>
      <dgm:t>
        <a:bodyPr/>
        <a:lstStyle/>
        <a:p>
          <a:r>
            <a:rPr lang="uk-UA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Національно- патріотичне виховання</a:t>
          </a:r>
          <a:endParaRPr lang="ru-UA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B4E80F-C304-4ABF-9DD7-DF1FA1C39804}" type="parTrans" cxnId="{6F6EC7DD-6F92-4388-9D41-6E7FA6BB2E7F}">
      <dgm:prSet/>
      <dgm:spPr/>
      <dgm:t>
        <a:bodyPr/>
        <a:lstStyle/>
        <a:p>
          <a:endParaRPr lang="ru-UA"/>
        </a:p>
      </dgm:t>
    </dgm:pt>
    <dgm:pt modelId="{E5B292ED-B556-49D1-A821-5C88A0D44D44}" type="sibTrans" cxnId="{6F6EC7DD-6F92-4388-9D41-6E7FA6BB2E7F}">
      <dgm:prSet/>
      <dgm:spPr/>
      <dgm:t>
        <a:bodyPr/>
        <a:lstStyle/>
        <a:p>
          <a:endParaRPr lang="ru-UA"/>
        </a:p>
      </dgm:t>
    </dgm:pt>
    <dgm:pt modelId="{FC748677-A616-4042-82C2-D5A21F93E140}">
      <dgm:prSet custT="1"/>
      <dgm:spPr/>
      <dgm:t>
        <a:bodyPr/>
        <a:lstStyle/>
        <a:p>
          <a:r>
            <a:rPr lang="ru-RU" sz="1800" b="1" i="0" dirty="0" err="1">
              <a:solidFill>
                <a:schemeClr val="bg1"/>
              </a:solidFill>
              <a:effectLst/>
              <a:latin typeface="TimesNewRomanPSMT"/>
            </a:rPr>
            <a:t>громадянсько-патріотичне</a:t>
          </a:r>
          <a:endParaRPr lang="ru-UA" sz="1800" b="1" dirty="0">
            <a:solidFill>
              <a:schemeClr val="bg1"/>
            </a:solidFill>
          </a:endParaRPr>
        </a:p>
      </dgm:t>
    </dgm:pt>
    <dgm:pt modelId="{BF9832E7-2405-444B-B53F-2C1EC5CE9E0F}" type="parTrans" cxnId="{CE64FE3B-88D7-4928-82CD-643E939E1BB0}">
      <dgm:prSet/>
      <dgm:spPr/>
      <dgm:t>
        <a:bodyPr/>
        <a:lstStyle/>
        <a:p>
          <a:endParaRPr lang="ru-UA"/>
        </a:p>
      </dgm:t>
    </dgm:pt>
    <dgm:pt modelId="{4C23ECB4-785B-4650-AB3D-335E32344FF7}" type="sibTrans" cxnId="{CE64FE3B-88D7-4928-82CD-643E939E1BB0}">
      <dgm:prSet/>
      <dgm:spPr/>
      <dgm:t>
        <a:bodyPr/>
        <a:lstStyle/>
        <a:p>
          <a:endParaRPr lang="ru-UA"/>
        </a:p>
      </dgm:t>
    </dgm:pt>
    <dgm:pt modelId="{AA4F9BE4-D67E-4C8E-9688-0BBA44A07775}">
      <dgm:prSet custT="1"/>
      <dgm:spPr/>
      <dgm:t>
        <a:bodyPr/>
        <a:lstStyle/>
        <a:p>
          <a:r>
            <a:rPr lang="ru-RU" sz="1600" b="1" i="0" dirty="0">
              <a:solidFill>
                <a:schemeClr val="bg1"/>
              </a:solidFill>
              <a:effectLst/>
              <a:latin typeface="TimesNewRomanPSMT"/>
            </a:rPr>
            <a:t>духовно-</a:t>
          </a:r>
          <a:r>
            <a:rPr lang="ru-RU" sz="1600" b="1" i="0" dirty="0" err="1">
              <a:solidFill>
                <a:schemeClr val="bg1"/>
              </a:solidFill>
              <a:effectLst/>
              <a:latin typeface="TimesNewRomanPSMT"/>
            </a:rPr>
            <a:t>моральне</a:t>
          </a:r>
          <a:endParaRPr lang="ru-UA" sz="1600" b="1" dirty="0">
            <a:solidFill>
              <a:schemeClr val="bg1"/>
            </a:solidFill>
          </a:endParaRPr>
        </a:p>
      </dgm:t>
    </dgm:pt>
    <dgm:pt modelId="{D059A0AA-DDA0-4820-A628-D14011213E8F}" type="parTrans" cxnId="{3AB5CAAD-97D1-43B2-92AA-0CFF978B75F3}">
      <dgm:prSet/>
      <dgm:spPr/>
      <dgm:t>
        <a:bodyPr/>
        <a:lstStyle/>
        <a:p>
          <a:endParaRPr lang="ru-UA"/>
        </a:p>
      </dgm:t>
    </dgm:pt>
    <dgm:pt modelId="{004AB932-E045-4F20-B8A5-D0A8E3A456E9}" type="sibTrans" cxnId="{3AB5CAAD-97D1-43B2-92AA-0CFF978B75F3}">
      <dgm:prSet/>
      <dgm:spPr/>
      <dgm:t>
        <a:bodyPr/>
        <a:lstStyle/>
        <a:p>
          <a:endParaRPr lang="ru-UA"/>
        </a:p>
      </dgm:t>
    </dgm:pt>
    <dgm:pt modelId="{E5B4F7D0-8FE0-4E2C-B284-26AF5821870A}">
      <dgm:prSet custT="1"/>
      <dgm:spPr/>
      <dgm:t>
        <a:bodyPr/>
        <a:lstStyle/>
        <a:p>
          <a:r>
            <a:rPr lang="ru-RU" sz="1600" b="1" i="0" dirty="0" err="1">
              <a:solidFill>
                <a:schemeClr val="bg1"/>
              </a:solidFill>
              <a:effectLst/>
              <a:latin typeface="TimesNewRomanPSMT"/>
            </a:rPr>
            <a:t>військово-патріотичн</a:t>
          </a:r>
          <a:r>
            <a:rPr lang="ru-RU" sz="1300" b="1" i="0" dirty="0" err="1">
              <a:solidFill>
                <a:schemeClr val="bg1"/>
              </a:solidFill>
              <a:effectLst/>
              <a:latin typeface="TimesNewRomanPSMT"/>
            </a:rPr>
            <a:t>е</a:t>
          </a:r>
          <a:r>
            <a:rPr lang="ru-RU" sz="1300" b="1" i="0" dirty="0">
              <a:solidFill>
                <a:schemeClr val="bg1"/>
              </a:solidFill>
              <a:effectLst/>
              <a:latin typeface="TimesNewRomanPSMT"/>
            </a:rPr>
            <a:t> </a:t>
          </a:r>
          <a:endParaRPr lang="ru-UA" sz="1300" b="1" dirty="0">
            <a:solidFill>
              <a:schemeClr val="bg1"/>
            </a:solidFill>
          </a:endParaRPr>
        </a:p>
      </dgm:t>
    </dgm:pt>
    <dgm:pt modelId="{DB9A088F-89EB-46BD-AA01-78B25164035D}" type="parTrans" cxnId="{5FD9F7B0-BBFA-403C-80A9-C225C2C81A4C}">
      <dgm:prSet/>
      <dgm:spPr/>
      <dgm:t>
        <a:bodyPr/>
        <a:lstStyle/>
        <a:p>
          <a:endParaRPr lang="ru-UA"/>
        </a:p>
      </dgm:t>
    </dgm:pt>
    <dgm:pt modelId="{B8C1A80F-2BD8-44D7-8E32-34AAC652DA27}" type="sibTrans" cxnId="{5FD9F7B0-BBFA-403C-80A9-C225C2C81A4C}">
      <dgm:prSet/>
      <dgm:spPr/>
      <dgm:t>
        <a:bodyPr/>
        <a:lstStyle/>
        <a:p>
          <a:endParaRPr lang="ru-UA"/>
        </a:p>
      </dgm:t>
    </dgm:pt>
    <dgm:pt modelId="{D138CCA0-A2A5-417F-A969-4AF2EA995677}">
      <dgm:prSet custT="1"/>
      <dgm:spPr/>
      <dgm:t>
        <a:bodyPr/>
        <a:lstStyle/>
        <a:p>
          <a:r>
            <a:rPr lang="ru-RU" sz="1600" b="1" i="0" dirty="0" err="1">
              <a:solidFill>
                <a:schemeClr val="bg1"/>
              </a:solidFill>
              <a:effectLst/>
              <a:latin typeface="TimesNewRomanPSMT"/>
            </a:rPr>
            <a:t>екологічне</a:t>
          </a:r>
          <a:r>
            <a:rPr lang="ru-RU" sz="1600" b="1" i="0" dirty="0">
              <a:solidFill>
                <a:schemeClr val="bg1"/>
              </a:solidFill>
              <a:effectLst/>
              <a:latin typeface="TimesNewRomanPSMT"/>
            </a:rPr>
            <a:t> </a:t>
          </a:r>
          <a:r>
            <a:rPr lang="ru-RU" sz="1600" b="1" i="0" dirty="0" err="1">
              <a:solidFill>
                <a:schemeClr val="bg1"/>
              </a:solidFill>
              <a:effectLst/>
              <a:latin typeface="TimesNewRomanPSMT"/>
            </a:rPr>
            <a:t>виховання</a:t>
          </a:r>
          <a:endParaRPr lang="ru-UA" sz="1600" b="1" dirty="0">
            <a:solidFill>
              <a:schemeClr val="bg1"/>
            </a:solidFill>
          </a:endParaRPr>
        </a:p>
      </dgm:t>
    </dgm:pt>
    <dgm:pt modelId="{26D92CE3-43EC-43C6-AF25-8D319C305FC5}" type="parTrans" cxnId="{325043BC-8081-43E5-BE13-11C2B1469FD1}">
      <dgm:prSet/>
      <dgm:spPr/>
      <dgm:t>
        <a:bodyPr/>
        <a:lstStyle/>
        <a:p>
          <a:endParaRPr lang="ru-UA"/>
        </a:p>
      </dgm:t>
    </dgm:pt>
    <dgm:pt modelId="{D9A17796-1FD8-4D91-8E1E-125A51B02371}" type="sibTrans" cxnId="{325043BC-8081-43E5-BE13-11C2B1469FD1}">
      <dgm:prSet/>
      <dgm:spPr/>
      <dgm:t>
        <a:bodyPr/>
        <a:lstStyle/>
        <a:p>
          <a:endParaRPr lang="ru-UA"/>
        </a:p>
      </dgm:t>
    </dgm:pt>
    <dgm:pt modelId="{11DE1EED-0517-4E33-A2A7-54324A0F5907}">
      <dgm:prSet/>
      <dgm:spPr/>
      <dgm:t>
        <a:bodyPr/>
        <a:lstStyle/>
        <a:p>
          <a:endParaRPr lang="ru-UA"/>
        </a:p>
      </dgm:t>
    </dgm:pt>
    <dgm:pt modelId="{86A6DDA3-10D9-4138-BA9C-C1EF7260F018}" type="parTrans" cxnId="{F3B7DF11-EAC5-4056-A021-3CF25B6D37B1}">
      <dgm:prSet/>
      <dgm:spPr/>
      <dgm:t>
        <a:bodyPr/>
        <a:lstStyle/>
        <a:p>
          <a:endParaRPr lang="ru-UA"/>
        </a:p>
      </dgm:t>
    </dgm:pt>
    <dgm:pt modelId="{6C2EFA87-D9EB-4053-A246-9719DCA9A5B9}" type="sibTrans" cxnId="{F3B7DF11-EAC5-4056-A021-3CF25B6D37B1}">
      <dgm:prSet/>
      <dgm:spPr/>
      <dgm:t>
        <a:bodyPr/>
        <a:lstStyle/>
        <a:p>
          <a:endParaRPr lang="ru-UA"/>
        </a:p>
      </dgm:t>
    </dgm:pt>
    <dgm:pt modelId="{24DA4673-E69A-449D-9BAB-3272A0D40C20}">
      <dgm:prSet/>
      <dgm:spPr/>
      <dgm:t>
        <a:bodyPr/>
        <a:lstStyle/>
        <a:p>
          <a:endParaRPr lang="ru-UA"/>
        </a:p>
      </dgm:t>
    </dgm:pt>
    <dgm:pt modelId="{77D8EC27-ABB1-43AB-AB09-D98F980165BD}" type="parTrans" cxnId="{EA003B2D-7E5A-4043-8093-4B1A6BDCCEE7}">
      <dgm:prSet/>
      <dgm:spPr/>
      <dgm:t>
        <a:bodyPr/>
        <a:lstStyle/>
        <a:p>
          <a:endParaRPr lang="ru-UA"/>
        </a:p>
      </dgm:t>
    </dgm:pt>
    <dgm:pt modelId="{7BA5D0C8-BE6B-48B4-B530-DB65DDC4FAD5}" type="sibTrans" cxnId="{EA003B2D-7E5A-4043-8093-4B1A6BDCCEE7}">
      <dgm:prSet/>
      <dgm:spPr/>
      <dgm:t>
        <a:bodyPr/>
        <a:lstStyle/>
        <a:p>
          <a:endParaRPr lang="ru-UA"/>
        </a:p>
      </dgm:t>
    </dgm:pt>
    <dgm:pt modelId="{EE5BDE10-D7E7-4F41-8FAF-5390CA6F7912}">
      <dgm:prSet/>
      <dgm:spPr/>
      <dgm:t>
        <a:bodyPr/>
        <a:lstStyle/>
        <a:p>
          <a:endParaRPr lang="ru-UA"/>
        </a:p>
      </dgm:t>
    </dgm:pt>
    <dgm:pt modelId="{6227D61A-C422-44E9-8E59-99785E596922}" type="parTrans" cxnId="{2DAF5855-4801-44DF-8652-EC81D0900E4D}">
      <dgm:prSet/>
      <dgm:spPr/>
      <dgm:t>
        <a:bodyPr/>
        <a:lstStyle/>
        <a:p>
          <a:endParaRPr lang="ru-UA"/>
        </a:p>
      </dgm:t>
    </dgm:pt>
    <dgm:pt modelId="{E57F0E53-8D40-44A5-AB25-5DAFC07DD34F}" type="sibTrans" cxnId="{2DAF5855-4801-44DF-8652-EC81D0900E4D}">
      <dgm:prSet/>
      <dgm:spPr/>
      <dgm:t>
        <a:bodyPr/>
        <a:lstStyle/>
        <a:p>
          <a:endParaRPr lang="ru-UA"/>
        </a:p>
      </dgm:t>
    </dgm:pt>
    <dgm:pt modelId="{2A4BBDC9-41EB-4231-8750-CEAB512841F2}" type="pres">
      <dgm:prSet presAssocID="{D9104290-7566-4083-BA0D-A56D7D72AB68}" presName="composite" presStyleCnt="0">
        <dgm:presLayoutVars>
          <dgm:chMax val="1"/>
          <dgm:dir/>
          <dgm:resizeHandles val="exact"/>
        </dgm:presLayoutVars>
      </dgm:prSet>
      <dgm:spPr/>
    </dgm:pt>
    <dgm:pt modelId="{534AADC0-4298-4BFB-93E6-B0284222A74F}" type="pres">
      <dgm:prSet presAssocID="{F4B4A749-2676-433C-91F6-212ED0603278}" presName="roof" presStyleLbl="dkBgShp" presStyleIdx="0" presStyleCnt="2" custLinFactNeighborX="-6674" custLinFactNeighborY="-9877"/>
      <dgm:spPr/>
    </dgm:pt>
    <dgm:pt modelId="{ED3D4DE5-A761-4923-9DBE-623CAF830DAA}" type="pres">
      <dgm:prSet presAssocID="{F4B4A749-2676-433C-91F6-212ED0603278}" presName="pillars" presStyleCnt="0"/>
      <dgm:spPr/>
    </dgm:pt>
    <dgm:pt modelId="{3DA28715-ACA5-45F1-BF32-C6812982A7D3}" type="pres">
      <dgm:prSet presAssocID="{F4B4A749-2676-433C-91F6-212ED0603278}" presName="pillar1" presStyleLbl="node1" presStyleIdx="0" presStyleCnt="4">
        <dgm:presLayoutVars>
          <dgm:bulletEnabled val="1"/>
        </dgm:presLayoutVars>
      </dgm:prSet>
      <dgm:spPr/>
    </dgm:pt>
    <dgm:pt modelId="{60DC0B5D-708C-4CFC-8000-34F60A5EDB6F}" type="pres">
      <dgm:prSet presAssocID="{AA4F9BE4-D67E-4C8E-9688-0BBA44A07775}" presName="pillarX" presStyleLbl="node1" presStyleIdx="1" presStyleCnt="4">
        <dgm:presLayoutVars>
          <dgm:bulletEnabled val="1"/>
        </dgm:presLayoutVars>
      </dgm:prSet>
      <dgm:spPr/>
    </dgm:pt>
    <dgm:pt modelId="{77CDCA24-9CE4-4B50-A123-700B374978F5}" type="pres">
      <dgm:prSet presAssocID="{E5B4F7D0-8FE0-4E2C-B284-26AF5821870A}" presName="pillarX" presStyleLbl="node1" presStyleIdx="2" presStyleCnt="4">
        <dgm:presLayoutVars>
          <dgm:bulletEnabled val="1"/>
        </dgm:presLayoutVars>
      </dgm:prSet>
      <dgm:spPr/>
    </dgm:pt>
    <dgm:pt modelId="{A7FEC2C7-B998-46D3-8E83-3217281F39CA}" type="pres">
      <dgm:prSet presAssocID="{D138CCA0-A2A5-417F-A969-4AF2EA995677}" presName="pillarX" presStyleLbl="node1" presStyleIdx="3" presStyleCnt="4">
        <dgm:presLayoutVars>
          <dgm:bulletEnabled val="1"/>
        </dgm:presLayoutVars>
      </dgm:prSet>
      <dgm:spPr/>
    </dgm:pt>
    <dgm:pt modelId="{7A6F5B78-78FE-4932-BAC5-64445F9E38BE}" type="pres">
      <dgm:prSet presAssocID="{F4B4A749-2676-433C-91F6-212ED0603278}" presName="base" presStyleLbl="dkBgShp" presStyleIdx="1" presStyleCnt="2"/>
      <dgm:spPr/>
    </dgm:pt>
  </dgm:ptLst>
  <dgm:cxnLst>
    <dgm:cxn modelId="{F3B7DF11-EAC5-4056-A021-3CF25B6D37B1}" srcId="{D9104290-7566-4083-BA0D-A56D7D72AB68}" destId="{11DE1EED-0517-4E33-A2A7-54324A0F5907}" srcOrd="3" destOrd="0" parTransId="{86A6DDA3-10D9-4138-BA9C-C1EF7260F018}" sibTransId="{6C2EFA87-D9EB-4053-A246-9719DCA9A5B9}"/>
    <dgm:cxn modelId="{3C863519-7707-417C-BDDE-58E4318008E8}" type="presOf" srcId="{D9104290-7566-4083-BA0D-A56D7D72AB68}" destId="{2A4BBDC9-41EB-4231-8750-CEAB512841F2}" srcOrd="0" destOrd="0" presId="urn:microsoft.com/office/officeart/2005/8/layout/hList3"/>
    <dgm:cxn modelId="{EA003B2D-7E5A-4043-8093-4B1A6BDCCEE7}" srcId="{D9104290-7566-4083-BA0D-A56D7D72AB68}" destId="{24DA4673-E69A-449D-9BAB-3272A0D40C20}" srcOrd="2" destOrd="0" parTransId="{77D8EC27-ABB1-43AB-AB09-D98F980165BD}" sibTransId="{7BA5D0C8-BE6B-48B4-B530-DB65DDC4FAD5}"/>
    <dgm:cxn modelId="{D0F1A82D-3292-4EC7-BD39-091186C199FE}" type="presOf" srcId="{D138CCA0-A2A5-417F-A969-4AF2EA995677}" destId="{A7FEC2C7-B998-46D3-8E83-3217281F39CA}" srcOrd="0" destOrd="0" presId="urn:microsoft.com/office/officeart/2005/8/layout/hList3"/>
    <dgm:cxn modelId="{CE64FE3B-88D7-4928-82CD-643E939E1BB0}" srcId="{F4B4A749-2676-433C-91F6-212ED0603278}" destId="{FC748677-A616-4042-82C2-D5A21F93E140}" srcOrd="0" destOrd="0" parTransId="{BF9832E7-2405-444B-B53F-2C1EC5CE9E0F}" sibTransId="{4C23ECB4-785B-4650-AB3D-335E32344FF7}"/>
    <dgm:cxn modelId="{45374845-1E0B-4658-B840-1208FE92D380}" type="presOf" srcId="{FC748677-A616-4042-82C2-D5A21F93E140}" destId="{3DA28715-ACA5-45F1-BF32-C6812982A7D3}" srcOrd="0" destOrd="0" presId="urn:microsoft.com/office/officeart/2005/8/layout/hList3"/>
    <dgm:cxn modelId="{2DAF5855-4801-44DF-8652-EC81D0900E4D}" srcId="{D9104290-7566-4083-BA0D-A56D7D72AB68}" destId="{EE5BDE10-D7E7-4F41-8FAF-5390CA6F7912}" srcOrd="1" destOrd="0" parTransId="{6227D61A-C422-44E9-8E59-99785E596922}" sibTransId="{E57F0E53-8D40-44A5-AB25-5DAFC07DD34F}"/>
    <dgm:cxn modelId="{13131A80-280A-4B96-9CFB-CD3A2E7D8BD2}" type="presOf" srcId="{F4B4A749-2676-433C-91F6-212ED0603278}" destId="{534AADC0-4298-4BFB-93E6-B0284222A74F}" srcOrd="0" destOrd="0" presId="urn:microsoft.com/office/officeart/2005/8/layout/hList3"/>
    <dgm:cxn modelId="{6AA338A2-E763-4F19-A153-257CE17385F0}" type="presOf" srcId="{E5B4F7D0-8FE0-4E2C-B284-26AF5821870A}" destId="{77CDCA24-9CE4-4B50-A123-700B374978F5}" srcOrd="0" destOrd="0" presId="urn:microsoft.com/office/officeart/2005/8/layout/hList3"/>
    <dgm:cxn modelId="{3AB5CAAD-97D1-43B2-92AA-0CFF978B75F3}" srcId="{F4B4A749-2676-433C-91F6-212ED0603278}" destId="{AA4F9BE4-D67E-4C8E-9688-0BBA44A07775}" srcOrd="1" destOrd="0" parTransId="{D059A0AA-DDA0-4820-A628-D14011213E8F}" sibTransId="{004AB932-E045-4F20-B8A5-D0A8E3A456E9}"/>
    <dgm:cxn modelId="{5FD9F7B0-BBFA-403C-80A9-C225C2C81A4C}" srcId="{F4B4A749-2676-433C-91F6-212ED0603278}" destId="{E5B4F7D0-8FE0-4E2C-B284-26AF5821870A}" srcOrd="2" destOrd="0" parTransId="{DB9A088F-89EB-46BD-AA01-78B25164035D}" sibTransId="{B8C1A80F-2BD8-44D7-8E32-34AAC652DA27}"/>
    <dgm:cxn modelId="{325043BC-8081-43E5-BE13-11C2B1469FD1}" srcId="{F4B4A749-2676-433C-91F6-212ED0603278}" destId="{D138CCA0-A2A5-417F-A969-4AF2EA995677}" srcOrd="3" destOrd="0" parTransId="{26D92CE3-43EC-43C6-AF25-8D319C305FC5}" sibTransId="{D9A17796-1FD8-4D91-8E1E-125A51B02371}"/>
    <dgm:cxn modelId="{6F6EC7DD-6F92-4388-9D41-6E7FA6BB2E7F}" srcId="{D9104290-7566-4083-BA0D-A56D7D72AB68}" destId="{F4B4A749-2676-433C-91F6-212ED0603278}" srcOrd="0" destOrd="0" parTransId="{78B4E80F-C304-4ABF-9DD7-DF1FA1C39804}" sibTransId="{E5B292ED-B556-49D1-A821-5C88A0D44D44}"/>
    <dgm:cxn modelId="{E3C28EF2-1FCE-40C8-B646-75D766F14CAE}" type="presOf" srcId="{AA4F9BE4-D67E-4C8E-9688-0BBA44A07775}" destId="{60DC0B5D-708C-4CFC-8000-34F60A5EDB6F}" srcOrd="0" destOrd="0" presId="urn:microsoft.com/office/officeart/2005/8/layout/hList3"/>
    <dgm:cxn modelId="{3FB4FBEF-4165-4AE7-B8C8-E58B887FCEB4}" type="presParOf" srcId="{2A4BBDC9-41EB-4231-8750-CEAB512841F2}" destId="{534AADC0-4298-4BFB-93E6-B0284222A74F}" srcOrd="0" destOrd="0" presId="urn:microsoft.com/office/officeart/2005/8/layout/hList3"/>
    <dgm:cxn modelId="{83379FCE-5148-4D13-B6D3-8E26A3D6BFB8}" type="presParOf" srcId="{2A4BBDC9-41EB-4231-8750-CEAB512841F2}" destId="{ED3D4DE5-A761-4923-9DBE-623CAF830DAA}" srcOrd="1" destOrd="0" presId="urn:microsoft.com/office/officeart/2005/8/layout/hList3"/>
    <dgm:cxn modelId="{399F39AF-33F3-4121-BDD0-182E0AF2B2D2}" type="presParOf" srcId="{ED3D4DE5-A761-4923-9DBE-623CAF830DAA}" destId="{3DA28715-ACA5-45F1-BF32-C6812982A7D3}" srcOrd="0" destOrd="0" presId="urn:microsoft.com/office/officeart/2005/8/layout/hList3"/>
    <dgm:cxn modelId="{C6DAF1F3-E70C-4763-82A0-2CC5D84C0059}" type="presParOf" srcId="{ED3D4DE5-A761-4923-9DBE-623CAF830DAA}" destId="{60DC0B5D-708C-4CFC-8000-34F60A5EDB6F}" srcOrd="1" destOrd="0" presId="urn:microsoft.com/office/officeart/2005/8/layout/hList3"/>
    <dgm:cxn modelId="{49EA13CB-90FF-44A3-BB74-29180A876233}" type="presParOf" srcId="{ED3D4DE5-A761-4923-9DBE-623CAF830DAA}" destId="{77CDCA24-9CE4-4B50-A123-700B374978F5}" srcOrd="2" destOrd="0" presId="urn:microsoft.com/office/officeart/2005/8/layout/hList3"/>
    <dgm:cxn modelId="{F140E630-EC5A-40EE-8050-84E409C52B81}" type="presParOf" srcId="{ED3D4DE5-A761-4923-9DBE-623CAF830DAA}" destId="{A7FEC2C7-B998-46D3-8E83-3217281F39CA}" srcOrd="3" destOrd="0" presId="urn:microsoft.com/office/officeart/2005/8/layout/hList3"/>
    <dgm:cxn modelId="{EA60CB61-42B1-40A9-BE2A-BE95BA225141}" type="presParOf" srcId="{2A4BBDC9-41EB-4231-8750-CEAB512841F2}" destId="{7A6F5B78-78FE-4932-BAC5-64445F9E38B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AADC0-4298-4BFB-93E6-B0284222A74F}">
      <dsp:nvSpPr>
        <dsp:cNvPr id="0" name=""/>
        <dsp:cNvSpPr/>
      </dsp:nvSpPr>
      <dsp:spPr>
        <a:xfrm>
          <a:off x="0" y="0"/>
          <a:ext cx="4572000" cy="45148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Національно- патріотичне виховання</a:t>
          </a:r>
          <a:endParaRPr lang="ru-UA" sz="20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4572000" cy="451485"/>
      </dsp:txXfrm>
    </dsp:sp>
    <dsp:sp modelId="{3DA28715-ACA5-45F1-BF32-C6812982A7D3}">
      <dsp:nvSpPr>
        <dsp:cNvPr id="0" name=""/>
        <dsp:cNvSpPr/>
      </dsp:nvSpPr>
      <dsp:spPr>
        <a:xfrm>
          <a:off x="0" y="451485"/>
          <a:ext cx="1143000" cy="94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 err="1">
              <a:solidFill>
                <a:schemeClr val="bg1"/>
              </a:solidFill>
              <a:effectLst/>
              <a:latin typeface="TimesNewRomanPSMT"/>
            </a:rPr>
            <a:t>громадянсько-патріотичне</a:t>
          </a:r>
          <a:endParaRPr lang="ru-UA" sz="1800" b="1" kern="1200" dirty="0">
            <a:solidFill>
              <a:schemeClr val="bg1"/>
            </a:solidFill>
          </a:endParaRPr>
        </a:p>
      </dsp:txBody>
      <dsp:txXfrm>
        <a:off x="0" y="451485"/>
        <a:ext cx="1143000" cy="948118"/>
      </dsp:txXfrm>
    </dsp:sp>
    <dsp:sp modelId="{60DC0B5D-708C-4CFC-8000-34F60A5EDB6F}">
      <dsp:nvSpPr>
        <dsp:cNvPr id="0" name=""/>
        <dsp:cNvSpPr/>
      </dsp:nvSpPr>
      <dsp:spPr>
        <a:xfrm>
          <a:off x="1143000" y="451485"/>
          <a:ext cx="1143000" cy="94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dirty="0">
              <a:solidFill>
                <a:schemeClr val="bg1"/>
              </a:solidFill>
              <a:effectLst/>
              <a:latin typeface="TimesNewRomanPSMT"/>
            </a:rPr>
            <a:t>духовно-</a:t>
          </a:r>
          <a:r>
            <a:rPr lang="ru-RU" sz="1600" b="1" i="0" kern="1200" dirty="0" err="1">
              <a:solidFill>
                <a:schemeClr val="bg1"/>
              </a:solidFill>
              <a:effectLst/>
              <a:latin typeface="TimesNewRomanPSMT"/>
            </a:rPr>
            <a:t>моральне</a:t>
          </a:r>
          <a:endParaRPr lang="ru-UA" sz="1600" b="1" kern="1200" dirty="0">
            <a:solidFill>
              <a:schemeClr val="bg1"/>
            </a:solidFill>
          </a:endParaRPr>
        </a:p>
      </dsp:txBody>
      <dsp:txXfrm>
        <a:off x="1143000" y="451485"/>
        <a:ext cx="1143000" cy="948118"/>
      </dsp:txXfrm>
    </dsp:sp>
    <dsp:sp modelId="{77CDCA24-9CE4-4B50-A123-700B374978F5}">
      <dsp:nvSpPr>
        <dsp:cNvPr id="0" name=""/>
        <dsp:cNvSpPr/>
      </dsp:nvSpPr>
      <dsp:spPr>
        <a:xfrm>
          <a:off x="2286000" y="451485"/>
          <a:ext cx="1143000" cy="94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dirty="0" err="1">
              <a:solidFill>
                <a:schemeClr val="bg1"/>
              </a:solidFill>
              <a:effectLst/>
              <a:latin typeface="TimesNewRomanPSMT"/>
            </a:rPr>
            <a:t>військово-патріотичн</a:t>
          </a:r>
          <a:r>
            <a:rPr lang="ru-RU" sz="1300" b="1" i="0" kern="1200" dirty="0" err="1">
              <a:solidFill>
                <a:schemeClr val="bg1"/>
              </a:solidFill>
              <a:effectLst/>
              <a:latin typeface="TimesNewRomanPSMT"/>
            </a:rPr>
            <a:t>е</a:t>
          </a:r>
          <a:r>
            <a:rPr lang="ru-RU" sz="1300" b="1" i="0" kern="1200" dirty="0">
              <a:solidFill>
                <a:schemeClr val="bg1"/>
              </a:solidFill>
              <a:effectLst/>
              <a:latin typeface="TimesNewRomanPSMT"/>
            </a:rPr>
            <a:t> </a:t>
          </a:r>
          <a:endParaRPr lang="ru-UA" sz="1300" b="1" kern="1200" dirty="0">
            <a:solidFill>
              <a:schemeClr val="bg1"/>
            </a:solidFill>
          </a:endParaRPr>
        </a:p>
      </dsp:txBody>
      <dsp:txXfrm>
        <a:off x="2286000" y="451485"/>
        <a:ext cx="1143000" cy="948118"/>
      </dsp:txXfrm>
    </dsp:sp>
    <dsp:sp modelId="{A7FEC2C7-B998-46D3-8E83-3217281F39CA}">
      <dsp:nvSpPr>
        <dsp:cNvPr id="0" name=""/>
        <dsp:cNvSpPr/>
      </dsp:nvSpPr>
      <dsp:spPr>
        <a:xfrm>
          <a:off x="3429000" y="451485"/>
          <a:ext cx="1143000" cy="94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dirty="0" err="1">
              <a:solidFill>
                <a:schemeClr val="bg1"/>
              </a:solidFill>
              <a:effectLst/>
              <a:latin typeface="TimesNewRomanPSMT"/>
            </a:rPr>
            <a:t>екологічне</a:t>
          </a:r>
          <a:r>
            <a:rPr lang="ru-RU" sz="1600" b="1" i="0" kern="1200" dirty="0">
              <a:solidFill>
                <a:schemeClr val="bg1"/>
              </a:solidFill>
              <a:effectLst/>
              <a:latin typeface="TimesNewRomanPSMT"/>
            </a:rPr>
            <a:t> </a:t>
          </a:r>
          <a:r>
            <a:rPr lang="ru-RU" sz="1600" b="1" i="0" kern="1200" dirty="0" err="1">
              <a:solidFill>
                <a:schemeClr val="bg1"/>
              </a:solidFill>
              <a:effectLst/>
              <a:latin typeface="TimesNewRomanPSMT"/>
            </a:rPr>
            <a:t>виховання</a:t>
          </a:r>
          <a:endParaRPr lang="ru-UA" sz="1600" b="1" kern="1200" dirty="0">
            <a:solidFill>
              <a:schemeClr val="bg1"/>
            </a:solidFill>
          </a:endParaRPr>
        </a:p>
      </dsp:txBody>
      <dsp:txXfrm>
        <a:off x="3429000" y="451485"/>
        <a:ext cx="1143000" cy="948118"/>
      </dsp:txXfrm>
    </dsp:sp>
    <dsp:sp modelId="{7A6F5B78-78FE-4932-BAC5-64445F9E38BE}">
      <dsp:nvSpPr>
        <dsp:cNvPr id="0" name=""/>
        <dsp:cNvSpPr/>
      </dsp:nvSpPr>
      <dsp:spPr>
        <a:xfrm>
          <a:off x="0" y="1399603"/>
          <a:ext cx="4572000" cy="1053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E794F-7FF3-E5FE-FC60-BEC463989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9C511E-294B-92F8-481A-EA9C44581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6713F1-A972-6269-F761-8D6F663E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3558C2-506C-244A-7DE9-264C828B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F9487C-EF7D-D038-9EC6-5D8414F3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846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DCDFF-3918-8ADE-2950-FDE9AF84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D45819-EDFE-6C08-3D19-F4F0C1DEF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905DDD-438C-2C5C-9EA6-AD9B87B2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26EB1F-3CEC-FE48-EAE1-1F4DA233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8D91C7-C187-B281-59BB-3C6E7772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8577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54D148-1133-1073-DF12-004177AAB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9F9028-F035-A37E-7D8B-462A4C103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0843AE-7AC4-240E-C3A3-9F1DFFE6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960A07-645C-3123-FF5E-8DDEC281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ACE470-61F8-A5FA-6283-2E59AE4A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603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26712-5FF8-81EC-5A66-C4A78E55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3DB6AD-252A-024B-30E7-D9DCB37A1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A2D206-328E-09F4-334C-3C9D88AE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E90A2F-E1E2-3F8C-E4F3-A70E0A55C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B7D339-12B4-7F32-32E0-52F18C18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4704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9F8C8-A049-EF70-D1C6-E7D6128EC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9DB35D-AEE9-B98F-42EA-1F55C9DFF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B792BA-0105-2BF2-9CF3-3E9D1C80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9F3E54-F64B-BF4F-5B26-8A391398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61346F-09DF-572A-3262-A8D2AF0A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3131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EB15-6B78-E557-A16A-788DA7D7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132F60-144D-5E1E-7706-AD41C8463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A7B302-1E59-433A-6E2D-95144FE51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B371F6-1D63-D04A-6C30-29EE8CDE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A0047D-98F0-4E76-50B9-8B47C831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978920-C43D-ABCB-686B-BACDD7B8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258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A13A8-CD68-AD6E-2B7E-44BB00593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172DF5-D2BE-5B14-B5B3-11B72DDA0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1DDEED-11D3-5202-E798-7D73D1EDA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B2AE57-4770-3305-7544-B76A942F1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CC60DA-D73E-8096-3A45-381EAEF93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8664FC-2983-7E1B-B8A1-28115927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BD18F8-AD94-C978-CF18-92C308B2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F59CC5F-7AF7-BDB0-FC81-6746D8DC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289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05D0B-30A1-8C73-79DA-DC116466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1210EA-E5C9-6031-D1E8-28278B6E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03F901-A73E-B290-D5DA-9966B510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423C47-5604-1DB3-9CCC-5278B972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5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2C2212-ABA8-BE18-DB26-8EBA7B7D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CAD289-7044-1E3B-999A-4EACCFFE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22E9C8-FEBC-73EE-1774-01CEB199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349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9EC70-FD8D-6E00-C087-CB3A5086F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A144E9-6653-6EB4-E3C7-5C6D0FE3A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10D5B5-F05A-07B1-B10B-9C88198EF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AB611A-A8DF-2A32-35D5-56B2DB33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9297F2-9581-BC79-0C40-C81AEF95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E63D98-74C2-0343-86B5-FA4ED45C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7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CEEC9-82D1-96D4-F06F-20716C1A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94ADA9-F272-DFAD-06FC-22C78AB10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200737-74AB-51DB-D5AA-1F3FC1C74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9058C6-215F-0EF6-E24C-75A30F0A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6E8C27-C66A-4891-0F2C-976D9C9E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4ECF51-13D2-7DE1-022A-14F7FCB0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377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695E8-5890-1AB5-DFF3-005BA9E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A192E8-93A2-5292-5F3C-D7C8863B5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20A2EE-E0FB-5164-FB1F-480E6997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7679-D22D-4617-AED8-D4B647F19D37}" type="datetimeFigureOut">
              <a:rPr lang="ru-UA" smtClean="0"/>
              <a:t>30.08.2022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CBCDEF-AF20-10A7-08EA-09D60D44A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E9D723-BE2E-8A30-FC10-3956073C7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5330-3EF1-4C7D-A0BD-48F7080DF5F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4614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naurok.com.ua/conference/civic-education-school/study" TargetMode="External"/><Relationship Id="rId3" Type="http://schemas.openxmlformats.org/officeDocument/2006/relationships/hyperlink" Target="https://mon.gov.ua/storage/app/uploads/public/5d5/279/7ca/5d52797ca746c359374718.pdf" TargetMode="External"/><Relationship Id="rId7" Type="http://schemas.openxmlformats.org/officeDocument/2006/relationships/hyperlink" Target="https://naurok.com.ua/post/rozvivaemo-gromadyansku-kompetentnist-shkolyariv-neordinarni-ide-ta-korisni-layfhaki" TargetMode="External"/><Relationship Id="rId12" Type="http://schemas.openxmlformats.org/officeDocument/2006/relationships/hyperlink" Target="https://naurok.com.ua/learn/instrumenti-ta-priyomi-formuvannya-gromadyansko-kompetentnosti-uchniv-1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urok.com.ua/post/realizaciya-koncepci-nacionalno-patriotichnogo-vihovannya-osnovni-zahodi-ta-cikavi-momenti" TargetMode="External"/><Relationship Id="rId11" Type="http://schemas.openxmlformats.org/officeDocument/2006/relationships/hyperlink" Target="https://naurok.com.ua/webinar/yak-chi-ukra-nskim-shkolyaram-sogodni-vivchati-istoriyu-kra-ni-agresora" TargetMode="External"/><Relationship Id="rId5" Type="http://schemas.openxmlformats.org/officeDocument/2006/relationships/hyperlink" Target="https://zakon.rada.gov.ua/laws/show/932-2020-%D0%BF#Text" TargetMode="External"/><Relationship Id="rId10" Type="http://schemas.openxmlformats.org/officeDocument/2006/relationships/hyperlink" Target="https://naurok.com.ua/post/suchasne-patriotichne-vihovannya-v-ukra-ni-ta-sviti" TargetMode="External"/><Relationship Id="rId4" Type="http://schemas.openxmlformats.org/officeDocument/2006/relationships/hyperlink" Target="https://mon.gov.ua/ua/npa/pro-deyaki-pitannya-nacionalno-patriotichnogo-vihovannya-v-zakladah-osviti-ukrayini-ta-viznannya-takim-sho-vtrativ-chinnist-nakazu-ministerstva-osviti-i-nauki-ukrayini-vid-16062015-641" TargetMode="External"/><Relationship Id="rId9" Type="http://schemas.openxmlformats.org/officeDocument/2006/relationships/hyperlink" Target="https://naurok.com.ua/post/uroki-istori-dlya-klasnogo-kerivnika-abo-yak-vidznachiti-v-shkoli-pam-yatni-dati-schob-uchni-ne-buli-bayduzhim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gd/d6ZHyj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lse.multycourse.com.ua/ua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CHsuRSM3rjro5T5mdzEcOWtzev0vo2Md/vie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659-00#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z0791-0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791-0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TnuGV8krCpd0SfcLmWgVpYXlIhP-wGXH/vie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yna.net/persha-medichna-dopomoga-u-voyennij-chas" TargetMode="External"/><Relationship Id="rId5" Type="http://schemas.openxmlformats.org/officeDocument/2006/relationships/hyperlink" Target="https://dsns.gov.ua/uk/abetka-bezpeki/diyi-naselennya-v-umovax-nadzvicainix-situacii-vojennogo-xarakteru" TargetMode="External"/><Relationship Id="rId4" Type="http://schemas.openxmlformats.org/officeDocument/2006/relationships/hyperlink" Target="https://naurok.com.ua/post/pravila-povodzhennya-z-vibuhonebezpechnimi-predmetami-yak-provesti-vihovnu-godin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urok.com.ua/post/u-nas-z-yavivsya-uchen-vpo-yak-poznayomiti-ditinu-iz-klas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urok.com.ua/post/distanciyniy-timbilding-5-zavdan-dlya-zgurtuvannya-klasu" TargetMode="External"/><Relationship Id="rId5" Type="http://schemas.openxmlformats.org/officeDocument/2006/relationships/hyperlink" Target="https://naurok.com.ua/post/tri-poradi-dlya-protidi-diskriminaci-ta-bulingu-v-shkolah-v-umovah-voennogo-stanu" TargetMode="External"/><Relationship Id="rId4" Type="http://schemas.openxmlformats.org/officeDocument/2006/relationships/hyperlink" Target="https://naurok.com.ua/post/yak-pracyuvati-z-uchnyami-yaki-zaznali-psihologichnih-trav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naurok.com.ua/learn/mediagramotnist-ta-kritichne-mislennya-vid-teori-do-praktiki-5" TargetMode="External"/><Relationship Id="rId3" Type="http://schemas.openxmlformats.org/officeDocument/2006/relationships/hyperlink" Target="https://naurok.com.ua/site/search-post?q=%D0%BA%D1%80%D0%B8%D1%82%D0%B8%D1%87%D0%BD%D0%B5+%D0%BC%D0%B8%D1%81%D0%BB%D0%B5%D0%BD%D0%BD%D1%8F" TargetMode="External"/><Relationship Id="rId7" Type="http://schemas.openxmlformats.org/officeDocument/2006/relationships/hyperlink" Target="https://filter.mkip.gov.ua/uchytelyam-ta-uchnya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urok.com.ua/site/search-video?q=%D0%BC%D0%B5%D0%B4%D1%96%D0%B0%D0%B3%D1%80%D0%B0%D0%BC%D0%BE%D1%82%D0%BD%D1%96%D1%81%D1%82%D1%8C" TargetMode="External"/><Relationship Id="rId5" Type="http://schemas.openxmlformats.org/officeDocument/2006/relationships/hyperlink" Target="https://naurok.com.ua/site/search-post?q=%D0%BC%D0%B5%D0%B4%D1%96%D0%B0%D0%B3%D1%80%D0%B0%D0%BC%D0%BE%D1%82%D0%BD%D1%96%D1%81%D1%82%D1%8C" TargetMode="External"/><Relationship Id="rId4" Type="http://schemas.openxmlformats.org/officeDocument/2006/relationships/hyperlink" Target="https://naurok.com.ua/site/search-video?q=%D0%BA%D1%80%D0%B8%D1%82%D0%B8%D1%87%D0%BD%D0%B5%20%D0%BC%D0%B8%D1%81%D0%BB%D0%B5%D0%BD%D0%BD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для презентаций - школьные">
            <a:extLst>
              <a:ext uri="{FF2B5EF4-FFF2-40B4-BE49-F238E27FC236}">
                <a16:creationId xmlns:a16="http://schemas.microsoft.com/office/drawing/2014/main" id="{C5416EDA-A87B-FFA9-10F6-0670EDF06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0"/>
            <a:ext cx="12430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101E3-7027-C2E0-78C3-8F3FD1F58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0256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3600" b="1" i="0" dirty="0" err="1">
                <a:solidFill>
                  <a:srgbClr val="009900"/>
                </a:solidFill>
                <a:effectLst/>
                <a:latin typeface="TimesNewRomanPS-BoldMT"/>
              </a:rPr>
              <a:t>Організація</a:t>
            </a:r>
            <a:r>
              <a:rPr lang="ru-RU" sz="3600" b="1" i="0" dirty="0">
                <a:solidFill>
                  <a:srgbClr val="009900"/>
                </a:solidFill>
                <a:effectLst/>
                <a:latin typeface="TimesNewRomanPS-BoldMT"/>
              </a:rPr>
              <a:t> </a:t>
            </a:r>
            <a:r>
              <a:rPr lang="ru-RU" sz="3600" b="1" i="0" dirty="0" err="1">
                <a:solidFill>
                  <a:srgbClr val="009900"/>
                </a:solidFill>
                <a:effectLst/>
                <a:latin typeface="TimesNewRomanPS-BoldMT"/>
              </a:rPr>
              <a:t>виховного</a:t>
            </a:r>
            <a:r>
              <a:rPr lang="ru-RU" sz="3600" b="1" i="0" dirty="0">
                <a:solidFill>
                  <a:srgbClr val="009900"/>
                </a:solidFill>
                <a:effectLst/>
                <a:latin typeface="TimesNewRomanPS-BoldMT"/>
              </a:rPr>
              <a:t> </a:t>
            </a:r>
            <a:r>
              <a:rPr lang="ru-RU" sz="3600" b="1" i="0" dirty="0" err="1">
                <a:solidFill>
                  <a:srgbClr val="009900"/>
                </a:solidFill>
                <a:effectLst/>
                <a:latin typeface="TimesNewRomanPS-BoldMT"/>
              </a:rPr>
              <a:t>процесу</a:t>
            </a:r>
            <a:r>
              <a:rPr lang="ru-RU" sz="3600" b="1" i="0" dirty="0">
                <a:solidFill>
                  <a:srgbClr val="009900"/>
                </a:solidFill>
                <a:effectLst/>
                <a:latin typeface="TimesNewRomanPS-BoldMT"/>
              </a:rPr>
              <a:t>                                          в закладах </a:t>
            </a:r>
            <a:r>
              <a:rPr lang="ru-RU" sz="3600" b="1" i="0" dirty="0" err="1">
                <a:solidFill>
                  <a:srgbClr val="009900"/>
                </a:solidFill>
                <a:effectLst/>
                <a:latin typeface="TimesNewRomanPS-BoldMT"/>
              </a:rPr>
              <a:t>освіти</a:t>
            </a:r>
            <a:br>
              <a:rPr lang="ru-RU" sz="3600" b="1" i="0" dirty="0">
                <a:solidFill>
                  <a:srgbClr val="009900"/>
                </a:solidFill>
                <a:effectLst/>
                <a:latin typeface="TimesNewRomanPS-BoldMT"/>
              </a:rPr>
            </a:br>
            <a:r>
              <a:rPr lang="ru-RU" sz="3600" b="1" i="0" dirty="0">
                <a:solidFill>
                  <a:srgbClr val="009900"/>
                </a:solidFill>
                <a:effectLst/>
                <a:latin typeface="TimesNewRomanPS-BoldMT"/>
              </a:rPr>
              <a:t>у 2022/2023 </a:t>
            </a:r>
            <a:r>
              <a:rPr lang="ru-RU" sz="3600" b="1" i="0" dirty="0" err="1">
                <a:solidFill>
                  <a:srgbClr val="009900"/>
                </a:solidFill>
                <a:effectLst/>
                <a:latin typeface="TimesNewRomanPS-BoldMT"/>
              </a:rPr>
              <a:t>навчальному</a:t>
            </a:r>
            <a:r>
              <a:rPr lang="ru-RU" sz="3600" b="1" i="0" dirty="0">
                <a:solidFill>
                  <a:srgbClr val="009900"/>
                </a:solidFill>
                <a:effectLst/>
                <a:latin typeface="TimesNewRomanPS-BoldMT"/>
              </a:rPr>
              <a:t> </a:t>
            </a:r>
            <a:r>
              <a:rPr lang="ru-RU" sz="3600" b="1" i="0" dirty="0" err="1">
                <a:solidFill>
                  <a:srgbClr val="009900"/>
                </a:solidFill>
                <a:effectLst/>
                <a:latin typeface="TimesNewRomanPS-BoldMT"/>
              </a:rPr>
              <a:t>році</a:t>
            </a:r>
            <a:r>
              <a:rPr lang="ru-RU" sz="3600" dirty="0">
                <a:solidFill>
                  <a:srgbClr val="009900"/>
                </a:solidFill>
              </a:rPr>
              <a:t> </a:t>
            </a:r>
            <a:br>
              <a:rPr lang="ru-RU" dirty="0">
                <a:solidFill>
                  <a:srgbClr val="009900"/>
                </a:solidFill>
              </a:rPr>
            </a:br>
            <a:endParaRPr lang="ru-UA" dirty="0">
              <a:solidFill>
                <a:srgbClr val="0099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568C58-2C54-33CC-9257-4C210816E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037" y="129005"/>
            <a:ext cx="2445763" cy="17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62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Фоны для презентаций - школьные">
            <a:extLst>
              <a:ext uri="{FF2B5EF4-FFF2-40B4-BE49-F238E27FC236}">
                <a16:creationId xmlns:a16="http://schemas.microsoft.com/office/drawing/2014/main" id="{612649C6-4FC5-BFCF-F71E-0ADC091B4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87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C1DEC7A8-F1D7-F8BF-C651-AD920438C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36525"/>
            <a:ext cx="10820400" cy="658495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sz="2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Національно-патріотичне</a:t>
            </a:r>
            <a:r>
              <a:rPr lang="ru-RU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>
              <a:buNone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повномасштабної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розв’язала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ми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тому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buFont typeface="+mj-lt"/>
              <a:buAutoNum type="arabicPeriod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волонтерською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культуру.</a:t>
            </a:r>
          </a:p>
          <a:p>
            <a:pPr algn="l">
              <a:buFont typeface="+mj-lt"/>
              <a:buAutoNum type="arabicPeriod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Влаштовувати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пам'яті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борцям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свободу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ветеранами АТО, ООС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 algn="l">
              <a:buNone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Стежте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шароварщини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пафосу -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нещирість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гостро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реагують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щиро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відверто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BA5DED5-90DE-A5F3-8DFE-EF9FB2108A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8303441"/>
              </p:ext>
            </p:extLst>
          </p:nvPr>
        </p:nvGraphicFramePr>
        <p:xfrm>
          <a:off x="6934200" y="2095500"/>
          <a:ext cx="4572000" cy="150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1623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Фоны для презентаций - школьные">
            <a:extLst>
              <a:ext uri="{FF2B5EF4-FFF2-40B4-BE49-F238E27FC236}">
                <a16:creationId xmlns:a16="http://schemas.microsoft.com/office/drawing/2014/main" id="{EFD42841-5ED9-ADD1-7AE5-F1269F99F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3CF35B6-4478-CC25-5B16-8DA33026E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0"/>
            <a:ext cx="10582275" cy="6677025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Концепція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національно-патріотичного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виховання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>
                <a:solidFill>
                  <a:srgbClr val="297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заходи </a:t>
            </a:r>
            <a:r>
              <a:rPr lang="ru-RU" sz="3200" dirty="0" err="1">
                <a:solidFill>
                  <a:srgbClr val="297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щодо</a:t>
            </a:r>
            <a:r>
              <a:rPr lang="ru-RU" sz="3200" dirty="0">
                <a:solidFill>
                  <a:srgbClr val="297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3200" dirty="0" err="1">
                <a:solidFill>
                  <a:srgbClr val="297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реалізації</a:t>
            </a:r>
            <a:r>
              <a:rPr lang="ru-RU" sz="3200" dirty="0">
                <a:solidFill>
                  <a:srgbClr val="297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u="sng" dirty="0">
              <a:solidFill>
                <a:srgbClr val="1A0DAB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https://zakon.rada.gov.ua/laws/show/932-2020-%D0%BF#Text</a:t>
            </a:r>
            <a:r>
              <a:rPr lang="uk-UA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3200" i="0" dirty="0">
                <a:effectLst/>
                <a:latin typeface="Times New Roman" panose="02020603050405020304" pitchFamily="18" charset="0"/>
              </a:rPr>
              <a:t>план </a:t>
            </a:r>
            <a:r>
              <a:rPr lang="ru-RU" sz="3200" i="0" dirty="0" err="1">
                <a:effectLst/>
                <a:latin typeface="Times New Roman" panose="02020603050405020304" pitchFamily="18" charset="0"/>
              </a:rPr>
              <a:t>дій</a:t>
            </a:r>
            <a:r>
              <a:rPr lang="ru-RU" sz="32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200" i="0" dirty="0" err="1">
                <a:effectLst/>
                <a:latin typeface="Times New Roman" panose="02020603050405020304" pitchFamily="18" charset="0"/>
              </a:rPr>
              <a:t>щодо</a:t>
            </a:r>
            <a:r>
              <a:rPr lang="ru-RU" sz="32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200" i="0" dirty="0" err="1"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sz="32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200" i="0" dirty="0" err="1"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sz="32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200" i="0" dirty="0" err="1">
                <a:effectLst/>
                <a:latin typeface="Times New Roman" panose="02020603050405020304" pitchFamily="18" charset="0"/>
              </a:rPr>
              <a:t>національно-патріотичного</a:t>
            </a:r>
            <a:r>
              <a:rPr lang="ru-RU" sz="32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200" i="0" dirty="0" err="1">
                <a:effectLst/>
                <a:latin typeface="Times New Roman" panose="02020603050405020304" pitchFamily="18" charset="0"/>
              </a:rPr>
              <a:t>виховання</a:t>
            </a:r>
            <a:r>
              <a:rPr lang="ru-RU" sz="3200" i="0" dirty="0">
                <a:effectLst/>
                <a:latin typeface="Times New Roman" panose="02020603050405020304" pitchFamily="18" charset="0"/>
              </a:rPr>
              <a:t> на 2020-2025 роки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b="1" dirty="0">
                <a:solidFill>
                  <a:srgbClr val="000000"/>
                </a:solidFill>
                <a:latin typeface="TimesNewRomanPS-BoldMT"/>
              </a:rPr>
              <a:t>«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NewRomanPS-BoldMT"/>
              </a:rPr>
              <a:t>Про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NewRomanPS-BoldMT"/>
              </a:rPr>
              <a:t>деякі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NewRomanPS-BoldMT"/>
              </a:rPr>
              <a:t>питання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NewRomanPS-BoldMT"/>
              </a:rPr>
              <a:t>національно-патріотичного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NewRomanPS-BoldMT"/>
              </a:rPr>
              <a:t>виховання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NewRomanPS-BoldMT"/>
              </a:rPr>
              <a:t> в закладах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NewRomanPS-BoldMT"/>
              </a:rPr>
              <a:t>освіти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NewRomanPS-BoldMT"/>
              </a:rPr>
              <a:t>України</a:t>
            </a:r>
            <a:r>
              <a:rPr lang="ru-RU" sz="3200" dirty="0">
                <a:solidFill>
                  <a:srgbClr val="000000"/>
                </a:solidFill>
                <a:latin typeface="TimesNewRomanPS-BoldMT"/>
              </a:rPr>
              <a:t>»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NewRomanPS-BoldMT"/>
              </a:rPr>
              <a:t>від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NewRomanPS-BoldMT"/>
              </a:rPr>
              <a:t> 10.06.2022р. № 1/6267-22</a:t>
            </a:r>
            <a:r>
              <a:rPr lang="ru-RU" sz="3200" b="1" dirty="0">
                <a:solidFill>
                  <a:srgbClr val="000000"/>
                </a:solidFill>
                <a:latin typeface="TimesNewRomanPS-BoldMT"/>
              </a:rPr>
              <a:t>  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NewRomanPSMT"/>
              </a:rPr>
              <a:t>Ресурс доступу:</a:t>
            </a:r>
            <a:br>
              <a:rPr lang="ru-RU" sz="3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3200" b="0" i="0" dirty="0">
                <a:solidFill>
                  <a:srgbClr val="0563C1"/>
                </a:solidFill>
                <a:effectLst/>
                <a:latin typeface="TimesNewRomanPSMT"/>
              </a:rPr>
              <a:t>https://imzo.gov.ua/2022/06/13/lyst-mon-vid-10-06-2022-1-6267-22-prodeiaki-pytannia-natsional-no-patriotychnoho-vykhovannia-v-zakladakh-osvityukrainy/</a:t>
            </a:r>
            <a:r>
              <a:rPr lang="ru-RU" sz="3200" dirty="0"/>
              <a:t> </a:t>
            </a:r>
            <a:br>
              <a:rPr lang="ru-RU" sz="3200" dirty="0"/>
            </a:br>
            <a:endParaRPr lang="ru-RU" sz="3200" i="0" dirty="0">
              <a:solidFill>
                <a:srgbClr val="0066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«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Реалізація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Концепції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національно-патріотичного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виховання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основні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заходи та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цікаві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момент»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«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Розвиваємо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громадянську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компетентність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школярів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неординарні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ідеї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та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корисні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лайфхаки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інтернет-конференція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«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Формування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громадянської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компетентності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на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різних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уроках»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«Уроки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історії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для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класного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керівника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,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або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як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відзначити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в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школі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пам’ятні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дати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,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щоб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учні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не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були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байдужими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«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Сучасне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патріотичне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виховання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в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Україні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та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світі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вебінар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«Як/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чи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українським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школярам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сьогодні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вивчати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історію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країни-агресора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курс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«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Інструменти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та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прийоми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формування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громадянської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компетентності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учнів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endParaRPr lang="ru-RU" sz="32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02126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Фоны для презентаций - школьные">
            <a:extLst>
              <a:ext uri="{FF2B5EF4-FFF2-40B4-BE49-F238E27FC236}">
                <a16:creationId xmlns:a16="http://schemas.microsoft.com/office/drawing/2014/main" id="{2F17BD3E-CE86-4AF6-7078-0A1CD3673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31BCA9-5BE4-9828-A341-92DB349BD2A6}"/>
              </a:ext>
            </a:extLst>
          </p:cNvPr>
          <p:cNvSpPr txBox="1"/>
          <p:nvPr/>
        </p:nvSpPr>
        <p:spPr>
          <a:xfrm>
            <a:off x="973929" y="104015"/>
            <a:ext cx="10925175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962275" algn="l"/>
              </a:tabLst>
            </a:pPr>
            <a:r>
              <a:rPr lang="ru-RU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NewRomanPS-BoldMT"/>
              </a:rPr>
              <a:t>      Права </a:t>
            </a:r>
            <a:r>
              <a:rPr lang="ru-RU" sz="2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NewRomanPS-BoldMT"/>
              </a:rPr>
              <a:t>дитини</a:t>
            </a:r>
            <a:r>
              <a:rPr lang="ru-RU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NewRomanPS-BoldMT"/>
              </a:rPr>
              <a:t>. ( 20 листопада – </a:t>
            </a:r>
            <a:r>
              <a:rPr lang="ru-RU" sz="2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NewRomanPS-BoldMT"/>
              </a:rPr>
              <a:t>міжнародний</a:t>
            </a:r>
            <a:r>
              <a:rPr lang="ru-RU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NewRomanPS-BoldMT"/>
              </a:rPr>
              <a:t>  День </a:t>
            </a:r>
            <a:r>
              <a:rPr lang="ru-RU" sz="2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NewRomanPS-BoldMT"/>
              </a:rPr>
              <a:t>дитини</a:t>
            </a:r>
            <a:r>
              <a:rPr lang="ru-RU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NewRomanPS-BoldMT"/>
              </a:rPr>
              <a:t>)</a:t>
            </a:r>
          </a:p>
          <a:p>
            <a:r>
              <a:rPr lang="ru-RU" b="1" dirty="0">
                <a:solidFill>
                  <a:srgbClr val="333333"/>
                </a:solidFill>
                <a:latin typeface="TimesNewRomanPS-BoldMT"/>
              </a:rPr>
              <a:t>      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ратифікувала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Конвенцию ООН про права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дитини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в перший же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рік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своєї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незалежності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.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Ця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Конвенція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була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ратифікована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Постановою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Верховної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Ради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№789ХІІ (78912)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від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27 лютого 1991 року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набула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чинності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для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27 вересня 1991 року.                                                                                                       Ресурс доступу: </a:t>
            </a:r>
            <a:r>
              <a:rPr lang="ru-RU" sz="1800" b="0" i="0" dirty="0">
                <a:solidFill>
                  <a:srgbClr val="0563C1"/>
                </a:solidFill>
                <a:effectLst/>
                <a:latin typeface="TimesNewRomanPSMT"/>
              </a:rPr>
              <a:t>https://zakon.rada.gov.ua/laws/show/789-12#Text</a:t>
            </a:r>
            <a:br>
              <a:rPr lang="ru-RU" sz="1800" b="0" i="0" dirty="0">
                <a:solidFill>
                  <a:srgbClr val="0563C1"/>
                </a:solidFill>
                <a:effectLst/>
                <a:latin typeface="TimesNewRomanPSMT"/>
              </a:rPr>
            </a:br>
            <a:r>
              <a:rPr lang="ru-RU" sz="1800" b="0" i="0" dirty="0">
                <a:solidFill>
                  <a:srgbClr val="0563C1"/>
                </a:solidFill>
                <a:effectLst/>
                <a:latin typeface="TimesNewRomanPSMT"/>
              </a:rPr>
              <a:t>      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Конвенція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 ООН про права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дитини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містить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 54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статті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. В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цих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статтях</a:t>
            </a:r>
            <a:r>
              <a:rPr lang="ru-RU" dirty="0">
                <a:solidFill>
                  <a:srgbClr val="333333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міститься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 40 прав,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які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має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333333"/>
                </a:solidFill>
                <a:effectLst/>
                <a:latin typeface="TimesNewRomanPSMT"/>
              </a:rPr>
              <a:t>дитина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NewRomanPSMT"/>
              </a:rPr>
              <a:t>.</a:t>
            </a:r>
            <a:r>
              <a:rPr lang="ru-RU" dirty="0"/>
              <a:t> </a:t>
            </a:r>
          </a:p>
          <a:p>
            <a:endParaRPr lang="ru-RU" dirty="0">
              <a:solidFill>
                <a:srgbClr val="000000"/>
              </a:solidFill>
              <a:latin typeface="TimesNewRomanPSMT"/>
            </a:endParaRPr>
          </a:p>
          <a:p>
            <a:r>
              <a:rPr lang="ru-RU" dirty="0">
                <a:solidFill>
                  <a:srgbClr val="000000"/>
                </a:solidFill>
                <a:latin typeface="TimesNewRomanPSMT"/>
              </a:rPr>
              <a:t>      Членами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Генеральної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Асамблеї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ООН 19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серпня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1982 року</a:t>
            </a:r>
            <a:r>
              <a:rPr lang="ru-RU" dirty="0"/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було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ухвалене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прозаснування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Міжнародного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дня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безневинних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дітей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– 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жертв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агресіїіз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щорічним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відзначенням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4 червня</a:t>
            </a:r>
            <a:r>
              <a:rPr lang="ru-RU" dirty="0"/>
              <a:t> .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</a:p>
          <a:p>
            <a:r>
              <a:rPr lang="ru-RU" dirty="0">
                <a:solidFill>
                  <a:srgbClr val="000000"/>
                </a:solidFill>
                <a:latin typeface="TimesNewRomanPSMT"/>
              </a:rPr>
              <a:t>      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Постановою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Верховної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Ради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від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1 червня 2021 року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врахуваннямтого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                                                                                       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з 2014 року на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території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Донецької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Луганської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інших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областейвнаслідок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збройної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                                                                           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агресії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інших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дій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держави-агресора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проти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загинул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260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дітей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 </a:t>
            </a:r>
            <a:r>
              <a:rPr lang="ru-RU" dirty="0" err="1">
                <a:solidFill>
                  <a:srgbClr val="000000"/>
                </a:solidFill>
                <a:latin typeface="TimesNewRomanPSMT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установлений</a:t>
            </a:r>
            <a:r>
              <a:rPr lang="ru-RU" dirty="0"/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                                                                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щонайменше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День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вшанування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пам’яті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дітей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які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загинули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внаслідок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збройної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агресії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                                                            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російської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федерації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проти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.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Цим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днем стало 4 червня.</a:t>
            </a:r>
            <a:br>
              <a:rPr lang="ru-RU" dirty="0"/>
            </a:br>
            <a:br>
              <a:rPr lang="ru-RU" dirty="0"/>
            </a:b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br>
              <a:rPr lang="ru-RU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B9C929-5A49-9B20-4CF4-C97FEE742580}"/>
              </a:ext>
            </a:extLst>
          </p:cNvPr>
          <p:cNvSpPr txBox="1"/>
          <p:nvPr/>
        </p:nvSpPr>
        <p:spPr>
          <a:xfrm>
            <a:off x="850105" y="4165836"/>
            <a:ext cx="111728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      В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нашій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країні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не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існує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спеціального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законодавства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для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неповнолітніх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, і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їх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права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виділені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окремими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статтями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Сімейного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Цивільного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Кримінального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Кримінально-Процесуального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кодексів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, 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також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регулюються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окремими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законами, такими як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закони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«Про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охорону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дитинства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», «Про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соціальну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роботу з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дітьми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молоддю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», «Про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попередження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насильства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в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сім'ї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».</a:t>
            </a:r>
            <a:r>
              <a:rPr lang="ru-RU" dirty="0"/>
              <a:t> </a:t>
            </a:r>
            <a:br>
              <a:rPr lang="ru-RU" dirty="0"/>
            </a:br>
            <a:endParaRPr lang="ru-UA" dirty="0"/>
          </a:p>
        </p:txBody>
      </p:sp>
      <p:pic>
        <p:nvPicPr>
          <p:cNvPr id="3079" name="Picture 7" descr="Проєкт &quot;Мамо, я бачу війну&quot; для допомоги українським дітям, які постраждали  від війни">
            <a:extLst>
              <a:ext uri="{FF2B5EF4-FFF2-40B4-BE49-F238E27FC236}">
                <a16:creationId xmlns:a16="http://schemas.microsoft.com/office/drawing/2014/main" id="{9939D4E9-B0E9-703D-B0A6-627C5C3B88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0" t="-1" r="5679" b="34210"/>
          <a:stretch/>
        </p:blipFill>
        <p:spPr bwMode="auto">
          <a:xfrm>
            <a:off x="9802975" y="5006585"/>
            <a:ext cx="2219955" cy="177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3602EB-351F-96C3-2155-49012DB0E0F2}"/>
              </a:ext>
            </a:extLst>
          </p:cNvPr>
          <p:cNvSpPr txBox="1"/>
          <p:nvPr/>
        </p:nvSpPr>
        <p:spPr>
          <a:xfrm>
            <a:off x="364330" y="5374158"/>
            <a:ext cx="11172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TimesNewRomanPSMT"/>
              </a:rPr>
              <a:t>О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фіційний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веб-сайт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системи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Безоплатної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правової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допомоги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(</a:t>
            </a:r>
            <a:r>
              <a:rPr lang="ru-RU" sz="1800" b="0" i="0" dirty="0">
                <a:solidFill>
                  <a:srgbClr val="0563C1"/>
                </a:solidFill>
                <a:effectLst/>
                <a:latin typeface="TimesNewRomanPSMT"/>
              </a:rPr>
              <a:t>https://legalaid.gov.ua/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)</a:t>
            </a:r>
            <a:r>
              <a:rPr lang="ru-RU" dirty="0"/>
              <a:t> </a:t>
            </a:r>
            <a:br>
              <a:rPr lang="ru-RU" dirty="0"/>
            </a:br>
            <a:endParaRPr lang="ru-U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36B844-5841-ABCE-F25A-E544CD09DB14}"/>
              </a:ext>
            </a:extLst>
          </p:cNvPr>
          <p:cNvSpPr txBox="1"/>
          <p:nvPr/>
        </p:nvSpPr>
        <p:spPr>
          <a:xfrm>
            <a:off x="3543301" y="5982064"/>
            <a:ext cx="8562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Банери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для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розміщення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знаходяться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за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посиланням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: </a:t>
            </a:r>
            <a:r>
              <a:rPr lang="ru-RU" sz="1800" b="0" i="0" dirty="0">
                <a:solidFill>
                  <a:srgbClr val="0563C1"/>
                </a:solidFill>
                <a:effectLst/>
                <a:latin typeface="TimesNewRomanPSMT"/>
              </a:rPr>
              <a:t>http://bit.do/legalaid.Карпе</a:t>
            </a:r>
            <a:r>
              <a:rPr lang="ru-RU" dirty="0"/>
              <a:t> </a:t>
            </a:r>
            <a:br>
              <a:rPr lang="ru-RU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07659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Фоны для презентаций - школьные">
            <a:extLst>
              <a:ext uri="{FF2B5EF4-FFF2-40B4-BE49-F238E27FC236}">
                <a16:creationId xmlns:a16="http://schemas.microsoft.com/office/drawing/2014/main" id="{7BA5717F-5428-8DA0-B07B-5F5513C44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7E2F7EF-8269-D589-C2C1-22DFCB7BD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304800"/>
            <a:ext cx="10677525" cy="5872163"/>
          </a:xfrm>
        </p:spPr>
        <p:txBody>
          <a:bodyPr/>
          <a:lstStyle/>
          <a:p>
            <a:pPr marL="0" indent="0">
              <a:buNone/>
            </a:pPr>
            <a:br>
              <a:rPr lang="ru-RU" dirty="0"/>
            </a:b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F36675-E123-116F-5591-1B171E72CB6C}"/>
              </a:ext>
            </a:extLst>
          </p:cNvPr>
          <p:cNvSpPr txBox="1"/>
          <p:nvPr/>
        </p:nvSpPr>
        <p:spPr>
          <a:xfrm>
            <a:off x="3424237" y="141201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i="0" dirty="0" err="1">
                <a:solidFill>
                  <a:srgbClr val="009900"/>
                </a:solidFill>
                <a:effectLst/>
                <a:latin typeface="TimesNewRomanPS-BoldMT"/>
              </a:rPr>
              <a:t>Протидія</a:t>
            </a:r>
            <a:r>
              <a:rPr lang="ru-RU" sz="3600" b="1" i="0" dirty="0">
                <a:solidFill>
                  <a:srgbClr val="009900"/>
                </a:solidFill>
                <a:effectLst/>
                <a:latin typeface="TimesNewRomanPS-BoldMT"/>
              </a:rPr>
              <a:t> </a:t>
            </a:r>
            <a:r>
              <a:rPr lang="ru-RU" sz="3600" b="1" i="0" dirty="0" err="1">
                <a:solidFill>
                  <a:srgbClr val="009900"/>
                </a:solidFill>
                <a:effectLst/>
                <a:latin typeface="TimesNewRomanPS-BoldMT"/>
              </a:rPr>
              <a:t>булінгу</a:t>
            </a:r>
            <a:r>
              <a:rPr lang="ru-RU" sz="3600" dirty="0">
                <a:solidFill>
                  <a:srgbClr val="009900"/>
                </a:solidFill>
              </a:rPr>
              <a:t> </a:t>
            </a:r>
            <a:br>
              <a:rPr lang="ru-RU" dirty="0"/>
            </a:br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D6C9EC-078B-BEC5-BF61-17D22384461A}"/>
              </a:ext>
            </a:extLst>
          </p:cNvPr>
          <p:cNvSpPr txBox="1"/>
          <p:nvPr/>
        </p:nvSpPr>
        <p:spPr>
          <a:xfrm>
            <a:off x="983454" y="884846"/>
            <a:ext cx="1077039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жорстокого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регулюється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де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статтею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гарантується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свободу, особисту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недоторканність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порядок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забезпечуватися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принципах,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взаємоповазі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виключають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приниження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http://zakon3.rada.gov.ua/laws/show/2402-14/ed20120601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91CDAD-5A10-A496-4B02-2743F212D499}"/>
              </a:ext>
            </a:extLst>
          </p:cNvPr>
          <p:cNvSpPr txBox="1"/>
          <p:nvPr/>
        </p:nvSpPr>
        <p:spPr>
          <a:xfrm>
            <a:off x="932257" y="2978649"/>
            <a:ext cx="1087278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    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Закон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«Про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»,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зокрема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стаття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53,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визначає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право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здобувачів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захист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під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час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процесу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від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приниження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честі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гідності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будь-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яких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форм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насильства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експлуатації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дискримінації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будьякою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ознакою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пропаганди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агітації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що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завдають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шкоди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здоров’ю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здобувача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. 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</a:rPr>
              <a:t>http://zakon2.rada.gov.ua/laws/show/2145-</a:t>
            </a:r>
            <a:r>
              <a:rPr lang="en-US" sz="2000" dirty="0"/>
              <a:t> </a:t>
            </a:r>
            <a:br>
              <a:rPr lang="en-US" sz="2000" dirty="0"/>
            </a:br>
            <a:endParaRPr lang="ru-UA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F4706C-1B3D-BBC2-69C0-99C60A38A92A}"/>
              </a:ext>
            </a:extLst>
          </p:cNvPr>
          <p:cNvSpPr txBox="1"/>
          <p:nvPr/>
        </p:nvSpPr>
        <p:spPr>
          <a:xfrm>
            <a:off x="1067990" y="4475294"/>
            <a:ext cx="106013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Наказом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Міністерства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і науки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від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28.12.2019 № 1646 «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Деякі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питання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реагування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випадки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булінгу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(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цькування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)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заходів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виховного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впливу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в закладах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»,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зареєстрованим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Міністерстві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юстиції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03 лютого 2020 р. за № 111/34394,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затверджено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Порядок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реагування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випадки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булінку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(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цькування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) та Порядок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застосування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заходів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виховного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NewRomanPSMT"/>
              </a:rPr>
              <a:t>впливу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r>
              <a:rPr lang="ru-RU" dirty="0"/>
              <a:t> </a:t>
            </a:r>
            <a:br>
              <a:rPr lang="ru-RU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75457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Фоны для презентаций - школьные">
            <a:extLst>
              <a:ext uri="{FF2B5EF4-FFF2-40B4-BE49-F238E27FC236}">
                <a16:creationId xmlns:a16="http://schemas.microsoft.com/office/drawing/2014/main" id="{5AB243A4-CA8F-99CA-0149-CC6111A3B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515068A-9277-BC0E-6E30-BB3675E67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2875"/>
            <a:ext cx="10753725" cy="6572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NewRomanPSMT"/>
              </a:rPr>
              <a:t>  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програм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підвищення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фахового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рівня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педагогічних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працівників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мають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бути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включені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навчальні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модулі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питань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компетентнісного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навчання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і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створення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безпечного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і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дружнього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дитини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середовища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.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Зокрема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курс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Безпечна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і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дружня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дитини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школа» (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</a:rPr>
              <a:t>http://scfs.multycourse.com.ua/ua/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),</a:t>
            </a:r>
            <a:endParaRPr lang="uk-UA" sz="20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навчальний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модуль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Основи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формування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соціальної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і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здоров’язбережувальної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компетентності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учнів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» (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  <a:hlinkClick r:id="rId3"/>
              </a:rPr>
              <a:t>https://is.gd/d6ZHyj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),</a:t>
            </a:r>
            <a:endParaRPr lang="uk-UA" sz="20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тренінг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Вчимося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жити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разом» (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</a:rPr>
              <a:t>https://is.gd/vKHYI3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), </a:t>
            </a:r>
            <a:endParaRPr lang="uk-UA" sz="20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модуль «Методика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компетентісного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навчання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інтегрованим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курсом «Я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досліджую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світ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» (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</a:rPr>
              <a:t>https://is.gd/Poqn6X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), </a:t>
            </a:r>
            <a:endParaRPr lang="uk-UA" sz="20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онлайн-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курси«Основи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здоров’язбережної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компетентності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» (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</a:rPr>
              <a:t>http://multycourse.com.ua/ua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), 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основі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життєвих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навичок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» (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  <a:hlinkClick r:id="rId4"/>
              </a:rPr>
              <a:t>http://dlse.multycourse.com.ua/ua/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),</a:t>
            </a:r>
            <a:endParaRPr lang="uk-UA" sz="20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програма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Базові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навички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медіатора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/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медіаторки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в закладах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0000"/>
                </a:solidFill>
                <a:latin typeface="TimesNewRomanPSMT"/>
              </a:rPr>
              <a:t>с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творення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координація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діяльності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служби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порозуміння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 числа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учнів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учениць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для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впровадження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медіації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за принципом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рівний-рівному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/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рівнарівній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» (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NewRomanPSMT"/>
              </a:rPr>
              <a:t>http://bit.ly/36hJTFt).</a:t>
            </a:r>
            <a:r>
              <a:rPr lang="en-US" sz="2000" dirty="0"/>
              <a:t> </a:t>
            </a:r>
            <a:endParaRPr lang="uk-UA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0000"/>
                </a:solidFill>
                <a:latin typeface="TimesNewRomanPSMT"/>
              </a:rPr>
              <a:t>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сайті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МОН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під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рубрикою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Антибулінг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»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розміщений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банк методик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інструментарію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) (</a:t>
            </a:r>
            <a:r>
              <a:rPr lang="ru-RU" sz="2000" b="0" i="0" dirty="0">
                <a:solidFill>
                  <a:srgbClr val="0563C1"/>
                </a:solidFill>
                <a:effectLst/>
                <a:latin typeface="TimesNewRomanPSMT"/>
              </a:rPr>
              <a:t>https://mon.gov.ua/ua/osvita/zagalna-serednya-osvita/protidiyabulingu)</a:t>
            </a:r>
            <a:r>
              <a:rPr lang="ru-RU" sz="20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0000"/>
                </a:solidFill>
                <a:latin typeface="TimesNewRomanPSMT"/>
              </a:rPr>
              <a:t>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ля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використання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профілактичній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роботі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в закладах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сайті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МОН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розміщений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вільному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доступі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банк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педагогічних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технологій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рубриці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>
                <a:solidFill>
                  <a:srgbClr val="0563C1"/>
                </a:solidFill>
                <a:effectLst/>
                <a:latin typeface="TimesNewRomanPSMT"/>
              </a:rPr>
              <a:t>«</a:t>
            </a:r>
            <a:r>
              <a:rPr lang="ru-RU" sz="2000" b="0" i="0" dirty="0" err="1">
                <a:solidFill>
                  <a:srgbClr val="0563C1"/>
                </a:solidFill>
                <a:effectLst/>
                <a:latin typeface="TimesNewRomanPSMT"/>
              </a:rPr>
              <a:t>Корисні</a:t>
            </a:r>
            <a:r>
              <a:rPr lang="ru-RU" sz="2000" b="0" i="0" dirty="0">
                <a:solidFill>
                  <a:srgbClr val="0563C1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563C1"/>
                </a:solidFill>
                <a:effectLst/>
                <a:latin typeface="TimesNewRomanPSMT"/>
              </a:rPr>
              <a:t>посилання</a:t>
            </a:r>
            <a:r>
              <a:rPr lang="ru-RU" sz="2000" b="0" i="0" dirty="0">
                <a:solidFill>
                  <a:srgbClr val="0563C1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563C1"/>
                </a:solidFill>
                <a:effectLst/>
                <a:latin typeface="TimesNewRomanPSMT"/>
              </a:rPr>
              <a:t>щодо</a:t>
            </a:r>
            <a:r>
              <a:rPr lang="ru-RU" sz="2000" b="0" i="0" dirty="0">
                <a:solidFill>
                  <a:srgbClr val="0563C1"/>
                </a:solidFill>
                <a:effectLst/>
                <a:latin typeface="TimesNewRomanPSMT"/>
              </a:rPr>
              <a:t> теми </a:t>
            </a:r>
            <a:r>
              <a:rPr lang="ru-RU" sz="2000" b="0" i="0" dirty="0" err="1">
                <a:solidFill>
                  <a:srgbClr val="0563C1"/>
                </a:solidFill>
                <a:effectLst/>
                <a:latin typeface="TimesNewRomanPSMT"/>
              </a:rPr>
              <a:t>антибулінгу</a:t>
            </a:r>
            <a:r>
              <a:rPr lang="ru-RU" sz="2000" b="0" i="0" dirty="0">
                <a:solidFill>
                  <a:srgbClr val="0563C1"/>
                </a:solidFill>
                <a:effectLst/>
                <a:latin typeface="TimesNewRomanPSMT"/>
              </a:rPr>
              <a:t>»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r>
              <a:rPr lang="ru-RU" sz="2000" dirty="0"/>
              <a:t> </a:t>
            </a:r>
            <a:br>
              <a:rPr lang="ru-RU" sz="2000" dirty="0"/>
            </a:b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289993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ны для презентаций - школьные">
            <a:extLst>
              <a:ext uri="{FF2B5EF4-FFF2-40B4-BE49-F238E27FC236}">
                <a16:creationId xmlns:a16="http://schemas.microsoft.com/office/drawing/2014/main" id="{46A94075-E61C-D99D-2DC3-85D40D67C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EE6DC9DA-55FA-D0AE-1CE4-2AADCC32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974" y="762000"/>
            <a:ext cx="10029825" cy="4376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>
                <a:solidFill>
                  <a:srgbClr val="009900"/>
                </a:solidFill>
                <a:latin typeface="TimesNewRomanPS-BoldMT"/>
              </a:rPr>
              <a:t>1547</a:t>
            </a:r>
            <a:r>
              <a:rPr lang="ru-RU" sz="4000" b="1" dirty="0">
                <a:solidFill>
                  <a:srgbClr val="000000"/>
                </a:solidFill>
                <a:latin typeface="TimesNewRomanPS-BoldMT"/>
              </a:rPr>
              <a:t> -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номер телефону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Урядової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гарячої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лінії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попередження</a:t>
            </a:r>
            <a:r>
              <a:rPr lang="ru-RU" sz="4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домашнього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насильства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;</a:t>
            </a:r>
          </a:p>
          <a:p>
            <a:pPr marL="0" indent="0">
              <a:buNone/>
            </a:pPr>
            <a:r>
              <a:rPr lang="ru-RU" sz="4800" b="0" i="0" dirty="0">
                <a:solidFill>
                  <a:srgbClr val="009900"/>
                </a:solidFill>
                <a:effectLst/>
                <a:latin typeface="TimesNewRomanPSMT"/>
              </a:rPr>
              <a:t> </a:t>
            </a:r>
            <a:r>
              <a:rPr lang="ru-RU" sz="4800" b="1" dirty="0">
                <a:solidFill>
                  <a:srgbClr val="009900"/>
                </a:solidFill>
                <a:latin typeface="TimesNewRomanPS-BoldMT"/>
              </a:rPr>
              <a:t>0 800 500 225 </a:t>
            </a:r>
            <a:r>
              <a:rPr lang="ru-RU" sz="4000" dirty="0" err="1">
                <a:solidFill>
                  <a:srgbClr val="000000"/>
                </a:solidFill>
                <a:latin typeface="TimesNewRomanPSMT"/>
              </a:rPr>
              <a:t>або</a:t>
            </a:r>
            <a:r>
              <a:rPr lang="ru-RU" sz="4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5400" b="1" dirty="0">
                <a:solidFill>
                  <a:srgbClr val="009900"/>
                </a:solidFill>
                <a:latin typeface="TimesNewRomanPS-BoldMT"/>
              </a:rPr>
              <a:t>116 111 </a:t>
            </a:r>
            <a:r>
              <a:rPr lang="ru-RU" sz="4000" dirty="0">
                <a:solidFill>
                  <a:srgbClr val="000000"/>
                </a:solidFill>
                <a:latin typeface="TimesNewRomanPSMT"/>
              </a:rPr>
              <a:t>(для </a:t>
            </a:r>
            <a:r>
              <a:rPr lang="ru-RU" sz="4000" dirty="0" err="1">
                <a:solidFill>
                  <a:srgbClr val="000000"/>
                </a:solidFill>
                <a:latin typeface="TimesNewRomanPSMT"/>
              </a:rPr>
              <a:t>дзвінків</a:t>
            </a:r>
            <a:r>
              <a:rPr lang="ru-RU" sz="4000" dirty="0">
                <a:solidFill>
                  <a:srgbClr val="000000"/>
                </a:solidFill>
                <a:latin typeface="TimesNewRomanPSMT"/>
              </a:rPr>
              <a:t> з </a:t>
            </a:r>
            <a:r>
              <a:rPr lang="ru-RU" sz="4000" dirty="0" err="1">
                <a:solidFill>
                  <a:srgbClr val="000000"/>
                </a:solidFill>
                <a:latin typeface="TimesNewRomanPSMT"/>
              </a:rPr>
              <a:t>мобільного</a:t>
            </a:r>
            <a:r>
              <a:rPr lang="ru-RU" sz="4000" dirty="0">
                <a:solidFill>
                  <a:srgbClr val="000000"/>
                </a:solidFill>
                <a:latin typeface="TimesNewRomanPSMT"/>
              </a:rPr>
              <a:t>)</a:t>
            </a:r>
            <a:r>
              <a:rPr lang="ru-RU" sz="4000" dirty="0"/>
              <a:t> -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телефонні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номери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Національної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дитячої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 «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гарячої</a:t>
            </a:r>
            <a:r>
              <a:rPr lang="ru-RU" sz="4000" b="0" i="0" dirty="0">
                <a:solidFill>
                  <a:srgbClr val="000000"/>
                </a:solidFill>
                <a:effectLst/>
                <a:latin typeface="TimesNewRomanPSMT"/>
              </a:rPr>
              <a:t>» </a:t>
            </a:r>
            <a:r>
              <a:rPr lang="ru-RU" sz="4000" b="0" i="0" dirty="0" err="1">
                <a:solidFill>
                  <a:srgbClr val="000000"/>
                </a:solidFill>
                <a:effectLst/>
                <a:latin typeface="TimesNewRomanPSMT"/>
              </a:rPr>
              <a:t>лінії</a:t>
            </a:r>
            <a:endParaRPr lang="ru-UA" sz="4000" dirty="0"/>
          </a:p>
        </p:txBody>
      </p:sp>
    </p:spTree>
    <p:extLst>
      <p:ext uri="{BB962C8B-B14F-4D97-AF65-F5344CB8AC3E}">
        <p14:creationId xmlns:p14="http://schemas.microsoft.com/office/powerpoint/2010/main" val="1352477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Фоны для презентаций - школьные">
            <a:extLst>
              <a:ext uri="{FF2B5EF4-FFF2-40B4-BE49-F238E27FC236}">
                <a16:creationId xmlns:a16="http://schemas.microsoft.com/office/drawing/2014/main" id="{E4CEDA0C-EBE5-5D5A-C153-4ECF15A88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465AB-F74D-3FC3-8CD0-4FCFA952A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575" y="-202407"/>
            <a:ext cx="10515600" cy="40481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   </a:t>
            </a:r>
            <a:r>
              <a:rPr lang="ru-RU" sz="3100" b="1" dirty="0" err="1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Профілактика</a:t>
            </a:r>
            <a:r>
              <a:rPr lang="ru-RU" sz="3100" b="1" dirty="0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 </a:t>
            </a:r>
            <a:r>
              <a:rPr lang="ru-RU" sz="3100" b="1" dirty="0" err="1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шкідливих</a:t>
            </a:r>
            <a:r>
              <a:rPr lang="ru-RU" sz="3100" b="1" dirty="0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 </a:t>
            </a:r>
            <a:r>
              <a:rPr lang="ru-RU" sz="3100" b="1" dirty="0" err="1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звичок</a:t>
            </a:r>
            <a:r>
              <a:rPr lang="ru-RU" sz="3100" b="1" dirty="0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 та </a:t>
            </a:r>
            <a:r>
              <a:rPr lang="ru-RU" sz="3100" b="1" dirty="0" err="1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девіантної</a:t>
            </a:r>
            <a:r>
              <a:rPr lang="ru-RU" sz="3100" b="1" dirty="0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 </a:t>
            </a:r>
            <a:r>
              <a:rPr lang="ru-RU" sz="3100" b="1" dirty="0" err="1">
                <a:solidFill>
                  <a:schemeClr val="accent6">
                    <a:lumMod val="75000"/>
                  </a:schemeClr>
                </a:solidFill>
                <a:latin typeface="TimesNewRomanPS-BoldMT"/>
              </a:rPr>
              <a:t>поведінки</a:t>
            </a:r>
            <a:r>
              <a:rPr lang="ru-RU" sz="3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UA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62B22F-C0B5-80EE-44F1-B4B2753BB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561975"/>
            <a:ext cx="10887074" cy="61150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NewRomanPSMT"/>
              </a:rPr>
              <a:t>Працювати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над методиками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раннього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виявлення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дітей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які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належать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груп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ризику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через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їх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незахищеність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інші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чинники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що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можуть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призвести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до початку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вживання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наркотиків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батьки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яких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перебувають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трудовій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еміграції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за кордоном;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із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сімей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 проблемами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залежності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;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отримали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психологічні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травми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внаслідок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жорстокого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поводження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сексуального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насильства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безпритульні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),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сприяння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захисту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їх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прав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недопущення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соціального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відторгнення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тощо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  </a:t>
            </a:r>
            <a:r>
              <a:rPr lang="ru-RU" sz="2000" dirty="0" err="1">
                <a:solidFill>
                  <a:srgbClr val="000000"/>
                </a:solidFill>
                <a:latin typeface="TimesNewRomanPSMT"/>
              </a:rPr>
              <a:t>П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остановою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Кабінету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Міністрів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10 липня 2019 року № 689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затверджено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Порядок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проведення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моніторингу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наркотичної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алкогольної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ситуації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Режим доступу: </a:t>
            </a: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</a:rPr>
              <a:t>https://zakon.rada.gov.ua/laws/show/689-2019-%D0%BF#Text</a:t>
            </a:r>
            <a:r>
              <a:rPr lang="en-US" sz="2000" dirty="0"/>
              <a:t> </a:t>
            </a:r>
            <a:endParaRPr lang="uk-UA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0000"/>
                </a:solidFill>
                <a:latin typeface="TimesNewRomanPSMT"/>
              </a:rPr>
              <a:t>О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рганізувати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виконання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надати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в межах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компетенції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Міністерству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і науки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моніторингові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показники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містять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інформацію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про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проведені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у 2022/2023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навчальному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році</a:t>
            </a:r>
            <a:r>
              <a:rPr lang="ru-RU" sz="20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профілактичні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заходи,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спрямовані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зниження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рівня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вживання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психотропних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речовин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, за формою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згідно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додатком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7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зазначеної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Постанови.</a:t>
            </a:r>
            <a:r>
              <a:rPr lang="ru-RU" sz="2000" dirty="0"/>
              <a:t>                                                                                                                                 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Інформацію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надсилати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електронну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адресу </a:t>
            </a:r>
            <a:r>
              <a:rPr lang="ru-RU" sz="2000" b="0" i="0" dirty="0">
                <a:solidFill>
                  <a:srgbClr val="0563C1"/>
                </a:solidFill>
                <a:effectLst/>
                <a:latin typeface="TimesNewRomanPSMT"/>
              </a:rPr>
              <a:t>psyche-logos@ukr.net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до01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квітня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2023 року</a:t>
            </a:r>
            <a:r>
              <a:rPr lang="ru-RU" sz="20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Міністерство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і науки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зосереджує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увагу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виконанні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органами та закладами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в межах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компетенції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Плану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заходів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реалізації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Національної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стратегії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реформування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системи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юстиції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щодо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дітей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період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до 2023 року,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затвердженого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розпорядженням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Кабінету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Міністрів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від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27 листопада 2019 р. № 1335-р.Ресурс доступу за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NewRomanPSMT"/>
              </a:rPr>
              <a:t>посиланням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: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000" b="0" i="0" dirty="0">
                <a:solidFill>
                  <a:srgbClr val="0563C1"/>
                </a:solidFill>
                <a:effectLst/>
                <a:latin typeface="TimesNewRomanPSMT"/>
              </a:rPr>
              <a:t>https://www.kmu.gov.ua/npas/pro-zatverdzhennya-planu-zahodiv-z-a1335r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ru-RU" sz="2000" dirty="0"/>
            </a:b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836038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Фоны для презентаций - школьные">
            <a:extLst>
              <a:ext uri="{FF2B5EF4-FFF2-40B4-BE49-F238E27FC236}">
                <a16:creationId xmlns:a16="http://schemas.microsoft.com/office/drawing/2014/main" id="{A4734334-0314-8B0B-1847-1D284E2E4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87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27A95C-74CA-7577-2F12-7D39E13EB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4" y="130175"/>
            <a:ext cx="11287125" cy="622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0" dirty="0">
                <a:solidFill>
                  <a:srgbClr val="009900"/>
                </a:solidFill>
                <a:effectLst/>
                <a:latin typeface="TimesNewRomanPS-BoldMT"/>
              </a:rPr>
              <a:t>    </a:t>
            </a:r>
          </a:p>
          <a:p>
            <a:pPr marL="0" indent="0" algn="ctr">
              <a:buNone/>
            </a:pPr>
            <a:endParaRPr lang="ru-RU" sz="6000" b="1" i="0" dirty="0">
              <a:solidFill>
                <a:srgbClr val="009900"/>
              </a:solidFill>
              <a:effectLst/>
              <a:latin typeface="TimesNewRomanPS-BoldMT"/>
            </a:endParaRPr>
          </a:p>
          <a:p>
            <a:pPr marL="0" indent="0" algn="ctr">
              <a:buNone/>
            </a:pPr>
            <a:r>
              <a:rPr lang="ru-RU" sz="6000" b="1" i="0" dirty="0" err="1">
                <a:solidFill>
                  <a:srgbClr val="009900"/>
                </a:solidFill>
                <a:effectLst/>
                <a:latin typeface="TimesNewRomanPS-BoldMT"/>
              </a:rPr>
              <a:t>Розвиток</a:t>
            </a:r>
            <a:r>
              <a:rPr lang="ru-RU" sz="6000" b="1" i="0" dirty="0">
                <a:solidFill>
                  <a:srgbClr val="009900"/>
                </a:solidFill>
                <a:effectLst/>
                <a:latin typeface="TimesNewRomanPS-BoldMT"/>
              </a:rPr>
              <a:t> </a:t>
            </a:r>
            <a:r>
              <a:rPr lang="ru-RU" sz="6000" b="1" i="0" dirty="0" err="1">
                <a:solidFill>
                  <a:srgbClr val="009900"/>
                </a:solidFill>
                <a:effectLst/>
                <a:latin typeface="TimesNewRomanPS-BoldMT"/>
              </a:rPr>
              <a:t>учнівського</a:t>
            </a:r>
            <a:r>
              <a:rPr lang="ru-RU" sz="6000" b="1" i="0" dirty="0">
                <a:solidFill>
                  <a:srgbClr val="009900"/>
                </a:solidFill>
                <a:effectLst/>
                <a:latin typeface="TimesNewRomanPS-BoldMT"/>
              </a:rPr>
              <a:t> </a:t>
            </a:r>
            <a:r>
              <a:rPr lang="ru-RU" sz="6000" b="1" i="0" dirty="0" err="1">
                <a:solidFill>
                  <a:srgbClr val="009900"/>
                </a:solidFill>
                <a:effectLst/>
                <a:latin typeface="TimesNewRomanPS-BoldMT"/>
              </a:rPr>
              <a:t>самоврядування</a:t>
            </a:r>
            <a:r>
              <a:rPr lang="ru-RU" sz="60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дорадча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головіє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євроінтеграції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D7BB7-28BD-7C85-E6A9-058E541B0F6D}"/>
              </a:ext>
            </a:extLst>
          </p:cNvPr>
          <p:cNvSpPr txBox="1"/>
          <p:nvPr/>
        </p:nvSpPr>
        <p:spPr>
          <a:xfrm>
            <a:off x="2097880" y="5132659"/>
            <a:ext cx="10496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https://drive.google.com/file/d/1CHsuRSM3rjro5T5mdzEcOWtzev0vo2Md/view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програма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Евроклубу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Фоны для презентаций - школьные">
            <a:extLst>
              <a:ext uri="{FF2B5EF4-FFF2-40B4-BE49-F238E27FC236}">
                <a16:creationId xmlns:a16="http://schemas.microsoft.com/office/drawing/2014/main" id="{CF0D4C61-9479-0756-5AB5-119E6C7E4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9E88EA3-55C5-C283-BC18-C229CE1FE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295275"/>
            <a:ext cx="10953749" cy="6286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0" dirty="0">
                <a:solidFill>
                  <a:srgbClr val="009900"/>
                </a:solidFill>
                <a:effectLst/>
                <a:latin typeface="TimesNewRomanPS-BoldMT"/>
              </a:rPr>
              <a:t>                                             </a:t>
            </a:r>
            <a:r>
              <a:rPr lang="ru-RU" sz="2400" b="1" i="0" dirty="0" err="1">
                <a:solidFill>
                  <a:srgbClr val="009900"/>
                </a:solidFill>
                <a:effectLst/>
                <a:latin typeface="TimesNewRomanPS-BoldMT"/>
              </a:rPr>
              <a:t>Корисні</a:t>
            </a:r>
            <a:r>
              <a:rPr lang="ru-RU" sz="2400" b="1" i="0" dirty="0">
                <a:solidFill>
                  <a:srgbClr val="009900"/>
                </a:solidFill>
                <a:effectLst/>
                <a:latin typeface="TimesNewRomanPS-BoldMT"/>
              </a:rPr>
              <a:t> </a:t>
            </a:r>
            <a:r>
              <a:rPr lang="ru-RU" sz="2400" b="1" i="0" dirty="0" err="1">
                <a:solidFill>
                  <a:srgbClr val="009900"/>
                </a:solidFill>
                <a:effectLst/>
                <a:latin typeface="TimesNewRomanPS-BoldMT"/>
              </a:rPr>
              <a:t>посилання</a:t>
            </a:r>
            <a:endParaRPr lang="ru-RU" sz="2400" b="1" i="0" dirty="0">
              <a:solidFill>
                <a:srgbClr val="009900"/>
              </a:solidFill>
              <a:effectLst/>
              <a:latin typeface="TimesNewRomanPS-Bold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1" i="0" dirty="0">
                <a:solidFill>
                  <a:srgbClr val="000000"/>
                </a:solidFill>
                <a:effectLst/>
                <a:latin typeface="TimesNewRomanPS-BoldMT"/>
              </a:rPr>
              <a:t>«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Щодо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запобігання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протидії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сексуальному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насильству,пов’язаному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зі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збройною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агресією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російської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федерації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на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території</a:t>
            </a:r>
            <a:r>
              <a:rPr lang="ru-RU" sz="1800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України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»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від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22.06.2022 р. № 1/6885-22     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Ресурс доступу: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800" b="0" i="0" dirty="0">
                <a:solidFill>
                  <a:srgbClr val="0563C1"/>
                </a:solidFill>
                <a:effectLst/>
                <a:latin typeface="TimesNewRomanPSMT"/>
              </a:rPr>
              <a:t>https://mon.gov.ua/ua/npa/shodo-zapobigannya-ta-protidiyi-seksualnomunasilstvu-povyazanomu-zi-zbrojnoyu-agresiyeyu-rosijskoyi-federaciyi-nateritoriyi-ukrayini</a:t>
            </a:r>
            <a:endParaRPr lang="uk-UA" sz="1800" b="0" i="0" dirty="0">
              <a:solidFill>
                <a:srgbClr val="0563C1"/>
              </a:solidFill>
              <a:effectLst/>
              <a:latin typeface="TimesNewRomanP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PS-BoldMT"/>
              </a:rPr>
              <a:t>«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Про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Рекомендації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щодо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усунення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ризиків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торгівлі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людьми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узв’язку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з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війною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в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Україні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гуманітарною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кризою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»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від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14.06.2022 р. № 1/6355-22   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Ресурс доступу: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800" b="0" i="0" dirty="0">
                <a:solidFill>
                  <a:srgbClr val="0563C1"/>
                </a:solidFill>
                <a:effectLst/>
                <a:latin typeface="TimesNewRomanPSMT"/>
              </a:rPr>
              <a:t>https://mon.gov.ua/ua/npa/pro-rekomendaciyi-shodo-usunennya-rizikivtorgivli-lyudmi-u-zvyazku-z-vijnoyu-v-ukrayini-ta-gumanitarnoyu-krizoyu</a:t>
            </a:r>
            <a:r>
              <a:rPr lang="en-US" dirty="0"/>
              <a:t> </a:t>
            </a:r>
            <a:endParaRPr lang="uk-UA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«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Про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запобігання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та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протидію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домашньому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насильству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в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умовах</a:t>
            </a:r>
            <a:r>
              <a:rPr lang="ru-RU" sz="1800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воєнного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стану в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Україні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»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від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30.05.2022 № 1/5735-22 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MT"/>
              </a:rPr>
              <a:t>Ресурс доступу:</a:t>
            </a:r>
            <a:br>
              <a:rPr lang="ru-RU" sz="180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1800" b="0" i="0" dirty="0">
                <a:solidFill>
                  <a:srgbClr val="0563C1"/>
                </a:solidFill>
                <a:effectLst/>
                <a:latin typeface="TimesNewRomanPSMT"/>
              </a:rPr>
              <a:t>https://mon.gov.ua/ua/npa/pro-zapobigannya-ta-protidiyu-domashnomunasilstvu-v-umovah-voyennogo-stanu-v-ukrayini</a:t>
            </a: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«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Про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забезпечення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психологічного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супроводу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учасників</a:t>
            </a:r>
            <a:r>
              <a:rPr lang="ru-RU" sz="1800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освітнього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процесу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в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умовах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воєнного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стану в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Україні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»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від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29.03.2022 р. № 1/3737-22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Ресурс доступу: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800" b="0" i="0" dirty="0">
                <a:solidFill>
                  <a:srgbClr val="0563C1"/>
                </a:solidFill>
                <a:effectLst/>
                <a:latin typeface="TimesNewRomanPSMT"/>
              </a:rPr>
              <a:t>https://mon.gov.ua/ua/npa/pro-zabezpechennya-psihologichnogosuprovodu-uchasnikiv-osvitnogo-procesu-v-umovah-voyennogo-stanu-v-ukrayini</a:t>
            </a:r>
            <a:endParaRPr lang="uk-UA" sz="1800" dirty="0">
              <a:solidFill>
                <a:srgbClr val="000000"/>
              </a:solidFill>
              <a:latin typeface="TimesNewRomanPSM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PS-BoldMT"/>
              </a:rPr>
              <a:t>«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Щодо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запобігання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торгівлі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людьми в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умовах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воєнної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агресії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»</a:t>
            </a:r>
            <a:r>
              <a:rPr lang="ru-RU" sz="1800" i="0" dirty="0" err="1">
                <a:solidFill>
                  <a:srgbClr val="000000"/>
                </a:solidFill>
                <a:effectLst/>
                <a:latin typeface="TimesNewRomanPS-BoldMT"/>
              </a:rPr>
              <a:t>від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-BoldMT"/>
              </a:rPr>
              <a:t> 25.03.2022 р. № 1/3663-22 </a:t>
            </a:r>
            <a:r>
              <a:rPr lang="ru-RU" sz="1800" i="0" dirty="0">
                <a:solidFill>
                  <a:srgbClr val="000000"/>
                </a:solidFill>
                <a:effectLst/>
                <a:latin typeface="TimesNewRomanPSMT"/>
              </a:rPr>
              <a:t>Ресурс доступу:</a:t>
            </a:r>
            <a:br>
              <a:rPr lang="ru-RU" sz="180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800" b="0" i="0" dirty="0">
                <a:solidFill>
                  <a:srgbClr val="0563C1"/>
                </a:solidFill>
                <a:effectLst/>
                <a:latin typeface="TimesNewRomanPSMT"/>
              </a:rPr>
              <a:t>https://mon.gov.ua/ua/npa/shodo-zapobigannya-torgivli-lyudmi-vumovah-voyennoyi-agresiyi</a:t>
            </a:r>
            <a:r>
              <a:rPr lang="en-US" dirty="0"/>
              <a:t> </a:t>
            </a:r>
            <a:br>
              <a:rPr lang="en-US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14035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Фоны для презентаций - школьные">
            <a:extLst>
              <a:ext uri="{FF2B5EF4-FFF2-40B4-BE49-F238E27FC236}">
                <a16:creationId xmlns:a16="http://schemas.microsoft.com/office/drawing/2014/main" id="{C4291008-81E1-229A-AA6C-4153454D2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79C98B7-2703-3B2B-D466-3A908E93C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UA" sz="48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21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Фоны для презентаций - школьные">
            <a:extLst>
              <a:ext uri="{FF2B5EF4-FFF2-40B4-BE49-F238E27FC236}">
                <a16:creationId xmlns:a16="http://schemas.microsoft.com/office/drawing/2014/main" id="{C007AAF5-6E40-6D94-D10B-10B401B60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0"/>
            <a:ext cx="12430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518F7-D567-C989-4B15-9B7AC6FF2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775" y="87947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1179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методичного </a:t>
            </a:r>
            <a:r>
              <a:rPr lang="ru-RU" b="1" dirty="0" err="1">
                <a:solidFill>
                  <a:srgbClr val="1179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b="1" dirty="0">
                <a:solidFill>
                  <a:srgbClr val="1179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000E57-D92F-377B-1A34-B0830089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844675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роль класного керівника в системі виховного процесу закладу освіти</a:t>
            </a:r>
          </a:p>
          <a:p>
            <a:pPr marL="514350" indent="-514350">
              <a:buAutoNum type="arabicPeriod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напрями виховної роботи в період воєнного стану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1815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оны для презентаций - школьные">
            <a:extLst>
              <a:ext uri="{FF2B5EF4-FFF2-40B4-BE49-F238E27FC236}">
                <a16:creationId xmlns:a16="http://schemas.microsoft.com/office/drawing/2014/main" id="{0E5F1F43-5D03-8FFE-FF01-291A6E9A3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0"/>
            <a:ext cx="12430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5B84CDB-A312-3E29-465E-FBD5F0290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650081"/>
            <a:ext cx="10372725" cy="55578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 Закону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16.01.2020 № 463-IX у закладах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невід’ємною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ґрунтуватися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демократичного)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принципах верховенства права,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свобод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ru-RU" sz="3200" b="0" i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https://zakon.rada.gov.ua/laws/show/463-20#Text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63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Фоны для презентаций - школьные">
            <a:extLst>
              <a:ext uri="{FF2B5EF4-FFF2-40B4-BE49-F238E27FC236}">
                <a16:creationId xmlns:a16="http://schemas.microsoft.com/office/drawing/2014/main" id="{654F31E8-088C-55E7-2974-7D5F4E387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0"/>
            <a:ext cx="12430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EAC39161-23F8-F528-D7F5-17D1EABFC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8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UA" altLang="ru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F7655-1DC4-2538-E48C-AB2FA16AB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190671"/>
            <a:ext cx="10782300" cy="6476657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класного</a:t>
            </a:r>
            <a:r>
              <a:rPr lang="ru-RU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вересня 2000 року № 434,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 вересня 2000 року за №659/4880 (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).Ресурс: </a:t>
            </a:r>
            <a:r>
              <a:rPr lang="en-US" sz="2400" b="0" i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https://zakon.rada.gov.ua/laws/show/z0659-00#Text</a:t>
            </a:r>
            <a:r>
              <a:rPr lang="uk-UA" sz="2400" b="0" i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0" i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https://ips.lig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altLang="ru-UA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</a:t>
            </a:r>
            <a:r>
              <a:rPr lang="ru-UA" altLang="ru-UA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</a:t>
            </a:r>
            <a:r>
              <a:rPr lang="ru-UA" altLang="ru-UA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UA" altLang="ru-UA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учнівського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Абзац перший пункту 2.4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Наказом</a:t>
            </a:r>
            <a:r>
              <a:rPr lang="uk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N 489 ( </a:t>
            </a:r>
            <a:r>
              <a:rPr lang="ru-UA" altLang="ru-UA" sz="2400" u="sng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z0791-06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29.06.2006 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забезпеченню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вихованцями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розвиткові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змістовного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дозвілля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uk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проводить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музеїв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театрів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виставок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екскурсій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заходи з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b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профілактику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бездоглядності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планує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проводить </a:t>
            </a:r>
            <a:r>
              <a:rPr lang="uk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(особливо для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числа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незахищеної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пільгової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{ Абзац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 2.4 в</a:t>
            </a:r>
            <a:r>
              <a:rPr lang="uk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редакції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Наказу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N 489 ( </a:t>
            </a:r>
            <a:r>
              <a:rPr lang="ru-UA" altLang="ru-UA" sz="2400" u="sng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z0791-06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ru-UA" altLang="ru-UA" sz="2400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altLang="ru-UA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29.06.2006 }</a:t>
            </a:r>
            <a:endParaRPr kumimoji="0" lang="ru-UA" altLang="ru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62222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Фоны для презентаций - школьные">
            <a:extLst>
              <a:ext uri="{FF2B5EF4-FFF2-40B4-BE49-F238E27FC236}">
                <a16:creationId xmlns:a16="http://schemas.microsoft.com/office/drawing/2014/main" id="{701ACA2B-5214-983F-5F83-E13385B03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E5ED3AAC-5956-D831-244A-AEE69D3353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62025" y="390046"/>
            <a:ext cx="10868025" cy="58939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дусі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взаєморозуміння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миру,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злагоди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народами,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релігійними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вікових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індивідуально-психологічних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нахилів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задатків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сформованості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співпрацює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майстрами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психологом,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органами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батьками та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учнівському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b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 Абзац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шостий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 2.4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Наказом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N 489 ( </a:t>
            </a:r>
            <a:r>
              <a:rPr kumimoji="0" lang="ru-UA" altLang="ru-UA" sz="2000" b="0" i="0" u="sng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z0791-06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29.06.2006 }</a:t>
            </a:r>
            <a:endParaRPr lang="uk-UA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2.6.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вести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документацію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пов'язану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класного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класні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особові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altLang="ru-UA" sz="20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UA" sz="2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2.7.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учнівським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колективом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формі,визначеній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адміністрацією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закладу. 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 Пункт 2.7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Наказом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uk-UA" altLang="ru-UA" sz="2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N 489 ( </a:t>
            </a:r>
            <a:r>
              <a:rPr kumimoji="0" lang="ru-UA" altLang="ru-UA" sz="2000" b="0" i="0" u="sng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z0791-06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29.06.2006 }</a:t>
            </a:r>
            <a:endParaRPr kumimoji="0" lang="ru-UA" altLang="ru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UA" altLang="ru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57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Фоны для презентаций - школьные">
            <a:extLst>
              <a:ext uri="{FF2B5EF4-FFF2-40B4-BE49-F238E27FC236}">
                <a16:creationId xmlns:a16="http://schemas.microsoft.com/office/drawing/2014/main" id="{4A8DFF6B-4C58-A080-59E4-7DDD43A08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78CB31A-F4F6-65D9-4495-D4472641F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111250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Найважливішими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виховної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зараз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стати: 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емоційна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повітряних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тривог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вибухонебезпечними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предметами, перша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-ВПО;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медіаграмотності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національно-патріотичне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3998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Фоны для презентаций - школьные">
            <a:extLst>
              <a:ext uri="{FF2B5EF4-FFF2-40B4-BE49-F238E27FC236}">
                <a16:creationId xmlns:a16="http://schemas.microsoft.com/office/drawing/2014/main" id="{BEE20EBC-065E-DFCF-17C2-0A7DB4C4E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CA647BBF-F8FF-9460-8F30-E4A496287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49" y="168275"/>
            <a:ext cx="11401425" cy="6325140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ru-RU" sz="2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ru-RU" sz="4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4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4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4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4400" b="1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</a:t>
            </a:r>
          </a:p>
          <a:p>
            <a:pPr marL="0" indent="0" algn="l">
              <a:buNone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Нова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диктує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знати: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заборони та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стану;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тривожна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валіза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як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зібрати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туди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повітряних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тривог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 застав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удома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на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вулиці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в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поводитися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обстрілів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вибухонебезпечних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першу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стануть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пригоді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брошура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«У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разі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надзвичайної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ситуації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або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війни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«Правила </a:t>
            </a:r>
            <a:r>
              <a:rPr lang="ru-RU" sz="3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поводження</a:t>
            </a:r>
            <a:r>
              <a:rPr lang="ru-RU" sz="3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з </a:t>
            </a:r>
            <a:r>
              <a:rPr lang="ru-RU" sz="3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вибухонебезпечними</a:t>
            </a:r>
            <a:r>
              <a:rPr lang="ru-RU" sz="3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предметами: як провести </a:t>
            </a:r>
            <a:r>
              <a:rPr lang="ru-RU" sz="3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виховну</a:t>
            </a:r>
            <a:r>
              <a:rPr lang="ru-RU" sz="3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годину»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ДСНС 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«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Дії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населення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в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умовах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надзвичайних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ситуацій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воєнного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характеру»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поради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від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проєкту</a:t>
            </a:r>
            <a:r>
              <a:rPr lang="ru-RU" sz="3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3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ВзаємоДія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ru-RU" sz="2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   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запам'ятали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проводьте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                                                    - онлайн-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                                                                                                                                     - разом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створюйте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буклети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                                                                                           -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запропонуйте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                                                                   </a:t>
            </a:r>
            <a:r>
              <a:rPr lang="ru-RU" sz="33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бов'язково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зв'яжіться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батьками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вони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правил, та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боку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стежили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Особливо за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3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дистанційки</a:t>
            </a:r>
            <a:r>
              <a:rPr lang="ru-RU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02552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Фоны для презентаций - школьные">
            <a:extLst>
              <a:ext uri="{FF2B5EF4-FFF2-40B4-BE49-F238E27FC236}">
                <a16:creationId xmlns:a16="http://schemas.microsoft.com/office/drawing/2014/main" id="{65757118-DB70-CB3B-08E6-0D81BD459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15B68AE-D350-72FA-2217-B12AF5706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481" y="209550"/>
            <a:ext cx="10398869" cy="650081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2200" b="1" i="0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i="0" dirty="0" err="1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r>
              <a:rPr lang="ru-RU" b="1" i="0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err="1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b="1" i="0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1" i="0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–ВПО </a:t>
            </a:r>
            <a:r>
              <a:rPr lang="ru-RU" sz="2200" i="1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i="1" dirty="0" err="1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вимушено</a:t>
            </a:r>
            <a:r>
              <a:rPr lang="ru-RU" sz="2200" i="1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переміщені</a:t>
            </a:r>
            <a:r>
              <a:rPr lang="ru-RU" sz="2200" i="1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вашому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-ВПО, 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з'являться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нового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року. У будь-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подбати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почували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в новому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комфортно. Для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доречно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 та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педагога. </a:t>
            </a: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ажливо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числа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змогли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потоваришувати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однокласниками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би вони не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навчалися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онлайн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офлайн. Контакт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однолітками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чинить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оговтатися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не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класом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боку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допомогли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новеньким. </a:t>
            </a:r>
          </a:p>
          <a:p>
            <a:pPr marL="0" indent="0" algn="l">
              <a:buNone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стануть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пригоді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«У нас </a:t>
            </a:r>
            <a:r>
              <a:rPr lang="ru-RU" sz="2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з'явився</a:t>
            </a:r>
            <a:r>
              <a:rPr lang="ru-RU" sz="2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учень</a:t>
            </a:r>
            <a:r>
              <a:rPr lang="ru-RU" sz="2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-ВПО: як </a:t>
            </a:r>
            <a:r>
              <a:rPr lang="ru-RU" sz="2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познайомити</a:t>
            </a:r>
            <a:r>
              <a:rPr lang="ru-RU" sz="2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дитину</a:t>
            </a:r>
            <a:r>
              <a:rPr lang="ru-RU" sz="2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із</a:t>
            </a:r>
            <a:r>
              <a:rPr lang="ru-RU" sz="2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200" b="0" i="0" u="sng" dirty="0" err="1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класом</a:t>
            </a:r>
            <a:r>
              <a:rPr lang="ru-RU" sz="2200" b="0" i="0" u="sng" dirty="0">
                <a:solidFill>
                  <a:srgbClr val="6200E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»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«Як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працювати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з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учнями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які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зазнали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психологічних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травм»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«Три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поради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для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протидії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дискримінації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та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булінгу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в школах в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умовах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воєнного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стану»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«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Дистанційний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тимбілдинг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 5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завдань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для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згуртування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22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класу</a:t>
            </a:r>
            <a:r>
              <a:rPr lang="ru-RU" sz="22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»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75455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Фоны для презентаций - школьные">
            <a:extLst>
              <a:ext uri="{FF2B5EF4-FFF2-40B4-BE49-F238E27FC236}">
                <a16:creationId xmlns:a16="http://schemas.microsoft.com/office/drawing/2014/main" id="{BFF56783-53E0-3BAE-0AA8-015A55A90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0"/>
            <a:ext cx="12474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909D79B-953F-1D63-D7DA-36A29B10A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6" y="85725"/>
            <a:ext cx="10620374" cy="6857999"/>
          </a:xfrm>
        </p:spPr>
        <p:txBody>
          <a:bodyPr>
            <a:normAutofit fontScale="40000" lnSpcReduction="20000"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ru-RU" sz="5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5000" b="1" i="0" dirty="0" err="1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5000" b="1" i="0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 </a:t>
            </a:r>
            <a:r>
              <a:rPr lang="ru-RU" sz="5000" b="1" i="0" dirty="0" err="1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5000" b="1" i="0" dirty="0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000" b="1" i="0" dirty="0" err="1">
                <a:solidFill>
                  <a:srgbClr val="00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медіаграмотності</a:t>
            </a:r>
            <a:endParaRPr lang="ru-RU" sz="50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ru-RU" sz="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ритично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медіаграмотності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орожа пропаганда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найнеочікуваніші</a:t>
            </a:r>
            <a:r>
              <a:rPr lang="ru-RU" sz="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тбачити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фейки та пропаганду,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яке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легше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вплинути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ru-RU" sz="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Проводьте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межах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виконуватимуть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медіаграмотність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Запропонуйте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проведіть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розглядатимуть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фейки,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вчитимуться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першоджерела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веріфікацію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Влаштовуйте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диспути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обговорюватимуть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спірні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наративи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У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прийомам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для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розвитку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критичного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мислення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годин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відеоматеріали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(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вебінари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інтернет-конференції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критичному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мисленню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знайдете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прийоми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для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розвитку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медіаграмотності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відеоматеріали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(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вебінари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,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інтернет-конференції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)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медіаграмотності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матеріали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медіаграмотності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5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Фільтр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курс 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«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Медіаграмотність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та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критичне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мислення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від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sz="5000" b="0" i="0" u="none" strike="noStrike" dirty="0" err="1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теорії</a:t>
            </a:r>
            <a:r>
              <a:rPr lang="ru-RU" sz="5000" b="0" i="0" u="none" strike="noStrike" dirty="0">
                <a:solidFill>
                  <a:srgbClr val="297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до практики»</a:t>
            </a: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r>
              <a:rPr lang="ru-RU" sz="5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Вчіть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довіряти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офіційним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перепровіряти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5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82599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2746</Words>
  <Application>Microsoft Office PowerPoint</Application>
  <PresentationFormat>Широкоэкранный</PresentationFormat>
  <Paragraphs>131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arial</vt:lpstr>
      <vt:lpstr>Calibri</vt:lpstr>
      <vt:lpstr>Calibri Light</vt:lpstr>
      <vt:lpstr>Roboto</vt:lpstr>
      <vt:lpstr>Times New Roman</vt:lpstr>
      <vt:lpstr>TimesNewRomanPS-BoldMT</vt:lpstr>
      <vt:lpstr>TimesNewRomanPSMT</vt:lpstr>
      <vt:lpstr>Wingdings</vt:lpstr>
      <vt:lpstr>Тема Office</vt:lpstr>
      <vt:lpstr>Організація виховного процесу                                          в закладах освіти у 2022/2023 навчальному році  </vt:lpstr>
      <vt:lpstr>План методичного об’єднання: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Профілактика шкідливих звичок та девіантної поведінки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2022-08-23T06:28:26Z</dcterms:created>
  <dcterms:modified xsi:type="dcterms:W3CDTF">2022-08-30T07:54:55Z</dcterms:modified>
</cp:coreProperties>
</file>