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9" r:id="rId8"/>
    <p:sldId id="290" r:id="rId9"/>
    <p:sldId id="291" r:id="rId10"/>
    <p:sldId id="293" r:id="rId11"/>
    <p:sldId id="292" r:id="rId12"/>
    <p:sldId id="262" r:id="rId13"/>
    <p:sldId id="263" r:id="rId14"/>
    <p:sldId id="264" r:id="rId15"/>
    <p:sldId id="265" r:id="rId16"/>
    <p:sldId id="284" r:id="rId17"/>
    <p:sldId id="267" r:id="rId18"/>
    <p:sldId id="268" r:id="rId19"/>
    <p:sldId id="269" r:id="rId20"/>
    <p:sldId id="287" r:id="rId21"/>
    <p:sldId id="270" r:id="rId22"/>
    <p:sldId id="272" r:id="rId23"/>
    <p:sldId id="273" r:id="rId24"/>
    <p:sldId id="274" r:id="rId25"/>
    <p:sldId id="275" r:id="rId26"/>
    <p:sldId id="276" r:id="rId27"/>
    <p:sldId id="278" r:id="rId28"/>
    <p:sldId id="279" r:id="rId29"/>
    <p:sldId id="280" r:id="rId30"/>
    <p:sldId id="281" r:id="rId31"/>
    <p:sldId id="288" r:id="rId3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02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F1E8F6-F90B-4EB0-981C-16C639D9D224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10D3FF-B09F-45A6-9491-C0E6DB80D5BF}">
      <dgm:prSet phldrT="[Текст]" custT="1"/>
      <dgm:spPr>
        <a:solidFill>
          <a:schemeClr val="accent6">
            <a:lumMod val="50000"/>
            <a:alpha val="90000"/>
          </a:schemeClr>
        </a:solidFill>
        <a:ln>
          <a:noFill/>
        </a:ln>
      </dgm:spPr>
      <dgm:t>
        <a:bodyPr/>
        <a:lstStyle/>
        <a:p>
          <a:r>
            <a:rPr lang="uk-UA" sz="2800" b="1" dirty="0">
              <a:solidFill>
                <a:schemeClr val="bg1"/>
              </a:solidFill>
            </a:rPr>
            <a:t>-   навчальний процес у якому кожен бере активну участь,  багато дізнається  від інших;</a:t>
          </a:r>
          <a:endParaRPr lang="ru-RU" sz="2800" b="1" dirty="0">
            <a:solidFill>
              <a:schemeClr val="bg1"/>
            </a:solidFill>
          </a:endParaRPr>
        </a:p>
      </dgm:t>
    </dgm:pt>
    <dgm:pt modelId="{E4F3BBB9-4D21-40E1-B6C2-516CBDE42243}" type="parTrans" cxnId="{742D55B0-BEF6-4EA5-A2FA-BC4642F476A6}">
      <dgm:prSet/>
      <dgm:spPr/>
      <dgm:t>
        <a:bodyPr/>
        <a:lstStyle/>
        <a:p>
          <a:endParaRPr lang="ru-RU"/>
        </a:p>
      </dgm:t>
    </dgm:pt>
    <dgm:pt modelId="{18903C40-BC95-4CDC-ABB5-67AE3E1C1BA1}" type="sibTrans" cxnId="{742D55B0-BEF6-4EA5-A2FA-BC4642F476A6}">
      <dgm:prSet/>
      <dgm:spPr/>
      <dgm:t>
        <a:bodyPr/>
        <a:lstStyle/>
        <a:p>
          <a:endParaRPr lang="ru-RU"/>
        </a:p>
      </dgm:t>
    </dgm:pt>
    <dgm:pt modelId="{278CDF8A-7F09-4BF7-B820-4B2EDD9DF0E0}">
      <dgm:prSet phldrT="[Текст]"/>
      <dgm:spPr>
        <a:solidFill>
          <a:srgbClr val="FFC000"/>
        </a:solidFill>
        <a:ln>
          <a:noFill/>
        </a:ln>
      </dgm:spPr>
      <dgm:t>
        <a:bodyPr/>
        <a:lstStyle/>
        <a:p>
          <a:r>
            <a:rPr lang="uk-UA" b="1" dirty="0"/>
            <a:t>-   тренінг, результати якого залежать, насамперед, від внеску учасників; </a:t>
          </a:r>
          <a:endParaRPr lang="ru-RU" b="1" dirty="0"/>
        </a:p>
      </dgm:t>
    </dgm:pt>
    <dgm:pt modelId="{F51C7C9E-D923-4141-B9FC-5D6CEC9FECF4}" type="parTrans" cxnId="{FB9CDC40-B8E0-43E8-AB14-1F942FAC6823}">
      <dgm:prSet/>
      <dgm:spPr/>
      <dgm:t>
        <a:bodyPr/>
        <a:lstStyle/>
        <a:p>
          <a:endParaRPr lang="ru-RU"/>
        </a:p>
      </dgm:t>
    </dgm:pt>
    <dgm:pt modelId="{18DAC847-E455-4E3B-9C64-7E0B50E39C03}" type="sibTrans" cxnId="{FB9CDC40-B8E0-43E8-AB14-1F942FAC6823}">
      <dgm:prSet/>
      <dgm:spPr/>
      <dgm:t>
        <a:bodyPr/>
        <a:lstStyle/>
        <a:p>
          <a:endParaRPr lang="ru-RU"/>
        </a:p>
      </dgm:t>
    </dgm:pt>
    <dgm:pt modelId="{67CC5890-8059-4E9D-B7C0-BE31142204A0}">
      <dgm:prSet phldrT="[Текст]"/>
      <dgm:spPr>
        <a:solidFill>
          <a:srgbClr val="C00000"/>
        </a:solidFill>
        <a:ln>
          <a:noFill/>
        </a:ln>
      </dgm:spPr>
      <dgm:t>
        <a:bodyPr/>
        <a:lstStyle/>
        <a:p>
          <a:r>
            <a:rPr lang="uk-UA" b="1" dirty="0">
              <a:solidFill>
                <a:schemeClr val="bg1"/>
              </a:solidFill>
            </a:rPr>
            <a:t>- можливість відкрити для себе, що знаєш і вмієш більше, ніж думав досі, і навчитися чомусь новому.</a:t>
          </a:r>
          <a:endParaRPr lang="ru-RU" b="1" dirty="0">
            <a:solidFill>
              <a:schemeClr val="bg1"/>
            </a:solidFill>
          </a:endParaRPr>
        </a:p>
      </dgm:t>
    </dgm:pt>
    <dgm:pt modelId="{045BDCD6-4462-4C86-B7D4-4D0FB5FF6BF0}" type="parTrans" cxnId="{6B3353F6-D409-46CF-84F6-64824DB5DC1F}">
      <dgm:prSet/>
      <dgm:spPr/>
      <dgm:t>
        <a:bodyPr/>
        <a:lstStyle/>
        <a:p>
          <a:endParaRPr lang="ru-RU"/>
        </a:p>
      </dgm:t>
    </dgm:pt>
    <dgm:pt modelId="{9DBC23DE-8C30-4265-B96A-C75AD7B09BBD}" type="sibTrans" cxnId="{6B3353F6-D409-46CF-84F6-64824DB5DC1F}">
      <dgm:prSet/>
      <dgm:spPr/>
      <dgm:t>
        <a:bodyPr/>
        <a:lstStyle/>
        <a:p>
          <a:endParaRPr lang="ru-RU"/>
        </a:p>
      </dgm:t>
    </dgm:pt>
    <dgm:pt modelId="{F30B74E4-FBF2-472E-B082-DFBA6CB4AC3F}" type="pres">
      <dgm:prSet presAssocID="{5FF1E8F6-F90B-4EB0-981C-16C639D9D224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78014F48-D5B2-434A-A565-CEE07F28DC65}" type="pres">
      <dgm:prSet presAssocID="{9B10D3FF-B09F-45A6-9491-C0E6DB80D5BF}" presName="circle1" presStyleLbl="node1" presStyleIdx="0" presStyleCnt="3" custLinFactNeighborX="-3050" custLinFactNeighborY="2034"/>
      <dgm:spPr>
        <a:solidFill>
          <a:schemeClr val="accent6">
            <a:lumMod val="50000"/>
          </a:schemeClr>
        </a:solidFill>
        <a:ln>
          <a:noFill/>
        </a:ln>
      </dgm:spPr>
    </dgm:pt>
    <dgm:pt modelId="{EBD4A45F-FFE8-4EB4-8D5B-8E6ED062DD53}" type="pres">
      <dgm:prSet presAssocID="{9B10D3FF-B09F-45A6-9491-C0E6DB80D5BF}" presName="space" presStyleCnt="0"/>
      <dgm:spPr/>
    </dgm:pt>
    <dgm:pt modelId="{35952590-DCC5-4078-A60B-4FAD42660F04}" type="pres">
      <dgm:prSet presAssocID="{9B10D3FF-B09F-45A6-9491-C0E6DB80D5BF}" presName="rect1" presStyleLbl="alignAcc1" presStyleIdx="0" presStyleCnt="3" custScaleX="125893" custScaleY="100000" custLinFactNeighborY="864"/>
      <dgm:spPr/>
    </dgm:pt>
    <dgm:pt modelId="{E1217774-9DC9-4469-BDC5-3DEDBF9F9D84}" type="pres">
      <dgm:prSet presAssocID="{278CDF8A-7F09-4BF7-B820-4B2EDD9DF0E0}" presName="vertSpace2" presStyleLbl="node1" presStyleIdx="0" presStyleCnt="3"/>
      <dgm:spPr/>
    </dgm:pt>
    <dgm:pt modelId="{84C0E503-E5AC-4AF5-A9F9-B6595107068D}" type="pres">
      <dgm:prSet presAssocID="{278CDF8A-7F09-4BF7-B820-4B2EDD9DF0E0}" presName="circle2" presStyleLbl="node1" presStyleIdx="1" presStyleCnt="3" custScaleY="125907"/>
      <dgm:spPr>
        <a:solidFill>
          <a:srgbClr val="FFC000"/>
        </a:solidFill>
        <a:ln>
          <a:noFill/>
        </a:ln>
      </dgm:spPr>
    </dgm:pt>
    <dgm:pt modelId="{D90E2AC1-64A0-4B5B-AAAF-1D21A72F805A}" type="pres">
      <dgm:prSet presAssocID="{278CDF8A-7F09-4BF7-B820-4B2EDD9DF0E0}" presName="rect2" presStyleLbl="alignAcc1" presStyleIdx="1" presStyleCnt="3" custScaleX="100000" custScaleY="98439"/>
      <dgm:spPr/>
    </dgm:pt>
    <dgm:pt modelId="{E3C6C487-C636-4BFC-9303-C8812E80AAF3}" type="pres">
      <dgm:prSet presAssocID="{67CC5890-8059-4E9D-B7C0-BE31142204A0}" presName="vertSpace3" presStyleLbl="node1" presStyleIdx="1" presStyleCnt="3"/>
      <dgm:spPr/>
    </dgm:pt>
    <dgm:pt modelId="{768D519E-D31A-436C-BF1C-D190F2E64F88}" type="pres">
      <dgm:prSet presAssocID="{67CC5890-8059-4E9D-B7C0-BE31142204A0}" presName="circle3" presStyleLbl="node1" presStyleIdx="2" presStyleCnt="3"/>
      <dgm:spPr>
        <a:solidFill>
          <a:srgbClr val="C00000"/>
        </a:solidFill>
        <a:ln>
          <a:noFill/>
        </a:ln>
      </dgm:spPr>
    </dgm:pt>
    <dgm:pt modelId="{E6155437-FBF2-4536-BE8E-3FECFE6830E6}" type="pres">
      <dgm:prSet presAssocID="{67CC5890-8059-4E9D-B7C0-BE31142204A0}" presName="rect3" presStyleLbl="alignAcc1" presStyleIdx="2" presStyleCnt="3"/>
      <dgm:spPr/>
    </dgm:pt>
    <dgm:pt modelId="{7BDF6399-A89B-4CD7-B35D-DCB4505CF40B}" type="pres">
      <dgm:prSet presAssocID="{9B10D3FF-B09F-45A6-9491-C0E6DB80D5BF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453A21A2-238A-4ACE-8B50-34E88855DE8D}" type="pres">
      <dgm:prSet presAssocID="{278CDF8A-7F09-4BF7-B820-4B2EDD9DF0E0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6237F2F8-20D2-48FA-B3C3-FC27E293BA3F}" type="pres">
      <dgm:prSet presAssocID="{67CC5890-8059-4E9D-B7C0-BE31142204A0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FB9CDC40-B8E0-43E8-AB14-1F942FAC6823}" srcId="{5FF1E8F6-F90B-4EB0-981C-16C639D9D224}" destId="{278CDF8A-7F09-4BF7-B820-4B2EDD9DF0E0}" srcOrd="1" destOrd="0" parTransId="{F51C7C9E-D923-4141-B9FC-5D6CEC9FECF4}" sibTransId="{18DAC847-E455-4E3B-9C64-7E0B50E39C03}"/>
    <dgm:cxn modelId="{91CE8B63-A6A3-4FEC-A36D-FF3E382BC085}" type="presOf" srcId="{67CC5890-8059-4E9D-B7C0-BE31142204A0}" destId="{E6155437-FBF2-4536-BE8E-3FECFE6830E6}" srcOrd="0" destOrd="0" presId="urn:microsoft.com/office/officeart/2005/8/layout/target3"/>
    <dgm:cxn modelId="{AE42E757-C238-4458-9584-79D54187D876}" type="presOf" srcId="{278CDF8A-7F09-4BF7-B820-4B2EDD9DF0E0}" destId="{453A21A2-238A-4ACE-8B50-34E88855DE8D}" srcOrd="1" destOrd="0" presId="urn:microsoft.com/office/officeart/2005/8/layout/target3"/>
    <dgm:cxn modelId="{63647F91-9ED3-4CF7-86E8-D8608945366C}" type="presOf" srcId="{278CDF8A-7F09-4BF7-B820-4B2EDD9DF0E0}" destId="{D90E2AC1-64A0-4B5B-AAAF-1D21A72F805A}" srcOrd="0" destOrd="0" presId="urn:microsoft.com/office/officeart/2005/8/layout/target3"/>
    <dgm:cxn modelId="{E7A2C099-248B-41A2-AD58-1E3EF402165D}" type="presOf" srcId="{5FF1E8F6-F90B-4EB0-981C-16C639D9D224}" destId="{F30B74E4-FBF2-472E-B082-DFBA6CB4AC3F}" srcOrd="0" destOrd="0" presId="urn:microsoft.com/office/officeart/2005/8/layout/target3"/>
    <dgm:cxn modelId="{742D55B0-BEF6-4EA5-A2FA-BC4642F476A6}" srcId="{5FF1E8F6-F90B-4EB0-981C-16C639D9D224}" destId="{9B10D3FF-B09F-45A6-9491-C0E6DB80D5BF}" srcOrd="0" destOrd="0" parTransId="{E4F3BBB9-4D21-40E1-B6C2-516CBDE42243}" sibTransId="{18903C40-BC95-4CDC-ABB5-67AE3E1C1BA1}"/>
    <dgm:cxn modelId="{3C13D4B6-3F90-43AF-9370-4EBC45BBD3CC}" type="presOf" srcId="{9B10D3FF-B09F-45A6-9491-C0E6DB80D5BF}" destId="{7BDF6399-A89B-4CD7-B35D-DCB4505CF40B}" srcOrd="1" destOrd="0" presId="urn:microsoft.com/office/officeart/2005/8/layout/target3"/>
    <dgm:cxn modelId="{893B60E0-84C8-4A54-B52E-3ECFF8B4C88A}" type="presOf" srcId="{67CC5890-8059-4E9D-B7C0-BE31142204A0}" destId="{6237F2F8-20D2-48FA-B3C3-FC27E293BA3F}" srcOrd="1" destOrd="0" presId="urn:microsoft.com/office/officeart/2005/8/layout/target3"/>
    <dgm:cxn modelId="{D5ED5CE7-6964-4247-B892-64568651E70A}" type="presOf" srcId="{9B10D3FF-B09F-45A6-9491-C0E6DB80D5BF}" destId="{35952590-DCC5-4078-A60B-4FAD42660F04}" srcOrd="0" destOrd="0" presId="urn:microsoft.com/office/officeart/2005/8/layout/target3"/>
    <dgm:cxn modelId="{6B3353F6-D409-46CF-84F6-64824DB5DC1F}" srcId="{5FF1E8F6-F90B-4EB0-981C-16C639D9D224}" destId="{67CC5890-8059-4E9D-B7C0-BE31142204A0}" srcOrd="2" destOrd="0" parTransId="{045BDCD6-4462-4C86-B7D4-4D0FB5FF6BF0}" sibTransId="{9DBC23DE-8C30-4265-B96A-C75AD7B09BBD}"/>
    <dgm:cxn modelId="{9DAF7CA5-60A8-4700-9B09-5F391ABC65EC}" type="presParOf" srcId="{F30B74E4-FBF2-472E-B082-DFBA6CB4AC3F}" destId="{78014F48-D5B2-434A-A565-CEE07F28DC65}" srcOrd="0" destOrd="0" presId="urn:microsoft.com/office/officeart/2005/8/layout/target3"/>
    <dgm:cxn modelId="{7544EEBA-24C9-47B9-A122-5FD2A1FA1495}" type="presParOf" srcId="{F30B74E4-FBF2-472E-B082-DFBA6CB4AC3F}" destId="{EBD4A45F-FFE8-4EB4-8D5B-8E6ED062DD53}" srcOrd="1" destOrd="0" presId="urn:microsoft.com/office/officeart/2005/8/layout/target3"/>
    <dgm:cxn modelId="{13073173-3341-4B95-87D1-E6AA615388B7}" type="presParOf" srcId="{F30B74E4-FBF2-472E-B082-DFBA6CB4AC3F}" destId="{35952590-DCC5-4078-A60B-4FAD42660F04}" srcOrd="2" destOrd="0" presId="urn:microsoft.com/office/officeart/2005/8/layout/target3"/>
    <dgm:cxn modelId="{13440B30-86FD-40DC-B942-73D329C0BCDA}" type="presParOf" srcId="{F30B74E4-FBF2-472E-B082-DFBA6CB4AC3F}" destId="{E1217774-9DC9-4469-BDC5-3DEDBF9F9D84}" srcOrd="3" destOrd="0" presId="urn:microsoft.com/office/officeart/2005/8/layout/target3"/>
    <dgm:cxn modelId="{479EE82C-0E53-4B3C-B5FE-665FA6556E78}" type="presParOf" srcId="{F30B74E4-FBF2-472E-B082-DFBA6CB4AC3F}" destId="{84C0E503-E5AC-4AF5-A9F9-B6595107068D}" srcOrd="4" destOrd="0" presId="urn:microsoft.com/office/officeart/2005/8/layout/target3"/>
    <dgm:cxn modelId="{EFD356A4-CA2D-48EE-8B23-6E5A2C18AFB9}" type="presParOf" srcId="{F30B74E4-FBF2-472E-B082-DFBA6CB4AC3F}" destId="{D90E2AC1-64A0-4B5B-AAAF-1D21A72F805A}" srcOrd="5" destOrd="0" presId="urn:microsoft.com/office/officeart/2005/8/layout/target3"/>
    <dgm:cxn modelId="{2D98FB81-9A5F-49B9-9A22-3C87707A92AC}" type="presParOf" srcId="{F30B74E4-FBF2-472E-B082-DFBA6CB4AC3F}" destId="{E3C6C487-C636-4BFC-9303-C8812E80AAF3}" srcOrd="6" destOrd="0" presId="urn:microsoft.com/office/officeart/2005/8/layout/target3"/>
    <dgm:cxn modelId="{AA7989F3-7EC5-4771-B4AF-3C1C700BBCB4}" type="presParOf" srcId="{F30B74E4-FBF2-472E-B082-DFBA6CB4AC3F}" destId="{768D519E-D31A-436C-BF1C-D190F2E64F88}" srcOrd="7" destOrd="0" presId="urn:microsoft.com/office/officeart/2005/8/layout/target3"/>
    <dgm:cxn modelId="{B5D6DD06-7047-414D-9B8E-97763EE9C2ED}" type="presParOf" srcId="{F30B74E4-FBF2-472E-B082-DFBA6CB4AC3F}" destId="{E6155437-FBF2-4536-BE8E-3FECFE6830E6}" srcOrd="8" destOrd="0" presId="urn:microsoft.com/office/officeart/2005/8/layout/target3"/>
    <dgm:cxn modelId="{0E344D30-B892-4B42-B50C-48BB732CA8E5}" type="presParOf" srcId="{F30B74E4-FBF2-472E-B082-DFBA6CB4AC3F}" destId="{7BDF6399-A89B-4CD7-B35D-DCB4505CF40B}" srcOrd="9" destOrd="0" presId="urn:microsoft.com/office/officeart/2005/8/layout/target3"/>
    <dgm:cxn modelId="{565634C6-100E-4E04-A3D8-7BB8D9FF4EA3}" type="presParOf" srcId="{F30B74E4-FBF2-472E-B082-DFBA6CB4AC3F}" destId="{453A21A2-238A-4ACE-8B50-34E88855DE8D}" srcOrd="10" destOrd="0" presId="urn:microsoft.com/office/officeart/2005/8/layout/target3"/>
    <dgm:cxn modelId="{6ACB4FD5-8AF0-4B97-83C5-EF5EA564740D}" type="presParOf" srcId="{F30B74E4-FBF2-472E-B082-DFBA6CB4AC3F}" destId="{6237F2F8-20D2-48FA-B3C3-FC27E293BA3F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815243-3D56-4AF2-A1ED-9C9C7EEA2696}" type="doc">
      <dgm:prSet loTypeId="urn:microsoft.com/office/officeart/2005/8/layout/bList2#1" loCatId="list" qsTypeId="urn:microsoft.com/office/officeart/2005/8/quickstyle/simple1" qsCatId="simple" csTypeId="urn:microsoft.com/office/officeart/2005/8/colors/accent1_2" csCatId="accent1" phldr="1"/>
      <dgm:spPr/>
    </dgm:pt>
    <dgm:pt modelId="{60A4A201-BE4D-472F-BCF2-233E80B19236}">
      <dgm:prSet phldrT="[Текст]"/>
      <dgm:spPr>
        <a:solidFill>
          <a:schemeClr val="accent6">
            <a:lumMod val="5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ctr"/>
          <a:r>
            <a:rPr lang="ru-RU" dirty="0">
              <a:latin typeface="Bookman Old Style" panose="02050604050505020204" pitchFamily="18" charset="0"/>
            </a:rPr>
            <a:t>  Василь </a:t>
          </a:r>
          <a:r>
            <a:rPr lang="ru-RU" dirty="0" err="1">
              <a:latin typeface="Bookman Old Style" panose="02050604050505020204" pitchFamily="18" charset="0"/>
            </a:rPr>
            <a:t>Сухомлинський</a:t>
          </a:r>
          <a:endParaRPr lang="ru-RU" dirty="0">
            <a:latin typeface="Bookman Old Style" panose="02050604050505020204" pitchFamily="18" charset="0"/>
          </a:endParaRPr>
        </a:p>
      </dgm:t>
    </dgm:pt>
    <dgm:pt modelId="{FEC1CEE4-E473-40CC-AEF4-F9A8E863A118}" type="parTrans" cxnId="{C47CE06D-DE55-4670-A854-9464A11B0A2E}">
      <dgm:prSet/>
      <dgm:spPr/>
      <dgm:t>
        <a:bodyPr/>
        <a:lstStyle/>
        <a:p>
          <a:endParaRPr lang="ru-RU"/>
        </a:p>
      </dgm:t>
    </dgm:pt>
    <dgm:pt modelId="{C9F8054D-5F95-4DC8-94E9-5A505A44D4DD}" type="sibTrans" cxnId="{C47CE06D-DE55-4670-A854-9464A11B0A2E}">
      <dgm:prSet/>
      <dgm:spPr/>
      <dgm:t>
        <a:bodyPr/>
        <a:lstStyle/>
        <a:p>
          <a:endParaRPr lang="ru-RU"/>
        </a:p>
      </dgm:t>
    </dgm:pt>
    <dgm:pt modelId="{979C856F-0DED-4F5D-9F94-0C6862881326}">
      <dgm:prSet custT="1"/>
      <dgm:spPr>
        <a:noFill/>
        <a:ln>
          <a:noFill/>
        </a:ln>
      </dgm:spPr>
      <dgm:t>
        <a:bodyPr/>
        <a:lstStyle/>
        <a:p>
          <a:pPr marL="0" marR="0" indent="0" algn="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4000" b="1" dirty="0">
              <a:solidFill>
                <a:srgbClr val="003300"/>
              </a:solidFill>
            </a:rPr>
            <a:t>«Учитель як фахівець живе доти, доки вчиться»</a:t>
          </a:r>
          <a:endParaRPr lang="ru-RU" sz="4000" b="1" dirty="0">
            <a:solidFill>
              <a:srgbClr val="003300"/>
            </a:solidFill>
          </a:endParaRPr>
        </a:p>
        <a:p>
          <a:pPr marL="285750" indent="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4600" dirty="0"/>
        </a:p>
      </dgm:t>
    </dgm:pt>
    <dgm:pt modelId="{0306ACAB-0C2D-4F5D-971B-7BE831029693}" type="sibTrans" cxnId="{96538E5E-44C7-47B8-BF2F-A6D80C55A671}">
      <dgm:prSet/>
      <dgm:spPr/>
      <dgm:t>
        <a:bodyPr/>
        <a:lstStyle/>
        <a:p>
          <a:endParaRPr lang="ru-RU"/>
        </a:p>
      </dgm:t>
    </dgm:pt>
    <dgm:pt modelId="{92581937-44A2-4FD1-BD05-4FB31FAE3DD6}" type="parTrans" cxnId="{96538E5E-44C7-47B8-BF2F-A6D80C55A671}">
      <dgm:prSet/>
      <dgm:spPr/>
      <dgm:t>
        <a:bodyPr/>
        <a:lstStyle/>
        <a:p>
          <a:endParaRPr lang="ru-RU"/>
        </a:p>
      </dgm:t>
    </dgm:pt>
    <dgm:pt modelId="{56E3D249-54F1-483A-9087-54B0FC980C7F}" type="pres">
      <dgm:prSet presAssocID="{D4815243-3D56-4AF2-A1ED-9C9C7EEA2696}" presName="diagram" presStyleCnt="0">
        <dgm:presLayoutVars>
          <dgm:dir/>
          <dgm:animLvl val="lvl"/>
          <dgm:resizeHandles val="exact"/>
        </dgm:presLayoutVars>
      </dgm:prSet>
      <dgm:spPr/>
    </dgm:pt>
    <dgm:pt modelId="{308BD3AE-F415-4AB0-9369-B62A46D3B6E8}" type="pres">
      <dgm:prSet presAssocID="{60A4A201-BE4D-472F-BCF2-233E80B19236}" presName="compNode" presStyleCnt="0"/>
      <dgm:spPr/>
    </dgm:pt>
    <dgm:pt modelId="{EB545631-77D6-46C6-982D-C0DA3CEE7FCF}" type="pres">
      <dgm:prSet presAssocID="{60A4A201-BE4D-472F-BCF2-233E80B19236}" presName="childRect" presStyleLbl="bgAcc1" presStyleIdx="0" presStyleCnt="1" custScaleX="170425" custScaleY="120596" custLinFactNeighborX="-77194" custLinFactNeighborY="13955">
        <dgm:presLayoutVars>
          <dgm:bulletEnabled val="1"/>
        </dgm:presLayoutVars>
      </dgm:prSet>
      <dgm:spPr/>
    </dgm:pt>
    <dgm:pt modelId="{C471438B-F5B8-4B66-8DE0-3E8ECB02D44B}" type="pres">
      <dgm:prSet presAssocID="{60A4A201-BE4D-472F-BCF2-233E80B19236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5214B81A-3F3F-4B3A-9EA7-39F8111017BC}" type="pres">
      <dgm:prSet presAssocID="{60A4A201-BE4D-472F-BCF2-233E80B19236}" presName="parentRect" presStyleLbl="alignNode1" presStyleIdx="0" presStyleCnt="1" custScaleX="324194" custScaleY="127501" custLinFactY="100000" custLinFactNeighborX="-61069" custLinFactNeighborY="164787"/>
      <dgm:spPr/>
    </dgm:pt>
    <dgm:pt modelId="{1C97F230-4285-42C5-AB4F-C0DCC9B58BC9}" type="pres">
      <dgm:prSet presAssocID="{60A4A201-BE4D-472F-BCF2-233E80B19236}" presName="adorn" presStyleLbl="fgAccFollowNode1" presStyleIdx="0" presStyleCnt="1" custFlipHor="1" custScaleX="522915" custScaleY="600551" custLinFactX="100000" custLinFactNeighborX="193465" custLinFactNeighborY="-620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66675">
          <a:solidFill>
            <a:schemeClr val="accent6">
              <a:lumMod val="50000"/>
              <a:alpha val="90000"/>
            </a:schemeClr>
          </a:solidFill>
        </a:ln>
      </dgm:spPr>
    </dgm:pt>
  </dgm:ptLst>
  <dgm:cxnLst>
    <dgm:cxn modelId="{A9AABA02-97B9-4754-9357-6E6B971733D1}" type="presOf" srcId="{60A4A201-BE4D-472F-BCF2-233E80B19236}" destId="{5214B81A-3F3F-4B3A-9EA7-39F8111017BC}" srcOrd="1" destOrd="0" presId="urn:microsoft.com/office/officeart/2005/8/layout/bList2#1"/>
    <dgm:cxn modelId="{912E4C1E-662C-4250-BDCA-F85C8F56E594}" type="presOf" srcId="{D4815243-3D56-4AF2-A1ED-9C9C7EEA2696}" destId="{56E3D249-54F1-483A-9087-54B0FC980C7F}" srcOrd="0" destOrd="0" presId="urn:microsoft.com/office/officeart/2005/8/layout/bList2#1"/>
    <dgm:cxn modelId="{868C343D-9CF3-4F50-AB31-D186B2B56316}" type="presOf" srcId="{60A4A201-BE4D-472F-BCF2-233E80B19236}" destId="{C471438B-F5B8-4B66-8DE0-3E8ECB02D44B}" srcOrd="0" destOrd="0" presId="urn:microsoft.com/office/officeart/2005/8/layout/bList2#1"/>
    <dgm:cxn modelId="{96538E5E-44C7-47B8-BF2F-A6D80C55A671}" srcId="{60A4A201-BE4D-472F-BCF2-233E80B19236}" destId="{979C856F-0DED-4F5D-9F94-0C6862881326}" srcOrd="0" destOrd="0" parTransId="{92581937-44A2-4FD1-BD05-4FB31FAE3DD6}" sibTransId="{0306ACAB-0C2D-4F5D-971B-7BE831029693}"/>
    <dgm:cxn modelId="{C47CE06D-DE55-4670-A854-9464A11B0A2E}" srcId="{D4815243-3D56-4AF2-A1ED-9C9C7EEA2696}" destId="{60A4A201-BE4D-472F-BCF2-233E80B19236}" srcOrd="0" destOrd="0" parTransId="{FEC1CEE4-E473-40CC-AEF4-F9A8E863A118}" sibTransId="{C9F8054D-5F95-4DC8-94E9-5A505A44D4DD}"/>
    <dgm:cxn modelId="{EE82B151-4840-47F8-AD0E-C1B9A79EB0F0}" type="presOf" srcId="{979C856F-0DED-4F5D-9F94-0C6862881326}" destId="{EB545631-77D6-46C6-982D-C0DA3CEE7FCF}" srcOrd="0" destOrd="0" presId="urn:microsoft.com/office/officeart/2005/8/layout/bList2#1"/>
    <dgm:cxn modelId="{1235C355-9CCD-470E-B93F-44F3C39A2402}" type="presParOf" srcId="{56E3D249-54F1-483A-9087-54B0FC980C7F}" destId="{308BD3AE-F415-4AB0-9369-B62A46D3B6E8}" srcOrd="0" destOrd="0" presId="urn:microsoft.com/office/officeart/2005/8/layout/bList2#1"/>
    <dgm:cxn modelId="{46CB1201-D0EC-47FC-AC1A-C34A01212ADB}" type="presParOf" srcId="{308BD3AE-F415-4AB0-9369-B62A46D3B6E8}" destId="{EB545631-77D6-46C6-982D-C0DA3CEE7FCF}" srcOrd="0" destOrd="0" presId="urn:microsoft.com/office/officeart/2005/8/layout/bList2#1"/>
    <dgm:cxn modelId="{A1FD60B3-68F9-4B0F-9895-05A50643BED0}" type="presParOf" srcId="{308BD3AE-F415-4AB0-9369-B62A46D3B6E8}" destId="{C471438B-F5B8-4B66-8DE0-3E8ECB02D44B}" srcOrd="1" destOrd="0" presId="urn:microsoft.com/office/officeart/2005/8/layout/bList2#1"/>
    <dgm:cxn modelId="{19794E67-731D-4FA3-8383-32DC8F4C62E8}" type="presParOf" srcId="{308BD3AE-F415-4AB0-9369-B62A46D3B6E8}" destId="{5214B81A-3F3F-4B3A-9EA7-39F8111017BC}" srcOrd="2" destOrd="0" presId="urn:microsoft.com/office/officeart/2005/8/layout/bList2#1"/>
    <dgm:cxn modelId="{BC3FE3B7-26BF-4077-AA1E-52FB8524B0B8}" type="presParOf" srcId="{308BD3AE-F415-4AB0-9369-B62A46D3B6E8}" destId="{1C97F230-4285-42C5-AB4F-C0DCC9B58BC9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14F48-D5B2-434A-A565-CEE07F28DC65}">
      <dsp:nvSpPr>
        <dsp:cNvPr id="0" name=""/>
        <dsp:cNvSpPr/>
      </dsp:nvSpPr>
      <dsp:spPr>
        <a:xfrm>
          <a:off x="-689264" y="18622"/>
          <a:ext cx="5745487" cy="5745487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lumMod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952590-DCC5-4078-A60B-4FAD42660F04}">
      <dsp:nvSpPr>
        <dsp:cNvPr id="0" name=""/>
        <dsp:cNvSpPr/>
      </dsp:nvSpPr>
      <dsp:spPr>
        <a:xfrm>
          <a:off x="1330663" y="-48600"/>
          <a:ext cx="9996893" cy="5745487"/>
        </a:xfrm>
        <a:prstGeom prst="rect">
          <a:avLst/>
        </a:prstGeom>
        <a:solidFill>
          <a:schemeClr val="accent6">
            <a:lumMod val="5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dirty="0">
              <a:solidFill>
                <a:schemeClr val="bg1"/>
              </a:solidFill>
            </a:rPr>
            <a:t>-   навчальний процес у якому кожен бере активну участь,  багато дізнається  від інших;</a:t>
          </a:r>
          <a:endParaRPr lang="ru-RU" sz="2800" b="1" kern="1200" dirty="0">
            <a:solidFill>
              <a:schemeClr val="bg1"/>
            </a:solidFill>
          </a:endParaRPr>
        </a:p>
      </dsp:txBody>
      <dsp:txXfrm>
        <a:off x="1330663" y="-48600"/>
        <a:ext cx="9996893" cy="1723650"/>
      </dsp:txXfrm>
    </dsp:sp>
    <dsp:sp modelId="{84C0E503-E5AC-4AF5-A9F9-B6595107068D}">
      <dsp:nvSpPr>
        <dsp:cNvPr id="0" name=""/>
        <dsp:cNvSpPr/>
      </dsp:nvSpPr>
      <dsp:spPr>
        <a:xfrm>
          <a:off x="491435" y="1141652"/>
          <a:ext cx="3734563" cy="4702076"/>
        </a:xfrm>
        <a:prstGeom prst="pie">
          <a:avLst>
            <a:gd name="adj1" fmla="val 5400000"/>
            <a:gd name="adj2" fmla="val 16200000"/>
          </a:avLst>
        </a:prstGeom>
        <a:solidFill>
          <a:srgbClr val="FFC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0E2AC1-64A0-4B5B-AAAF-1D21A72F805A}">
      <dsp:nvSpPr>
        <dsp:cNvPr id="0" name=""/>
        <dsp:cNvSpPr/>
      </dsp:nvSpPr>
      <dsp:spPr>
        <a:xfrm>
          <a:off x="2358717" y="1654557"/>
          <a:ext cx="7940786" cy="3676266"/>
        </a:xfrm>
        <a:prstGeom prst="rect">
          <a:avLst/>
        </a:prstGeom>
        <a:solidFill>
          <a:srgbClr val="FFC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400" b="1" kern="1200" dirty="0"/>
            <a:t>-   тренінг, результати якого залежать, насамперед, від внеску учасників; </a:t>
          </a:r>
          <a:endParaRPr lang="ru-RU" sz="3400" b="1" kern="1200" dirty="0"/>
        </a:p>
      </dsp:txBody>
      <dsp:txXfrm>
        <a:off x="2358717" y="1654557"/>
        <a:ext cx="7940786" cy="1696738"/>
      </dsp:txXfrm>
    </dsp:sp>
    <dsp:sp modelId="{768D519E-D31A-436C-BF1C-D190F2E64F88}">
      <dsp:nvSpPr>
        <dsp:cNvPr id="0" name=""/>
        <dsp:cNvSpPr/>
      </dsp:nvSpPr>
      <dsp:spPr>
        <a:xfrm>
          <a:off x="1496894" y="3349053"/>
          <a:ext cx="1723644" cy="1723644"/>
        </a:xfrm>
        <a:prstGeom prst="pie">
          <a:avLst>
            <a:gd name="adj1" fmla="val 5400000"/>
            <a:gd name="adj2" fmla="val 16200000"/>
          </a:avLst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155437-FBF2-4536-BE8E-3FECFE6830E6}">
      <dsp:nvSpPr>
        <dsp:cNvPr id="0" name=""/>
        <dsp:cNvSpPr/>
      </dsp:nvSpPr>
      <dsp:spPr>
        <a:xfrm>
          <a:off x="2358717" y="3349053"/>
          <a:ext cx="7940786" cy="1723644"/>
        </a:xfrm>
        <a:prstGeom prst="rect">
          <a:avLst/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400" b="1" kern="1200" dirty="0">
              <a:solidFill>
                <a:schemeClr val="bg1"/>
              </a:solidFill>
            </a:rPr>
            <a:t>- можливість відкрити для себе, що знаєш і вмієш більше, ніж думав досі, і навчитися чомусь новому.</a:t>
          </a:r>
          <a:endParaRPr lang="ru-RU" sz="3400" b="1" kern="1200" dirty="0">
            <a:solidFill>
              <a:schemeClr val="bg1"/>
            </a:solidFill>
          </a:endParaRPr>
        </a:p>
      </dsp:txBody>
      <dsp:txXfrm>
        <a:off x="2358717" y="3349053"/>
        <a:ext cx="7940786" cy="17236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545631-77D6-46C6-982D-C0DA3CEE7FCF}">
      <dsp:nvSpPr>
        <dsp:cNvPr id="0" name=""/>
        <dsp:cNvSpPr/>
      </dsp:nvSpPr>
      <dsp:spPr>
        <a:xfrm>
          <a:off x="874512" y="306573"/>
          <a:ext cx="4921519" cy="2599658"/>
        </a:xfrm>
        <a:prstGeom prst="round2SameRect">
          <a:avLst>
            <a:gd name="adj1" fmla="val 8000"/>
            <a:gd name="adj2" fmla="val 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52400" rIns="50800" bIns="50800" numCol="1" spcCol="1270" anchor="t" anchorCtr="0">
          <a:noAutofit/>
        </a:bodyPr>
        <a:lstStyle/>
        <a:p>
          <a:pPr marL="0" marR="0" lvl="1" indent="0" algn="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4000" b="1" kern="1200" dirty="0">
              <a:solidFill>
                <a:srgbClr val="003300"/>
              </a:solidFill>
            </a:rPr>
            <a:t>«Учитель як фахівець живе доти, доки вчиться»</a:t>
          </a:r>
          <a:endParaRPr lang="ru-RU" sz="4000" b="1" kern="1200" dirty="0">
            <a:solidFill>
              <a:srgbClr val="003300"/>
            </a:solidFill>
          </a:endParaRPr>
        </a:p>
        <a:p>
          <a:pPr marL="285750" lvl="1" indent="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4600" kern="1200" dirty="0"/>
        </a:p>
      </dsp:txBody>
      <dsp:txXfrm>
        <a:off x="935425" y="367486"/>
        <a:ext cx="4799693" cy="2538745"/>
      </dsp:txXfrm>
    </dsp:sp>
    <dsp:sp modelId="{5214B81A-3F3F-4B3A-9EA7-39F8111017BC}">
      <dsp:nvSpPr>
        <dsp:cNvPr id="0" name=""/>
        <dsp:cNvSpPr/>
      </dsp:nvSpPr>
      <dsp:spPr>
        <a:xfrm>
          <a:off x="0" y="4710375"/>
          <a:ext cx="9362048" cy="1181858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0" rIns="55880" bIns="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400" kern="1200" dirty="0">
              <a:latin typeface="Bookman Old Style" panose="02050604050505020204" pitchFamily="18" charset="0"/>
            </a:rPr>
            <a:t>  Василь </a:t>
          </a:r>
          <a:r>
            <a:rPr lang="ru-RU" sz="4400" kern="1200" dirty="0" err="1">
              <a:latin typeface="Bookman Old Style" panose="02050604050505020204" pitchFamily="18" charset="0"/>
            </a:rPr>
            <a:t>Сухомлинський</a:t>
          </a:r>
          <a:endParaRPr lang="ru-RU" sz="4400" kern="1200" dirty="0">
            <a:latin typeface="Bookman Old Style" panose="02050604050505020204" pitchFamily="18" charset="0"/>
          </a:endParaRPr>
        </a:p>
      </dsp:txBody>
      <dsp:txXfrm>
        <a:off x="0" y="4710375"/>
        <a:ext cx="6592991" cy="1181858"/>
      </dsp:txXfrm>
    </dsp:sp>
    <dsp:sp modelId="{1C97F230-4285-42C5-AB4F-C0DCC9B58BC9}">
      <dsp:nvSpPr>
        <dsp:cNvPr id="0" name=""/>
        <dsp:cNvSpPr/>
      </dsp:nvSpPr>
      <dsp:spPr>
        <a:xfrm flipH="1">
          <a:off x="5843703" y="0"/>
          <a:ext cx="5285244" cy="606993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66675" cap="flat" cmpd="sng" algn="ctr">
          <a:solidFill>
            <a:schemeClr val="accent6">
              <a:lumMod val="5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4167DD-F864-47A6-A8E0-3949EE491C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3F0249-CA47-4457-B2ED-CC166FCC98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2ABEF3-7906-486C-9038-E9CFE9817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E9C25-A188-45DA-8A76-F0DC9037E4E6}" type="datetimeFigureOut">
              <a:rPr lang="ru-UA" smtClean="0"/>
              <a:t>07.02.2022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BB7481-05CE-47AE-B800-5A5A659A6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06E94B-5E2F-4219-84E5-7125CD6EB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4E716-DFE4-489C-9E73-66FCABE9AF2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45611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6A81F6-7154-46B0-A962-BD0FAE3DB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CAC226B-034C-4673-8544-5B732D1BE0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33816C-D169-4938-B8A7-D578A0CB4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E9C25-A188-45DA-8A76-F0DC9037E4E6}" type="datetimeFigureOut">
              <a:rPr lang="ru-UA" smtClean="0"/>
              <a:t>07.02.2022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CFF7CF-AE1B-42EE-81DD-888B153A7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CB2EDC-443B-4CCF-B1C4-CFC775DA6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4E716-DFE4-489C-9E73-66FCABE9AF2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54415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99D65FD-3E8B-4984-B0E1-4AD66E5311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368AF06-F517-4C52-B11C-F14B19513A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21326C-8884-43A4-8DCF-A59F49611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E9C25-A188-45DA-8A76-F0DC9037E4E6}" type="datetimeFigureOut">
              <a:rPr lang="ru-UA" smtClean="0"/>
              <a:t>07.02.2022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E810A6-4257-4198-9501-9AAC4B6F2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06FEFF-2146-4FE6-8D29-CD840D1D2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4E716-DFE4-489C-9E73-66FCABE9AF2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47887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0E6401-140D-4A24-852A-D3793F211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28BD8A-7619-47F6-87A0-FCAC4F9BF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AE0E7E-F98C-492C-BAE2-69B2E4951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E9C25-A188-45DA-8A76-F0DC9037E4E6}" type="datetimeFigureOut">
              <a:rPr lang="ru-UA" smtClean="0"/>
              <a:t>07.02.2022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F00370-630C-4FC1-8713-75C20BB60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9406EF-AD7D-4025-80B3-0BF7C4880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4E716-DFE4-489C-9E73-66FCABE9AF2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58447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C8BF6A-F54F-451C-91B4-4ED82DF3A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458690-8057-4438-9802-F20820B4CD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DEFD95-451A-4AAD-AE58-B6A35AD12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E9C25-A188-45DA-8A76-F0DC9037E4E6}" type="datetimeFigureOut">
              <a:rPr lang="ru-UA" smtClean="0"/>
              <a:t>07.02.2022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0FD2DF-1B64-4B23-AE8E-91778D430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027184-766A-4953-9EC9-50682BE4A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4E716-DFE4-489C-9E73-66FCABE9AF2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30662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4B0275-2A28-4588-87E4-B32873B2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67F644-E0D9-487B-8D18-5DA5683F41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5630744-AC83-451C-8E77-04606D2835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0F4B4F-BEE9-4E16-8F85-782B31803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E9C25-A188-45DA-8A76-F0DC9037E4E6}" type="datetimeFigureOut">
              <a:rPr lang="ru-UA" smtClean="0"/>
              <a:t>07.02.2022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CDDE133-640D-4B81-A943-0B420CA75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D1F6076-89B8-47FB-A6A7-DABC6594F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4E716-DFE4-489C-9E73-66FCABE9AF2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33132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1561B2-6825-4D4E-B403-423510508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42B254-636B-481A-9C7D-92CC87BCE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3BFB99B-B673-4932-B369-5324DF4AD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BE8BCC6-303E-40FC-B7EC-CCF365DDF6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9F4E1AB-C747-4C72-AFED-423E6F8C9F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D9AD80B-83D4-4BE6-BF60-3A76354CA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E9C25-A188-45DA-8A76-F0DC9037E4E6}" type="datetimeFigureOut">
              <a:rPr lang="ru-UA" smtClean="0"/>
              <a:t>07.02.2022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62FB7DF-5CDF-416B-A67A-05CE4750D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3FEBFAC-DE6D-4A18-8555-ED5D205EB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4E716-DFE4-489C-9E73-66FCABE9AF2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97636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71964-FF25-4EB3-9255-E1200F1B7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E44114A-AD39-4543-BC29-224D8E216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E9C25-A188-45DA-8A76-F0DC9037E4E6}" type="datetimeFigureOut">
              <a:rPr lang="ru-UA" smtClean="0"/>
              <a:t>07.02.2022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CB90A12-440F-46E8-A5D7-45ABA018C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F971D2F-1CB7-4AC9-A14D-BB41CCDB1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4E716-DFE4-489C-9E73-66FCABE9AF2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71948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8481BE7-100D-4907-82CF-056CBE25A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E9C25-A188-45DA-8A76-F0DC9037E4E6}" type="datetimeFigureOut">
              <a:rPr lang="ru-UA" smtClean="0"/>
              <a:t>07.02.2022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854160D-6431-4ECB-AB63-1DB89516C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D1BE665-A67E-48F9-8D0D-708601582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4E716-DFE4-489C-9E73-66FCABE9AF2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4139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306C8C-E462-49F9-B6FF-3DB8BB95E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5DD854-35FC-42BF-B349-A2A72646F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8E0A40-1934-4F15-A471-2CF873C271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AA59B22-FB98-400A-8888-D927EAC01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E9C25-A188-45DA-8A76-F0DC9037E4E6}" type="datetimeFigureOut">
              <a:rPr lang="ru-UA" smtClean="0"/>
              <a:t>07.02.2022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AC00B1-760C-4D4A-95D9-3C55C86D9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19B2FB-E0A1-4CDB-A56A-7A9221A17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4E716-DFE4-489C-9E73-66FCABE9AF2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01816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410D9D-EED4-4410-8176-25AC91002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9443C53-4199-40A5-86F5-BCB5D310DA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FEBB09E-CDCA-4E30-BA3E-CB3F35322B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46048A-0556-4A21-936B-726E900AC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E9C25-A188-45DA-8A76-F0DC9037E4E6}" type="datetimeFigureOut">
              <a:rPr lang="ru-UA" smtClean="0"/>
              <a:t>07.02.2022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D7658B-7042-4942-A101-5FA1E33FE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787C4E-B86F-4200-B397-72405CCD0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4E716-DFE4-489C-9E73-66FCABE9AF2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60564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2CBB0B-3537-4C17-BEAF-DD0BBF326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10D372-EC1F-48FA-90DF-EE021F9212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4B2DC4-651A-44FF-A5F2-C48300F22D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E9C25-A188-45DA-8A76-F0DC9037E4E6}" type="datetimeFigureOut">
              <a:rPr lang="ru-UA" smtClean="0"/>
              <a:t>07.02.2022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304999-5D37-4070-AABF-3CCDEE6F81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B01CBA-8183-47EF-A828-FC1A53705E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4E716-DFE4-489C-9E73-66FCABE9AF2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7061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rok.osvita.ua/health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urok.osvita.ua/health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aurok.com.ua/oznaki-suchasnogo-uroku-yogo-struktura-5638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2" name="Picture 14" descr="Геометрический фон образца images vectorielles, Геометрический фон образца  vecteurs libres de droits | Depositphotos">
            <a:extLst>
              <a:ext uri="{FF2B5EF4-FFF2-40B4-BE49-F238E27FC236}">
                <a16:creationId xmlns:a16="http://schemas.microsoft.com/office/drawing/2014/main" id="{2476FAF1-B8B3-409B-A7E1-99FDE7107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190" y="-14295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4894F61-107A-484E-A68C-5E88C60B5A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7455" y="315281"/>
            <a:ext cx="9144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«Методологічні  аспекти  викладання предмету               «Основи здоров’я»  </a:t>
            </a:r>
            <a:endParaRPr lang="ru-RU" b="1" i="1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4AF76F49-2C87-48A9-9F6E-A686C2061E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96" y="142957"/>
            <a:ext cx="3063240" cy="173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8EC0437-4F3D-41EE-9FBD-7E87CBC63FE0}"/>
              </a:ext>
            </a:extLst>
          </p:cNvPr>
          <p:cNvSpPr txBox="1"/>
          <p:nvPr/>
        </p:nvSpPr>
        <p:spPr>
          <a:xfrm>
            <a:off x="6761413" y="5090993"/>
            <a:ext cx="47339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i="1" dirty="0">
                <a:ln w="0"/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03 лютого 2022 року</a:t>
            </a:r>
            <a:endParaRPr lang="ru-UA" sz="2400" i="1" dirty="0">
              <a:solidFill>
                <a:srgbClr val="C0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D09E48-4257-4161-B55D-9DA5933D0F02}"/>
              </a:ext>
            </a:extLst>
          </p:cNvPr>
          <p:cNvSpPr txBox="1"/>
          <p:nvPr/>
        </p:nvSpPr>
        <p:spPr>
          <a:xfrm rot="20434388">
            <a:off x="-14954" y="1466535"/>
            <a:ext cx="622935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8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Воркшоп</a:t>
            </a:r>
            <a:r>
              <a:rPr lang="uk-UA" sz="8800" b="1" i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UA" sz="8800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96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Геометрический фон образца images vectorielles, Геометрический фон образца  vecteurs libres de droits | Depositphotos">
            <a:extLst>
              <a:ext uri="{FF2B5EF4-FFF2-40B4-BE49-F238E27FC236}">
                <a16:creationId xmlns:a16="http://schemas.microsoft.com/office/drawing/2014/main" id="{DBE8525B-C4C9-4A5E-ACF4-9A538AA8B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0DE7B0B7-EF00-4122-9291-5B7043267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956" y="307068"/>
            <a:ext cx="11664043" cy="6550932"/>
          </a:xfrm>
        </p:spPr>
        <p:txBody>
          <a:bodyPr/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b="1" dirty="0">
                <a:solidFill>
                  <a:schemeClr val="accent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Етап повідомлення домашнього завдання</a:t>
            </a:r>
            <a:endParaRPr lang="ru-UA" dirty="0">
              <a:solidFill>
                <a:schemeClr val="accent2">
                  <a:lumMod val="50000"/>
                </a:schemeClr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Вимоги</a:t>
            </a:r>
            <a:endParaRPr lang="ru-UA" sz="2400" dirty="0">
              <a:solidFill>
                <a:schemeClr val="accent2">
                  <a:lumMod val="50000"/>
                </a:schemeClr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uk-UA" sz="24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400" b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Інструктаж щодо виконання</a:t>
            </a:r>
            <a:endParaRPr lang="ru-UA" sz="2400" b="1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Мотивування необхідності виконання</a:t>
            </a:r>
            <a:endParaRPr lang="ru-UA" sz="2400" b="1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Диференціація (варіативність і різноманіття):</a:t>
            </a:r>
            <a:endParaRPr lang="uk-UA" sz="2400" b="1" dirty="0"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UA" sz="2400" b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</a:t>
            </a:r>
            <a:r>
              <a:rPr lang="uk-UA" sz="2400" b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uk-UA" sz="2400" b="1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обов</a:t>
            </a:r>
            <a:r>
              <a:rPr lang="ru-RU" sz="2400" b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400" b="1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язкова</a:t>
            </a:r>
            <a:r>
              <a:rPr lang="uk-UA" sz="2400" b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й варіативна частина</a:t>
            </a:r>
            <a:endParaRPr lang="uk-UA" sz="2400" b="1" dirty="0"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2400" b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- різнорівневі завдання (</a:t>
            </a:r>
            <a:r>
              <a:rPr lang="uk-UA" sz="2400" b="1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обов</a:t>
            </a:r>
            <a:r>
              <a:rPr lang="ru-UA" sz="2400" b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UA" sz="2400" b="1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язковий</a:t>
            </a:r>
            <a:r>
              <a:rPr lang="ru-UA" sz="2400" b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</a:t>
            </a:r>
            <a:r>
              <a:rPr lang="uk-UA" sz="2400" b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UA" sz="2400" b="1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німум,тренувальний</a:t>
            </a:r>
            <a:r>
              <a:rPr lang="ru-UA" sz="2400" b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UA" sz="2400" b="1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творчий</a:t>
            </a:r>
            <a:r>
              <a:rPr lang="ru-UA" sz="2400" b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UA" sz="2400" b="1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Нестандартність подачі домашнього завдання</a:t>
            </a:r>
            <a:endParaRPr lang="ru-UA" sz="2400" b="1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78669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Геометрический фон образца images vectorielles, Геометрический фон образца  vecteurs libres de droits | Depositphotos">
            <a:extLst>
              <a:ext uri="{FF2B5EF4-FFF2-40B4-BE49-F238E27FC236}">
                <a16:creationId xmlns:a16="http://schemas.microsoft.com/office/drawing/2014/main" id="{A8916C28-0A33-4DAA-AEDF-30648467C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17E0A5A6-BF21-4C92-BC27-6BA030795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056" y="307067"/>
            <a:ext cx="11816443" cy="601209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2600" b="1" dirty="0">
                <a:solidFill>
                  <a:schemeClr val="accent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Етап контроль домашнього завдання</a:t>
            </a:r>
            <a:endParaRPr lang="uk-UA" sz="2600" b="1" dirty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2400" b="1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400" b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Задаєш додому- перевіряй, не </a:t>
            </a:r>
            <a:r>
              <a:rPr lang="uk-UA" sz="2400" b="1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первіряєш</a:t>
            </a:r>
            <a:r>
              <a:rPr lang="uk-UA" sz="2400" b="1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не </a:t>
            </a:r>
            <a:r>
              <a:rPr lang="uk-UA" sz="2400" b="1" dirty="0" err="1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задавай</a:t>
            </a:r>
            <a:r>
              <a:rPr lang="uk-UA" sz="2400" b="1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!»  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2400" b="1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</a:t>
            </a:r>
            <a:r>
              <a:rPr lang="uk-UA" sz="2400" b="1" dirty="0" err="1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uk-UA" sz="2400" b="1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.О.Конаржевський</a:t>
            </a:r>
            <a:endParaRPr lang="en-US" sz="2400" b="1" dirty="0">
              <a:solidFill>
                <a:srgbClr val="000000"/>
              </a:solidFill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0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2600" b="1" dirty="0">
                <a:solidFill>
                  <a:schemeClr val="accent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 перевірки домашнього завдання:                          </a:t>
            </a:r>
            <a:r>
              <a:rPr lang="ru-UA" sz="2600" dirty="0">
                <a:solidFill>
                  <a:schemeClr val="accent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  </a:t>
            </a:r>
            <a:endParaRPr lang="uk-UA" sz="2600" dirty="0">
              <a:solidFill>
                <a:schemeClr val="accent2">
                  <a:lumMod val="50000"/>
                </a:schemeClr>
              </a:solidFill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uk-UA" sz="26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UA" sz="26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Самоперевірка</a:t>
            </a:r>
            <a:r>
              <a:rPr lang="ru-UA" sz="26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д/з (за </a:t>
            </a:r>
            <a:r>
              <a:rPr lang="ru-UA" sz="26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зразком</a:t>
            </a:r>
            <a:r>
              <a:rPr lang="ru-UA" sz="26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z="26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UA" sz="2600" b="1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UA" sz="26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Самоконтроль (за </a:t>
            </a:r>
            <a:r>
              <a:rPr lang="ru-UA" sz="26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певними</a:t>
            </a:r>
            <a:r>
              <a:rPr lang="ru-UA" sz="26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UA" sz="26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запитаннями</a:t>
            </a:r>
            <a:r>
              <a:rPr lang="ru-UA" sz="26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UA" sz="2600" b="1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uk-UA" sz="26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6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Взаємоопитування</a:t>
            </a:r>
            <a:r>
              <a:rPr lang="ru-UA" sz="26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в  парах</a:t>
            </a:r>
            <a:endParaRPr lang="ru-UA" sz="2600" b="1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UA" sz="26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UA" sz="26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Навчальне</a:t>
            </a:r>
            <a:r>
              <a:rPr lang="ru-UA" sz="26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6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повідомлення</a:t>
            </a:r>
            <a:r>
              <a:rPr lang="ru-UA" sz="26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6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біля</a:t>
            </a:r>
            <a:r>
              <a:rPr lang="ru-UA" sz="26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6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дошки</a:t>
            </a:r>
            <a:r>
              <a:rPr lang="ru-UA" sz="26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6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</a:t>
            </a:r>
            <a:r>
              <a:rPr lang="ru-UA" sz="26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UA" sz="26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UA" sz="2600" b="1" dirty="0" err="1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розгорнутимрецензуванням</a:t>
            </a:r>
            <a:r>
              <a:rPr lang="ru-UA" sz="26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UA" sz="2600" b="1" dirty="0" err="1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однокласниками</a:t>
            </a:r>
            <a:r>
              <a:rPr lang="ru-UA" sz="26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UA" sz="26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UA" sz="26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sz="2600" b="1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93376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Геометрический фон образца images vectorielles, Геометрический фон образца  vecteurs libres de droits | Depositphotos">
            <a:extLst>
              <a:ext uri="{FF2B5EF4-FFF2-40B4-BE49-F238E27FC236}">
                <a16:creationId xmlns:a16="http://schemas.microsoft.com/office/drawing/2014/main" id="{4EC70C0C-1C9E-46D3-9361-7D9CE79FD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75A3F8-C985-47FE-9A10-4526C2BDAAF5}"/>
              </a:ext>
            </a:extLst>
          </p:cNvPr>
          <p:cNvSpPr txBox="1"/>
          <p:nvPr/>
        </p:nvSpPr>
        <p:spPr>
          <a:xfrm>
            <a:off x="332282" y="1226733"/>
            <a:ext cx="1152743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7200" b="1" i="1" dirty="0">
                <a:solidFill>
                  <a:schemeClr val="accent6">
                    <a:lumMod val="50000"/>
                  </a:schemeClr>
                </a:solidFill>
                <a:latin typeface="Constantia"/>
              </a:rPr>
              <a:t>Інноваційні технології на </a:t>
            </a:r>
            <a:r>
              <a:rPr lang="uk-UA" sz="7200" b="1" i="1" dirty="0" err="1">
                <a:solidFill>
                  <a:schemeClr val="accent6">
                    <a:lumMod val="50000"/>
                  </a:schemeClr>
                </a:solidFill>
                <a:latin typeface="Constantia"/>
              </a:rPr>
              <a:t>уроках</a:t>
            </a:r>
            <a:r>
              <a:rPr lang="uk-UA" sz="7200" b="1" i="1" dirty="0">
                <a:solidFill>
                  <a:schemeClr val="accent6">
                    <a:lumMod val="50000"/>
                  </a:schemeClr>
                </a:solidFill>
                <a:latin typeface="Constantia"/>
              </a:rPr>
              <a:t> предмету                  «Основи здоров’я»</a:t>
            </a:r>
            <a:br>
              <a:rPr lang="ru-RU" sz="7200" b="1" dirty="0">
                <a:solidFill>
                  <a:schemeClr val="accent6">
                    <a:lumMod val="50000"/>
                  </a:schemeClr>
                </a:solidFill>
                <a:latin typeface="Constantia"/>
              </a:rPr>
            </a:br>
            <a:endParaRPr lang="ru-RU" sz="2000" b="1" dirty="0">
              <a:solidFill>
                <a:schemeClr val="accent6">
                  <a:lumMod val="50000"/>
                </a:scheme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417737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Геометрический фон образца images vectorielles, Геометрический фон образца  vecteurs libres de droits | Depositphotos">
            <a:extLst>
              <a:ext uri="{FF2B5EF4-FFF2-40B4-BE49-F238E27FC236}">
                <a16:creationId xmlns:a16="http://schemas.microsoft.com/office/drawing/2014/main" id="{E0E7AAF1-4918-48C7-8DCC-6D66DAC1C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>
            <a:extLst>
              <a:ext uri="{FF2B5EF4-FFF2-40B4-BE49-F238E27FC236}">
                <a16:creationId xmlns:a16="http://schemas.microsoft.com/office/drawing/2014/main" id="{4C04A30B-B6D0-48CF-95E7-5F3838294D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5"/>
          <a:stretch/>
        </p:blipFill>
        <p:spPr>
          <a:xfrm>
            <a:off x="1548983" y="0"/>
            <a:ext cx="8464447" cy="71353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53C377-9B30-4639-974C-E916D56DF5B1}"/>
              </a:ext>
            </a:extLst>
          </p:cNvPr>
          <p:cNvSpPr txBox="1"/>
          <p:nvPr/>
        </p:nvSpPr>
        <p:spPr>
          <a:xfrm rot="17996368">
            <a:off x="-477825" y="2567001"/>
            <a:ext cx="6618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anose="02050604050505020204" pitchFamily="18" charset="0"/>
              </a:rPr>
              <a:t>ПІРАМІДА СПРИЙНЯТТЯ </a:t>
            </a:r>
          </a:p>
          <a:p>
            <a:pPr algn="ctr"/>
            <a:r>
              <a:rPr lang="uk-UA" sz="36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anose="02050604050505020204" pitchFamily="18" charset="0"/>
              </a:rPr>
              <a:t>МЕТОДІВ НАВЧАННЯ</a:t>
            </a:r>
            <a:endParaRPr lang="ru-RU" sz="3600" b="1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72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Геометрический фон образца images vectorielles, Геометрический фон образца  vecteurs libres de droits | Depositphotos">
            <a:extLst>
              <a:ext uri="{FF2B5EF4-FFF2-40B4-BE49-F238E27FC236}">
                <a16:creationId xmlns:a16="http://schemas.microsoft.com/office/drawing/2014/main" id="{C39BD516-2299-4A9F-8E97-3783786BC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8BF29E-0A62-4302-B9B5-53FD201F0B76}"/>
              </a:ext>
            </a:extLst>
          </p:cNvPr>
          <p:cNvSpPr txBox="1"/>
          <p:nvPr/>
        </p:nvSpPr>
        <p:spPr>
          <a:xfrm>
            <a:off x="0" y="948361"/>
            <a:ext cx="43221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Кластер</a:t>
            </a:r>
            <a:r>
              <a:rPr lang="uk-UA" sz="2800" b="1" dirty="0">
                <a:solidFill>
                  <a:srgbClr val="0000FF"/>
                </a:solidFill>
                <a:latin typeface="Constantia"/>
              </a:rPr>
              <a:t> </a:t>
            </a:r>
            <a:r>
              <a:rPr lang="uk-UA" sz="2800" b="1" dirty="0">
                <a:solidFill>
                  <a:schemeClr val="accent6">
                    <a:lumMod val="50000"/>
                  </a:schemeClr>
                </a:solidFill>
                <a:latin typeface="Constantia"/>
              </a:rPr>
              <a:t>– </a:t>
            </a:r>
          </a:p>
          <a:p>
            <a:pPr algn="ctr"/>
            <a:r>
              <a:rPr lang="uk-UA" sz="2800" b="1" dirty="0">
                <a:solidFill>
                  <a:schemeClr val="accent6">
                    <a:lumMod val="50000"/>
                  </a:schemeClr>
                </a:solidFill>
                <a:latin typeface="Constantia"/>
              </a:rPr>
              <a:t>прийом графічного моделювання інформації, створення яскравого візуального образу</a:t>
            </a:r>
            <a:r>
              <a:rPr lang="uk-UA" sz="2400" b="1" dirty="0">
                <a:solidFill>
                  <a:schemeClr val="accent6">
                    <a:lumMod val="50000"/>
                  </a:schemeClr>
                </a:solidFill>
                <a:latin typeface="Constantia"/>
              </a:rPr>
              <a:t>.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Constantia"/>
            </a:endParaRPr>
          </a:p>
        </p:txBody>
      </p:sp>
      <p:pic>
        <p:nvPicPr>
          <p:cNvPr id="1026" name="Picture 2" descr="Презентація &amp;quot;Із досвіду вчителя Дук Надії Олександрівни&amp;quot;">
            <a:extLst>
              <a:ext uri="{FF2B5EF4-FFF2-40B4-BE49-F238E27FC236}">
                <a16:creationId xmlns:a16="http://schemas.microsoft.com/office/drawing/2014/main" id="{1C9F027D-C76D-44DC-A639-BF7F1DBB19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6" t="7208" r="8108" b="6160"/>
          <a:stretch/>
        </p:blipFill>
        <p:spPr bwMode="auto">
          <a:xfrm>
            <a:off x="4322164" y="104931"/>
            <a:ext cx="7822086" cy="6733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82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Геометрический фон образца images vectorielles, Геометрический фон образца  vecteurs libres de droits | Depositphotos">
            <a:extLst>
              <a:ext uri="{FF2B5EF4-FFF2-40B4-BE49-F238E27FC236}">
                <a16:creationId xmlns:a16="http://schemas.microsoft.com/office/drawing/2014/main" id="{E48E3F24-41E3-4EE2-92FE-55C7F3FBB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667000" y="57794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Геометрический фон образца images vectorielles, Геометрический фон образца  vecteurs libres de droits | Depositphotos">
            <a:extLst>
              <a:ext uri="{FF2B5EF4-FFF2-40B4-BE49-F238E27FC236}">
                <a16:creationId xmlns:a16="http://schemas.microsoft.com/office/drawing/2014/main" id="{2D30D008-596C-451B-BD1A-854BD92D1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82490" y="34290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122A0BB-EEB5-4811-8A1D-4E830A919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557" y="-1120559"/>
            <a:ext cx="11002781" cy="55876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0150BE-8B70-454B-82F7-4DAAEE40DB5D}"/>
              </a:ext>
            </a:extLst>
          </p:cNvPr>
          <p:cNvSpPr txBox="1"/>
          <p:nvPr/>
        </p:nvSpPr>
        <p:spPr>
          <a:xfrm>
            <a:off x="594609" y="3771899"/>
            <a:ext cx="1100278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ru-RU" sz="2800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Bookman Old Style" panose="02050604050505020204" pitchFamily="18" charset="0"/>
              </a:rPr>
              <a:t>Схеми</a:t>
            </a:r>
            <a:r>
              <a:rPr lang="ru-RU" sz="2800" b="1" i="0" dirty="0">
                <a:solidFill>
                  <a:schemeClr val="accent6">
                    <a:lumMod val="50000"/>
                  </a:schemeClr>
                </a:solidFill>
                <a:effectLst/>
                <a:latin typeface="Bookman Old Style" panose="02050604050505020204" pitchFamily="18" charset="0"/>
              </a:rPr>
              <a:t> </a:t>
            </a:r>
            <a:r>
              <a:rPr lang="ru-RU" sz="2800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Bookman Old Style" panose="02050604050505020204" pitchFamily="18" charset="0"/>
              </a:rPr>
              <a:t>Фішбоун</a:t>
            </a:r>
            <a:r>
              <a:rPr lang="ru-RU" sz="2800" b="1" i="0" dirty="0">
                <a:solidFill>
                  <a:schemeClr val="accent6">
                    <a:lumMod val="50000"/>
                  </a:schemeClr>
                </a:solidFill>
                <a:effectLst/>
                <a:latin typeface="Bookman Old Style" panose="02050604050505020204" pitchFamily="18" charset="0"/>
              </a:rPr>
              <a:t> </a:t>
            </a:r>
            <a:r>
              <a:rPr lang="ru-RU" sz="2800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Bookman Old Style" panose="02050604050505020204" pitchFamily="18" charset="0"/>
              </a:rPr>
              <a:t>дають</a:t>
            </a:r>
            <a:r>
              <a:rPr lang="ru-RU" sz="2800" b="1" i="0" dirty="0">
                <a:solidFill>
                  <a:schemeClr val="accent6">
                    <a:lumMod val="50000"/>
                  </a:schemeClr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800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Bookman Old Style" panose="02050604050505020204" pitchFamily="18" charset="0"/>
              </a:rPr>
              <a:t>можливість</a:t>
            </a:r>
            <a:r>
              <a:rPr lang="ru-RU" sz="2800" b="1" i="0" dirty="0">
                <a:solidFill>
                  <a:schemeClr val="accent6">
                    <a:lumMod val="50000"/>
                  </a:schemeClr>
                </a:solidFill>
                <a:effectLst/>
                <a:latin typeface="Bookman Old Style" panose="02050604050505020204" pitchFamily="18" charset="0"/>
              </a:rPr>
              <a:t>:</a:t>
            </a:r>
          </a:p>
          <a:p>
            <a:pPr marL="0" indent="0" algn="l">
              <a:buNone/>
            </a:pPr>
            <a:endParaRPr lang="ru-RU" sz="2800" b="0" i="0" dirty="0">
              <a:solidFill>
                <a:schemeClr val="accent6">
                  <a:lumMod val="50000"/>
                </a:schemeClr>
              </a:solidFill>
              <a:effectLst/>
              <a:latin typeface="Bookman Old Style" panose="02050604050505020204" pitchFamily="18" charset="0"/>
            </a:endParaRPr>
          </a:p>
          <a:p>
            <a:pPr algn="l">
              <a:buFont typeface="Wingdings" panose="05000000000000000000" pitchFamily="2" charset="2"/>
              <a:buChar char="Ø"/>
            </a:pPr>
            <a:r>
              <a:rPr lang="ru-RU" sz="2800" b="0" i="0" dirty="0">
                <a:solidFill>
                  <a:srgbClr val="202124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800" b="0" i="0" dirty="0" err="1">
                <a:solidFill>
                  <a:srgbClr val="202124"/>
                </a:solidFill>
                <a:effectLst/>
                <a:latin typeface="Bookman Old Style" panose="02050604050505020204" pitchFamily="18" charset="0"/>
              </a:rPr>
              <a:t>організувати</a:t>
            </a:r>
            <a:r>
              <a:rPr lang="ru-RU" sz="2800" b="0" i="0" dirty="0">
                <a:solidFill>
                  <a:srgbClr val="202124"/>
                </a:solidFill>
                <a:effectLst/>
                <a:latin typeface="Bookman Old Style" panose="02050604050505020204" pitchFamily="18" charset="0"/>
              </a:rPr>
              <a:t> роботу </a:t>
            </a:r>
            <a:r>
              <a:rPr lang="ru-RU" sz="2800" b="0" i="0" dirty="0" err="1">
                <a:solidFill>
                  <a:srgbClr val="202124"/>
                </a:solidFill>
                <a:effectLst/>
                <a:latin typeface="Bookman Old Style" panose="02050604050505020204" pitchFamily="18" charset="0"/>
              </a:rPr>
              <a:t>учасників</a:t>
            </a:r>
            <a:r>
              <a:rPr lang="ru-RU" sz="2800" b="0" i="0" dirty="0">
                <a:solidFill>
                  <a:srgbClr val="202124"/>
                </a:solidFill>
                <a:effectLst/>
                <a:latin typeface="Bookman Old Style" panose="02050604050505020204" pitchFamily="18" charset="0"/>
              </a:rPr>
              <a:t> в парах </a:t>
            </a:r>
            <a:r>
              <a:rPr lang="ru-RU" sz="2800" b="0" i="0" dirty="0" err="1">
                <a:solidFill>
                  <a:srgbClr val="202124"/>
                </a:solidFill>
                <a:effectLst/>
                <a:latin typeface="Bookman Old Style" panose="02050604050505020204" pitchFamily="18" charset="0"/>
              </a:rPr>
              <a:t>або</a:t>
            </a:r>
            <a:r>
              <a:rPr lang="ru-RU" sz="2800" b="0" i="0" dirty="0">
                <a:solidFill>
                  <a:srgbClr val="202124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800" b="0" i="0" dirty="0" err="1">
                <a:solidFill>
                  <a:srgbClr val="202124"/>
                </a:solidFill>
                <a:effectLst/>
                <a:latin typeface="Bookman Old Style" panose="02050604050505020204" pitchFamily="18" charset="0"/>
              </a:rPr>
              <a:t>групах</a:t>
            </a:r>
            <a:r>
              <a:rPr lang="ru-RU" sz="2800" b="0" i="0" dirty="0">
                <a:solidFill>
                  <a:srgbClr val="202124"/>
                </a:solidFill>
                <a:effectLst/>
                <a:latin typeface="Bookman Old Style" panose="02050604050505020204" pitchFamily="18" charset="0"/>
              </a:rPr>
              <a:t>;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ru-RU" sz="2800" b="0" i="0" dirty="0">
                <a:solidFill>
                  <a:srgbClr val="202124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800" b="0" i="0" dirty="0" err="1">
                <a:solidFill>
                  <a:srgbClr val="202124"/>
                </a:solidFill>
                <a:effectLst/>
                <a:latin typeface="Bookman Old Style" panose="02050604050505020204" pitchFamily="18" charset="0"/>
              </a:rPr>
              <a:t>розвивати</a:t>
            </a:r>
            <a:r>
              <a:rPr lang="ru-RU" sz="2800" b="0" i="0" dirty="0">
                <a:solidFill>
                  <a:srgbClr val="202124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800" b="0" i="0" dirty="0" err="1">
                <a:solidFill>
                  <a:srgbClr val="202124"/>
                </a:solidFill>
                <a:effectLst/>
                <a:latin typeface="Bookman Old Style" panose="02050604050505020204" pitchFamily="18" charset="0"/>
              </a:rPr>
              <a:t>критичне</a:t>
            </a:r>
            <a:r>
              <a:rPr lang="ru-RU" sz="2800" b="0" i="0" dirty="0">
                <a:solidFill>
                  <a:srgbClr val="202124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800" b="0" i="0" dirty="0" err="1">
                <a:solidFill>
                  <a:srgbClr val="202124"/>
                </a:solidFill>
                <a:effectLst/>
                <a:latin typeface="Bookman Old Style" panose="02050604050505020204" pitchFamily="18" charset="0"/>
              </a:rPr>
              <a:t>мислення</a:t>
            </a:r>
            <a:r>
              <a:rPr lang="ru-RU" sz="2800" b="0" i="0" dirty="0">
                <a:solidFill>
                  <a:srgbClr val="202124"/>
                </a:solidFill>
                <a:effectLst/>
                <a:latin typeface="Bookman Old Style" panose="02050604050505020204" pitchFamily="18" charset="0"/>
              </a:rPr>
              <a:t>;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ru-RU" sz="2800" b="0" i="0" dirty="0">
                <a:solidFill>
                  <a:srgbClr val="202124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800" b="0" i="0" dirty="0" err="1">
                <a:solidFill>
                  <a:srgbClr val="202124"/>
                </a:solidFill>
                <a:effectLst/>
                <a:latin typeface="Bookman Old Style" panose="02050604050505020204" pitchFamily="18" charset="0"/>
              </a:rPr>
              <a:t>візуалізувати</a:t>
            </a:r>
            <a:r>
              <a:rPr lang="ru-RU" sz="2800" b="0" i="0" dirty="0">
                <a:solidFill>
                  <a:srgbClr val="202124"/>
                </a:solidFill>
                <a:effectLst/>
                <a:latin typeface="Bookman Old Style" panose="02050604050505020204" pitchFamily="18" charset="0"/>
              </a:rPr>
              <a:t> (</a:t>
            </a:r>
            <a:r>
              <a:rPr lang="ru-RU" sz="2800" b="0" i="0" dirty="0" err="1">
                <a:solidFill>
                  <a:srgbClr val="202124"/>
                </a:solidFill>
                <a:effectLst/>
                <a:latin typeface="Bookman Old Style" panose="02050604050505020204" pitchFamily="18" charset="0"/>
              </a:rPr>
              <a:t>передбачати</a:t>
            </a:r>
            <a:r>
              <a:rPr lang="ru-RU" sz="2800" b="0" i="0" dirty="0">
                <a:solidFill>
                  <a:srgbClr val="202124"/>
                </a:solidFill>
                <a:effectLst/>
                <a:latin typeface="Bookman Old Style" panose="02050604050505020204" pitchFamily="18" charset="0"/>
              </a:rPr>
              <a:t>, </a:t>
            </a:r>
            <a:r>
              <a:rPr lang="ru-RU" sz="2800" b="0" i="0" dirty="0" err="1">
                <a:solidFill>
                  <a:srgbClr val="202124"/>
                </a:solidFill>
                <a:effectLst/>
                <a:latin typeface="Bookman Old Style" panose="02050604050505020204" pitchFamily="18" charset="0"/>
              </a:rPr>
              <a:t>уявляти</a:t>
            </a:r>
            <a:r>
              <a:rPr lang="ru-RU" sz="2800" b="0" i="0" dirty="0">
                <a:solidFill>
                  <a:srgbClr val="202124"/>
                </a:solidFill>
                <a:effectLst/>
                <a:latin typeface="Bookman Old Style" panose="02050604050505020204" pitchFamily="18" charset="0"/>
              </a:rPr>
              <a:t>) </a:t>
            </a:r>
            <a:r>
              <a:rPr lang="ru-RU" sz="2800" b="0" i="0" dirty="0" err="1">
                <a:solidFill>
                  <a:srgbClr val="202124"/>
                </a:solidFill>
                <a:effectLst/>
                <a:latin typeface="Bookman Old Style" panose="02050604050505020204" pitchFamily="18" charset="0"/>
              </a:rPr>
              <a:t>взаємозв'язки</a:t>
            </a:r>
            <a:r>
              <a:rPr lang="ru-RU" sz="2800" b="0" i="0" dirty="0">
                <a:solidFill>
                  <a:srgbClr val="202124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800" b="0" i="0" dirty="0" err="1">
                <a:solidFill>
                  <a:srgbClr val="202124"/>
                </a:solidFill>
                <a:effectLst/>
                <a:latin typeface="Bookman Old Style" panose="02050604050505020204" pitchFamily="18" charset="0"/>
              </a:rPr>
              <a:t>між</a:t>
            </a:r>
            <a:endParaRPr lang="ru-RU" sz="2800" b="0" i="0" dirty="0">
              <a:solidFill>
                <a:srgbClr val="202124"/>
              </a:solidFill>
              <a:effectLst/>
              <a:latin typeface="Bookman Old Style" panose="02050604050505020204" pitchFamily="18" charset="0"/>
            </a:endParaRPr>
          </a:p>
          <a:p>
            <a:pPr algn="l"/>
            <a:r>
              <a:rPr lang="ru-RU" sz="2800" dirty="0">
                <a:solidFill>
                  <a:srgbClr val="202124"/>
                </a:solidFill>
                <a:latin typeface="Bookman Old Style" panose="02050604050505020204" pitchFamily="18" charset="0"/>
              </a:rPr>
              <a:t>   </a:t>
            </a:r>
            <a:r>
              <a:rPr lang="ru-RU" sz="2800" b="0" i="0" dirty="0">
                <a:solidFill>
                  <a:srgbClr val="202124"/>
                </a:solidFill>
                <a:effectLst/>
                <a:latin typeface="Bookman Old Style" panose="02050604050505020204" pitchFamily="18" charset="0"/>
              </a:rPr>
              <a:t> причинами і </a:t>
            </a:r>
            <a:r>
              <a:rPr lang="ru-RU" sz="2800" b="0" i="0" dirty="0" err="1">
                <a:solidFill>
                  <a:srgbClr val="202124"/>
                </a:solidFill>
                <a:effectLst/>
                <a:latin typeface="Bookman Old Style" panose="02050604050505020204" pitchFamily="18" charset="0"/>
              </a:rPr>
              <a:t>наслідками</a:t>
            </a:r>
            <a:r>
              <a:rPr lang="ru-RU" sz="2800" b="0" i="0" dirty="0">
                <a:solidFill>
                  <a:srgbClr val="202124"/>
                </a:solidFill>
                <a:effectLst/>
                <a:latin typeface="Bookman Old Style" panose="02050604050505020204" pitchFamily="18" charset="0"/>
              </a:rPr>
              <a:t>;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ru-RU" sz="2800" b="0" i="0" dirty="0">
                <a:solidFill>
                  <a:srgbClr val="202124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800" b="0" i="0" dirty="0" err="1">
                <a:solidFill>
                  <a:srgbClr val="202124"/>
                </a:solidFill>
                <a:effectLst/>
                <a:latin typeface="Bookman Old Style" panose="02050604050505020204" pitchFamily="18" charset="0"/>
              </a:rPr>
              <a:t>ранжувати</a:t>
            </a:r>
            <a:r>
              <a:rPr lang="ru-RU" sz="2800" b="0" i="0" dirty="0">
                <a:solidFill>
                  <a:srgbClr val="202124"/>
                </a:solidFill>
                <a:effectLst/>
                <a:latin typeface="Bookman Old Style" panose="02050604050505020204" pitchFamily="18" charset="0"/>
              </a:rPr>
              <a:t> (</a:t>
            </a:r>
            <a:r>
              <a:rPr lang="ru-RU" sz="2800" b="0" i="0" dirty="0" err="1">
                <a:solidFill>
                  <a:srgbClr val="202124"/>
                </a:solidFill>
                <a:effectLst/>
                <a:latin typeface="Bookman Old Style" panose="02050604050505020204" pitchFamily="18" charset="0"/>
              </a:rPr>
              <a:t>послідовно</a:t>
            </a:r>
            <a:r>
              <a:rPr lang="ru-RU" sz="2800" b="0" i="0" dirty="0">
                <a:solidFill>
                  <a:srgbClr val="202124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800" b="0" i="0" dirty="0" err="1">
                <a:solidFill>
                  <a:srgbClr val="202124"/>
                </a:solidFill>
                <a:effectLst/>
                <a:latin typeface="Bookman Old Style" panose="02050604050505020204" pitchFamily="18" charset="0"/>
              </a:rPr>
              <a:t>розміщувати</a:t>
            </a:r>
            <a:r>
              <a:rPr lang="ru-RU" sz="2800" b="0" i="0" dirty="0">
                <a:solidFill>
                  <a:srgbClr val="202124"/>
                </a:solidFill>
                <a:effectLst/>
                <a:latin typeface="Bookman Old Style" panose="02050604050505020204" pitchFamily="18" charset="0"/>
              </a:rPr>
              <a:t>) </a:t>
            </a:r>
            <a:r>
              <a:rPr lang="ru-RU" sz="2800" b="0" i="0" dirty="0" err="1">
                <a:solidFill>
                  <a:srgbClr val="202124"/>
                </a:solidFill>
                <a:effectLst/>
                <a:latin typeface="Bookman Old Style" panose="02050604050505020204" pitchFamily="18" charset="0"/>
              </a:rPr>
              <a:t>факти</a:t>
            </a:r>
            <a:r>
              <a:rPr lang="ru-RU" sz="2800" b="0" i="0" dirty="0">
                <a:solidFill>
                  <a:srgbClr val="202124"/>
                </a:solidFill>
                <a:effectLst/>
                <a:latin typeface="Bookman Old Style" panose="02050604050505020204" pitchFamily="18" charset="0"/>
              </a:rPr>
              <a:t> за </a:t>
            </a:r>
            <a:r>
              <a:rPr lang="ru-RU" sz="2800" b="0" i="0" dirty="0" err="1">
                <a:solidFill>
                  <a:srgbClr val="202124"/>
                </a:solidFill>
                <a:effectLst/>
                <a:latin typeface="Bookman Old Style" panose="02050604050505020204" pitchFamily="18" charset="0"/>
              </a:rPr>
              <a:t>степенем</a:t>
            </a:r>
            <a:endParaRPr lang="ru-RU" sz="2800" b="0" i="0" dirty="0">
              <a:solidFill>
                <a:srgbClr val="202124"/>
              </a:solidFill>
              <a:effectLst/>
              <a:latin typeface="Bookman Old Style" panose="02050604050505020204" pitchFamily="18" charset="0"/>
            </a:endParaRPr>
          </a:p>
          <a:p>
            <a:pPr algn="l"/>
            <a:r>
              <a:rPr lang="ru-RU" sz="2800" dirty="0">
                <a:solidFill>
                  <a:srgbClr val="202124"/>
                </a:solidFill>
                <a:latin typeface="Bookman Old Style" panose="02050604050505020204" pitchFamily="18" charset="0"/>
              </a:rPr>
              <a:t>    </a:t>
            </a:r>
            <a:r>
              <a:rPr lang="ru-RU" sz="2800" b="0" i="0" dirty="0" err="1">
                <a:solidFill>
                  <a:srgbClr val="202124"/>
                </a:solidFill>
                <a:effectLst/>
                <a:latin typeface="Bookman Old Style" panose="02050604050505020204" pitchFamily="18" charset="0"/>
              </a:rPr>
              <a:t>їх</a:t>
            </a:r>
            <a:r>
              <a:rPr lang="ru-RU" sz="2800" b="0" i="0" dirty="0">
                <a:solidFill>
                  <a:srgbClr val="202124"/>
                </a:solidFill>
                <a:effectLst/>
                <a:latin typeface="Bookman Old Style" panose="02050604050505020204" pitchFamily="18" charset="0"/>
              </a:rPr>
              <a:t>  </a:t>
            </a:r>
            <a:r>
              <a:rPr lang="ru-RU" sz="2800" b="0" i="0" dirty="0" err="1">
                <a:solidFill>
                  <a:srgbClr val="202124"/>
                </a:solidFill>
                <a:effectLst/>
                <a:latin typeface="Bookman Old Style" panose="02050604050505020204" pitchFamily="18" charset="0"/>
              </a:rPr>
              <a:t>важливості</a:t>
            </a:r>
            <a:r>
              <a:rPr lang="ru-RU" sz="2800" b="0" i="0" dirty="0">
                <a:solidFill>
                  <a:srgbClr val="202124"/>
                </a:solidFill>
                <a:effectLst/>
                <a:latin typeface="Bookman Old Style" panose="02050604050505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184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14" descr="Геометрический фон образца images vectorielles, Геометрический фон образца  vecteurs libres de droits | Depositphotos">
            <a:extLst>
              <a:ext uri="{FF2B5EF4-FFF2-40B4-BE49-F238E27FC236}">
                <a16:creationId xmlns:a16="http://schemas.microsoft.com/office/drawing/2014/main" id="{95BCEAD3-DD3F-4375-8E6F-BCA2EAD9F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Стрелка: шеврон 24">
            <a:extLst>
              <a:ext uri="{FF2B5EF4-FFF2-40B4-BE49-F238E27FC236}">
                <a16:creationId xmlns:a16="http://schemas.microsoft.com/office/drawing/2014/main" id="{271B223A-2344-4468-B841-DDE21E3D3148}"/>
              </a:ext>
            </a:extLst>
          </p:cNvPr>
          <p:cNvSpPr/>
          <p:nvPr/>
        </p:nvSpPr>
        <p:spPr>
          <a:xfrm rot="10800000">
            <a:off x="8955770" y="1771649"/>
            <a:ext cx="3179077" cy="2628900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54666D-9703-49B5-BCCF-56D3ADEFF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3" y="0"/>
            <a:ext cx="12134847" cy="6686550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ct val="107000"/>
              </a:lnSpc>
              <a:buNone/>
            </a:pPr>
            <a:r>
              <a:rPr lang="uk-UA" sz="5100" b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UA" sz="51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7000"/>
              </a:lnSpc>
              <a:buNone/>
            </a:pPr>
            <a:r>
              <a:rPr lang="uk-UA" sz="96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</a:t>
            </a:r>
          </a:p>
          <a:p>
            <a:pPr indent="0">
              <a:lnSpc>
                <a:spcPct val="107000"/>
              </a:lnSpc>
              <a:buNone/>
            </a:pPr>
            <a:r>
              <a:rPr lang="uk-UA" sz="9600" b="1" dirty="0">
                <a:solidFill>
                  <a:srgbClr val="FF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Причини:</a:t>
            </a:r>
            <a:endParaRPr lang="uk-UA" sz="9600" dirty="0">
              <a:solidFill>
                <a:srgbClr val="FF00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7000"/>
              </a:lnSpc>
              <a:buNone/>
            </a:pPr>
            <a:r>
              <a:rPr lang="uk-UA" sz="9600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радість, задоволення справою, добра новина</a:t>
            </a:r>
            <a:endParaRPr lang="ru-UA" sz="96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7000"/>
              </a:lnSpc>
              <a:buNone/>
            </a:pPr>
            <a:endParaRPr lang="ru-UA" sz="96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9600" b="1" dirty="0">
                <a:solidFill>
                  <a:srgbClr val="FF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Проблема:                                                                        Висновок:</a:t>
            </a:r>
            <a:endParaRPr lang="uk-UA" sz="9600" b="1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uk-UA" sz="9600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Чому людина                                                            Сміятися корисно</a:t>
            </a:r>
          </a:p>
          <a:p>
            <a:pPr marL="0" indent="0">
              <a:lnSpc>
                <a:spcPct val="107000"/>
              </a:lnSpc>
              <a:buNone/>
            </a:pPr>
            <a:r>
              <a:rPr lang="uk-UA" sz="9600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сміється?                                                                    для здоров’я!                                                                                                                                                       </a:t>
            </a:r>
            <a:endParaRPr lang="uk-UA" sz="96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buNone/>
            </a:pPr>
            <a:endParaRPr lang="ru-UA" sz="96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7000"/>
              </a:lnSpc>
              <a:buNone/>
            </a:pPr>
            <a:endParaRPr lang="ru-UA" sz="96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uk-UA" sz="9600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гарний настрій, багато енергії, впевненість, доброта</a:t>
            </a:r>
            <a:endParaRPr lang="ru-UA" sz="96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uk-UA" sz="9600" b="1" dirty="0">
                <a:solidFill>
                  <a:srgbClr val="FF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Наслідки:</a:t>
            </a:r>
            <a:endParaRPr lang="ru-UA" sz="96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buNone/>
            </a:pPr>
            <a:endParaRPr lang="ru-UA" sz="96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buNone/>
            </a:pPr>
            <a:endParaRPr lang="ru-UA" sz="96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None/>
            </a:pPr>
            <a:endParaRPr lang="ru-UA" sz="51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7000"/>
              </a:lnSpc>
              <a:buNone/>
            </a:pPr>
            <a:r>
              <a:rPr lang="uk-UA" sz="51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UA" sz="51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7000"/>
              </a:lnSpc>
              <a:buNone/>
            </a:pPr>
            <a:endParaRPr lang="ru-UA" dirty="0"/>
          </a:p>
        </p:txBody>
      </p:sp>
      <p:sp>
        <p:nvSpPr>
          <p:cNvPr id="4" name="Прямоугольный треугольник 3">
            <a:extLst>
              <a:ext uri="{FF2B5EF4-FFF2-40B4-BE49-F238E27FC236}">
                <a16:creationId xmlns:a16="http://schemas.microsoft.com/office/drawing/2014/main" id="{DA3D1335-82FC-4DD5-AD96-E614D06F9E9D}"/>
              </a:ext>
            </a:extLst>
          </p:cNvPr>
          <p:cNvSpPr/>
          <p:nvPr/>
        </p:nvSpPr>
        <p:spPr>
          <a:xfrm rot="2710108">
            <a:off x="978384" y="746135"/>
            <a:ext cx="3731161" cy="3784964"/>
          </a:xfrm>
          <a:prstGeom prst="rt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68A8AAF4-3775-4FDE-A80F-FC5108504269}"/>
              </a:ext>
            </a:extLst>
          </p:cNvPr>
          <p:cNvCxnSpPr/>
          <p:nvPr/>
        </p:nvCxnSpPr>
        <p:spPr>
          <a:xfrm>
            <a:off x="2800350" y="2971800"/>
            <a:ext cx="61912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CAB73B4D-7E98-4FDE-A502-A1FDB92FC299}"/>
              </a:ext>
            </a:extLst>
          </p:cNvPr>
          <p:cNvCxnSpPr>
            <a:cxnSpLocks/>
          </p:cNvCxnSpPr>
          <p:nvPr/>
        </p:nvCxnSpPr>
        <p:spPr>
          <a:xfrm flipH="1">
            <a:off x="3371850" y="1562100"/>
            <a:ext cx="723900" cy="1409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B67E15D1-D2EC-45A3-B09E-5954782F71CB}"/>
              </a:ext>
            </a:extLst>
          </p:cNvPr>
          <p:cNvCxnSpPr>
            <a:cxnSpLocks/>
          </p:cNvCxnSpPr>
          <p:nvPr/>
        </p:nvCxnSpPr>
        <p:spPr>
          <a:xfrm flipH="1">
            <a:off x="6012095" y="1409891"/>
            <a:ext cx="790576" cy="1409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00A9AFD8-EB54-4A28-94ED-06B2C4C5CF37}"/>
              </a:ext>
            </a:extLst>
          </p:cNvPr>
          <p:cNvCxnSpPr>
            <a:cxnSpLocks/>
          </p:cNvCxnSpPr>
          <p:nvPr/>
        </p:nvCxnSpPr>
        <p:spPr>
          <a:xfrm flipH="1">
            <a:off x="8036827" y="1562100"/>
            <a:ext cx="802373" cy="1409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17D9CE96-4D88-41B0-853D-F84C780DD392}"/>
              </a:ext>
            </a:extLst>
          </p:cNvPr>
          <p:cNvCxnSpPr>
            <a:cxnSpLocks/>
          </p:cNvCxnSpPr>
          <p:nvPr/>
        </p:nvCxnSpPr>
        <p:spPr>
          <a:xfrm>
            <a:off x="3371850" y="3067050"/>
            <a:ext cx="876300" cy="14286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FEF4869A-CE39-47F9-B453-87AD16CD1C46}"/>
              </a:ext>
            </a:extLst>
          </p:cNvPr>
          <p:cNvCxnSpPr>
            <a:cxnSpLocks/>
          </p:cNvCxnSpPr>
          <p:nvPr/>
        </p:nvCxnSpPr>
        <p:spPr>
          <a:xfrm flipH="1" flipV="1">
            <a:off x="5960831" y="3067050"/>
            <a:ext cx="841840" cy="13521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5B6C3455-A2D8-4E56-890A-1EE82943E798}"/>
              </a:ext>
            </a:extLst>
          </p:cNvPr>
          <p:cNvCxnSpPr>
            <a:cxnSpLocks/>
          </p:cNvCxnSpPr>
          <p:nvPr/>
        </p:nvCxnSpPr>
        <p:spPr>
          <a:xfrm flipH="1" flipV="1">
            <a:off x="8036828" y="3124010"/>
            <a:ext cx="1088122" cy="12952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80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 descr="Геометрический фон образца images vectorielles, Геометрический фон образца  vecteurs libres de droits | Depositphotos">
            <a:extLst>
              <a:ext uri="{FF2B5EF4-FFF2-40B4-BE49-F238E27FC236}">
                <a16:creationId xmlns:a16="http://schemas.microsoft.com/office/drawing/2014/main" id="{0A61632F-1CAD-4573-9C55-0CD4951F7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387" y="-1905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8F29E88-49DA-4550-A877-CF47909FFD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648" y="3103591"/>
            <a:ext cx="5231965" cy="36811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EEDCFE-269E-417B-A959-27E5FD6B37DD}"/>
              </a:ext>
            </a:extLst>
          </p:cNvPr>
          <p:cNvSpPr txBox="1"/>
          <p:nvPr/>
        </p:nvSpPr>
        <p:spPr>
          <a:xfrm>
            <a:off x="0" y="349084"/>
            <a:ext cx="11907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i="1" dirty="0">
                <a:ln w="0"/>
                <a:solidFill>
                  <a:schemeClr val="accent6">
                    <a:lumMod val="50000"/>
                  </a:schemeClr>
                </a:solidFill>
                <a:effectLst/>
                <a:latin typeface="Bookman Old Style" panose="02050604050505020204" pitchFamily="18" charset="0"/>
              </a:rPr>
              <a:t>ТЕХНОЛОГІЯ  ПЕРЕВЕРНУТОГО  КЛАСУ </a:t>
            </a:r>
            <a:endParaRPr lang="ru-RU" sz="3600" b="1" i="1" dirty="0">
              <a:ln w="0"/>
              <a:solidFill>
                <a:schemeClr val="accent6">
                  <a:lumMod val="50000"/>
                </a:schemeClr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1859E4-C136-4383-971D-2AF16A7D853E}"/>
              </a:ext>
            </a:extLst>
          </p:cNvPr>
          <p:cNvSpPr txBox="1"/>
          <p:nvPr/>
        </p:nvSpPr>
        <p:spPr>
          <a:xfrm>
            <a:off x="0" y="1019413"/>
            <a:ext cx="1190722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Bookman Old Style" panose="02050604050505020204" pitchFamily="18" charset="0"/>
              </a:rPr>
              <a:t>Перевернутий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Bookman Old Style" panose="02050604050505020204" pitchFamily="18" charset="0"/>
              </a:rPr>
              <a:t>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Bookman Old Style" panose="02050604050505020204" pitchFamily="18" charset="0"/>
              </a:rPr>
              <a:t>клас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Bookman Old Style" panose="02050604050505020204" pitchFamily="18" charset="0"/>
              </a:rPr>
              <a:t> 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800" dirty="0">
                <a:latin typeface="Bookman Old Style" panose="02050604050505020204" pitchFamily="18" charset="0"/>
              </a:rPr>
              <a:t>- </a:t>
            </a:r>
            <a:r>
              <a:rPr lang="ru-RU" sz="2800" dirty="0" err="1">
                <a:latin typeface="Bookman Old Style" panose="02050604050505020204" pitchFamily="18" charset="0"/>
              </a:rPr>
              <a:t>це</a:t>
            </a:r>
            <a:r>
              <a:rPr lang="ru-RU" sz="2800" dirty="0">
                <a:latin typeface="Bookman Old Style" panose="02050604050505020204" pitchFamily="18" charset="0"/>
              </a:rPr>
              <a:t>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ookman Old Style" panose="02050604050505020204" pitchFamily="18" charset="0"/>
              </a:rPr>
              <a:t>принцип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Bookman Old Style" panose="02050604050505020204" pitchFamily="18" charset="0"/>
              </a:rPr>
              <a:t>навчання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ookman Old Style" panose="02050604050505020204" pitchFamily="18" charset="0"/>
              </a:rPr>
              <a:t>, за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Bookman Old Style" panose="02050604050505020204" pitchFamily="18" charset="0"/>
              </a:rPr>
              <a:t>яким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ookman Old Style" panose="02050604050505020204" pitchFamily="18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Bookman Old Style" panose="02050604050505020204" pitchFamily="18" charset="0"/>
              </a:rPr>
              <a:t>основне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ookman Old Style" panose="02050604050505020204" pitchFamily="18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Bookman Old Style" panose="02050604050505020204" pitchFamily="18" charset="0"/>
              </a:rPr>
              <a:t>засвоєння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ookman Old Style" panose="02050604050505020204" pitchFamily="18" charset="0"/>
              </a:rPr>
              <a:t> нового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Bookman Old Style" panose="02050604050505020204" pitchFamily="18" charset="0"/>
              </a:rPr>
              <a:t>матеріалу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ookman Old Style" panose="02050604050505020204" pitchFamily="18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Bookman Old Style" panose="02050604050505020204" pitchFamily="18" charset="0"/>
              </a:rPr>
              <a:t>учнями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ookman Old Style" panose="02050604050505020204" pitchFamily="18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Bookman Old Style" panose="02050604050505020204" pitchFamily="18" charset="0"/>
              </a:rPr>
              <a:t>відбувається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ookman Old Style" panose="02050604050505020204" pitchFamily="18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Bookman Old Style" panose="02050604050505020204" pitchFamily="18" charset="0"/>
              </a:rPr>
              <a:t>вдома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ookman Old Style" panose="02050604050505020204" pitchFamily="18" charset="0"/>
              </a:rPr>
              <a:t>, а час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Bookman Old Style" panose="02050604050505020204" pitchFamily="18" charset="0"/>
              </a:rPr>
              <a:t>аудиторної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ookman Old Style" panose="02050604050505020204" pitchFamily="18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Bookman Old Style" panose="02050604050505020204" pitchFamily="18" charset="0"/>
              </a:rPr>
              <a:t>роботи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ookman Old Style" panose="02050604050505020204" pitchFamily="18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Bookman Old Style" panose="02050604050505020204" pitchFamily="18" charset="0"/>
              </a:rPr>
              <a:t>виділяється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ookman Old Style" panose="02050604050505020204" pitchFamily="18" charset="0"/>
              </a:rPr>
              <a:t> на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Bookman Old Style" panose="02050604050505020204" pitchFamily="18" charset="0"/>
              </a:rPr>
              <a:t>виконання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ookman Old Style" panose="02050604050505020204" pitchFamily="18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Bookman Old Style" panose="02050604050505020204" pitchFamily="18" charset="0"/>
              </a:rPr>
              <a:t>завдань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ookman Old Style" panose="02050604050505020204" pitchFamily="18" charset="0"/>
              </a:rPr>
              <a:t>,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Bookman Old Style" panose="02050604050505020204" pitchFamily="18" charset="0"/>
              </a:rPr>
              <a:t>вправ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ookman Old Style" panose="02050604050505020204" pitchFamily="18" charset="0"/>
              </a:rPr>
              <a:t>,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Bookman Old Style" panose="02050604050505020204" pitchFamily="18" charset="0"/>
              </a:rPr>
              <a:t>проведення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ookman Old Style" panose="02050604050505020204" pitchFamily="18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Bookman Old Style" panose="02050604050505020204" pitchFamily="18" charset="0"/>
              </a:rPr>
              <a:t>лабораторних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ookman Old Style" panose="02050604050505020204" pitchFamily="18" charset="0"/>
              </a:rPr>
              <a:t> і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Bookman Old Style" panose="02050604050505020204" pitchFamily="18" charset="0"/>
              </a:rPr>
              <a:t>практичних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ookman Old Style" panose="02050604050505020204" pitchFamily="18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Bookman Old Style" panose="02050604050505020204" pitchFamily="18" charset="0"/>
              </a:rPr>
              <a:t>досліджень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ookman Old Style" panose="02050604050505020204" pitchFamily="18" charset="0"/>
              </a:rPr>
              <a:t>,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Bookman Old Style" panose="02050604050505020204" pitchFamily="18" charset="0"/>
              </a:rPr>
              <a:t>індивідуальні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ookman Old Style" panose="02050604050505020204" pitchFamily="18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Bookman Old Style" panose="02050604050505020204" pitchFamily="18" charset="0"/>
              </a:rPr>
              <a:t>консультації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ookman Old Style" panose="02050604050505020204" pitchFamily="18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Bookman Old Style" panose="02050604050505020204" pitchFamily="18" charset="0"/>
              </a:rPr>
              <a:t>вчителя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ookman Old Style" panose="02050604050505020204" pitchFamily="18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Bookman Old Style" panose="02050604050505020204" pitchFamily="18" charset="0"/>
              </a:rPr>
              <a:t>тощо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ookman Old Style" panose="02050604050505020204" pitchFamily="18" charset="0"/>
              </a:rPr>
              <a:t>.</a:t>
            </a:r>
            <a:endParaRPr kumimoji="0" lang="ru-UA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93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Геометрический фон образца images vectorielles, Геометрический фон образца  vecteurs libres de droits | Depositphotos">
            <a:extLst>
              <a:ext uri="{FF2B5EF4-FFF2-40B4-BE49-F238E27FC236}">
                <a16:creationId xmlns:a16="http://schemas.microsoft.com/office/drawing/2014/main" id="{2F9D647F-F580-4BA8-BA66-618E3ADD3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>
            <a:extLst>
              <a:ext uri="{FF2B5EF4-FFF2-40B4-BE49-F238E27FC236}">
                <a16:creationId xmlns:a16="http://schemas.microsoft.com/office/drawing/2014/main" id="{5FE53513-56C9-4454-B49B-FE9D3FF8F7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462"/>
          <a:stretch/>
        </p:blipFill>
        <p:spPr>
          <a:xfrm>
            <a:off x="-71427" y="1313073"/>
            <a:ext cx="4468318" cy="423185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5135C2-8A50-40C6-AA9E-D6E272C741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46" b="44143"/>
          <a:stretch/>
        </p:blipFill>
        <p:spPr>
          <a:xfrm>
            <a:off x="1399337" y="99053"/>
            <a:ext cx="3922172" cy="295155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221E42B-65F4-4934-8447-B03824D4926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7" r="6847" b="6636"/>
          <a:stretch/>
        </p:blipFill>
        <p:spPr>
          <a:xfrm flipH="1">
            <a:off x="4725426" y="415666"/>
            <a:ext cx="7138039" cy="54329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3831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 descr="Геометрический фон образца images vectorielles, Геометрический фон образца  vecteurs libres de droits | Depositphotos">
            <a:extLst>
              <a:ext uri="{FF2B5EF4-FFF2-40B4-BE49-F238E27FC236}">
                <a16:creationId xmlns:a16="http://schemas.microsoft.com/office/drawing/2014/main" id="{F370F6D6-294E-4A57-95E8-A44116127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Объект 12">
            <a:extLst>
              <a:ext uri="{FF2B5EF4-FFF2-40B4-BE49-F238E27FC236}">
                <a16:creationId xmlns:a16="http://schemas.microsoft.com/office/drawing/2014/main" id="{EE63B1D1-E44C-496F-8DA5-032369EB5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650" y="842859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9600" b="1" i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Сучасний вчитель</a:t>
            </a:r>
            <a:endParaRPr lang="ru-UA" sz="9600" b="1" i="1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Геометрический фон образца images vectorielles, Геометрический фон образца  vecteurs libres de droits | Depositphotos">
            <a:extLst>
              <a:ext uri="{FF2B5EF4-FFF2-40B4-BE49-F238E27FC236}">
                <a16:creationId xmlns:a16="http://schemas.microsoft.com/office/drawing/2014/main" id="{1F41FE8D-C879-40B2-96B2-2166B9D20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F9868DD-8058-4BD6-A103-6F86639525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0724745"/>
              </p:ext>
            </p:extLst>
          </p:nvPr>
        </p:nvGraphicFramePr>
        <p:xfrm>
          <a:off x="689235" y="224853"/>
          <a:ext cx="10813530" cy="5745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668DA07-6DB5-45CB-98D7-F09C6DF2A513}"/>
              </a:ext>
            </a:extLst>
          </p:cNvPr>
          <p:cNvSpPr txBox="1"/>
          <p:nvPr/>
        </p:nvSpPr>
        <p:spPr>
          <a:xfrm rot="18706453">
            <a:off x="-1408195" y="1332341"/>
            <a:ext cx="5760737" cy="91648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2870" tIns="102870" rIns="102870" bIns="102870" numCol="1" spcCol="1270" anchor="ctr" anchorCtr="0">
            <a:noAutofit/>
          </a:bodyPr>
          <a:lstStyle/>
          <a:p>
            <a:pPr marL="0" lvl="0" indent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uk-UA" sz="5400" b="1" kern="1200" dirty="0">
                <a:solidFill>
                  <a:srgbClr val="FFFF00"/>
                </a:solidFill>
                <a:latin typeface="Bookman Old Style" panose="02050604050505020204" pitchFamily="18" charset="0"/>
              </a:rPr>
              <a:t>ВОРКШОП</a:t>
            </a:r>
            <a:endParaRPr lang="ru-UA" sz="5400" kern="1200" dirty="0"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96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Геометрический фон образца images vectorielles, Геометрический фон образца  vecteurs libres de droits | Depositphotos">
            <a:extLst>
              <a:ext uri="{FF2B5EF4-FFF2-40B4-BE49-F238E27FC236}">
                <a16:creationId xmlns:a16="http://schemas.microsoft.com/office/drawing/2014/main" id="{9193C0AF-FF86-45DE-B584-BC9B8E922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B316285D-74EF-41C9-9F8A-B7F0D3E42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222222"/>
                </a:solidFill>
                <a:latin typeface="ProximaNovaRegular"/>
              </a:rPr>
              <a:t>  </a:t>
            </a:r>
            <a:r>
              <a:rPr lang="ru-RU" i="0" dirty="0" err="1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Проактивний</a:t>
            </a:r>
            <a:r>
              <a:rPr lang="ru-RU" i="0" dirty="0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i="0" dirty="0" err="1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вчитель</a:t>
            </a:r>
            <a:r>
              <a:rPr lang="ru-RU" i="0" dirty="0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 – </a:t>
            </a:r>
            <a:r>
              <a:rPr lang="ru-RU" i="0" dirty="0" err="1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це</a:t>
            </a:r>
            <a:r>
              <a:rPr lang="ru-RU" i="0" dirty="0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i="0" dirty="0" err="1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небайдужа</a:t>
            </a:r>
            <a:r>
              <a:rPr lang="ru-RU" i="0" dirty="0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i="0" dirty="0" err="1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людина</a:t>
            </a:r>
            <a:r>
              <a:rPr lang="ru-RU" i="0" dirty="0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, яка </a:t>
            </a:r>
            <a:r>
              <a:rPr lang="ru-RU" i="0" dirty="0" err="1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створює</a:t>
            </a:r>
            <a:r>
              <a:rPr lang="ru-RU" i="0" dirty="0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i="0" dirty="0" err="1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щось</a:t>
            </a:r>
            <a:r>
              <a:rPr lang="ru-RU" i="0" dirty="0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i="0" dirty="0" err="1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нове</a:t>
            </a:r>
            <a:r>
              <a:rPr lang="ru-RU" i="0" dirty="0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 і робить </a:t>
            </a:r>
            <a:r>
              <a:rPr lang="ru-RU" i="0" dirty="0" err="1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якісні</a:t>
            </a:r>
            <a:r>
              <a:rPr lang="ru-RU" i="0" dirty="0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i="0" dirty="0" err="1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зміни</a:t>
            </a:r>
            <a:r>
              <a:rPr lang="ru-RU" i="0" dirty="0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i="0" dirty="0" err="1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довкола</a:t>
            </a:r>
            <a:r>
              <a:rPr lang="ru-RU" i="0" dirty="0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 себе.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i="0" dirty="0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i="0" dirty="0" err="1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Професійна</a:t>
            </a:r>
            <a:r>
              <a:rPr lang="ru-RU" i="0" dirty="0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 та </a:t>
            </a:r>
            <a:r>
              <a:rPr lang="ru-RU" i="0" dirty="0" err="1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особистісна</a:t>
            </a:r>
            <a:r>
              <a:rPr lang="ru-RU" i="0" dirty="0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i="0" dirty="0" err="1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гнучкість</a:t>
            </a:r>
            <a:r>
              <a:rPr lang="ru-RU" i="0" dirty="0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. </a:t>
            </a:r>
            <a:r>
              <a:rPr lang="ru-RU" i="0" dirty="0" err="1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Гнучкість</a:t>
            </a:r>
            <a:r>
              <a:rPr lang="ru-RU" i="0" dirty="0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 та </a:t>
            </a:r>
            <a:r>
              <a:rPr lang="ru-RU" i="0" dirty="0" err="1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адаптивність</a:t>
            </a:r>
            <a:r>
              <a:rPr lang="ru-RU" i="0" dirty="0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 - </a:t>
            </a:r>
            <a:r>
              <a:rPr lang="ru-RU" i="0" dirty="0" err="1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це</a:t>
            </a:r>
            <a:r>
              <a:rPr lang="ru-RU" i="0" dirty="0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i="0" dirty="0" err="1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ті</a:t>
            </a:r>
            <a:r>
              <a:rPr lang="ru-RU" i="0" dirty="0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i="0" dirty="0" err="1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компетенції</a:t>
            </a:r>
            <a:r>
              <a:rPr lang="ru-RU" i="0" dirty="0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, </a:t>
            </a:r>
            <a:r>
              <a:rPr lang="ru-RU" i="0" dirty="0" err="1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які</a:t>
            </a:r>
            <a:r>
              <a:rPr lang="ru-RU" i="0" dirty="0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i="0" dirty="0" err="1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необхідно</a:t>
            </a:r>
            <a:r>
              <a:rPr lang="ru-RU" i="0" dirty="0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i="0" dirty="0" err="1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мати</a:t>
            </a:r>
            <a:r>
              <a:rPr lang="ru-RU" i="0" dirty="0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i="0" dirty="0" err="1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сучасному</a:t>
            </a:r>
            <a:r>
              <a:rPr lang="ru-RU" i="0" dirty="0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i="0" dirty="0" err="1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вчителю</a:t>
            </a:r>
            <a:r>
              <a:rPr lang="ru-RU" dirty="0">
                <a:solidFill>
                  <a:srgbClr val="222222"/>
                </a:solidFill>
                <a:latin typeface="Bookman Old Style" panose="02050604050505020204" pitchFamily="18" charset="0"/>
              </a:rPr>
              <a:t>. </a:t>
            </a:r>
            <a:r>
              <a:rPr lang="ru-RU" dirty="0" err="1">
                <a:solidFill>
                  <a:srgbClr val="222222"/>
                </a:solidFill>
                <a:latin typeface="Bookman Old Style" panose="02050604050505020204" pitchFamily="18" charset="0"/>
              </a:rPr>
              <a:t>Це</a:t>
            </a:r>
            <a:r>
              <a:rPr lang="ru-RU" dirty="0">
                <a:solidFill>
                  <a:srgbClr val="222222"/>
                </a:solidFill>
                <a:latin typeface="Bookman Old Style" panose="02050604050505020204" pitchFamily="18" charset="0"/>
              </a:rPr>
              <a:t> і </a:t>
            </a:r>
            <a:r>
              <a:rPr lang="ru-RU" i="0" dirty="0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i="0" dirty="0" err="1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швидке</a:t>
            </a:r>
            <a:r>
              <a:rPr lang="ru-RU" i="0" dirty="0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i="0" dirty="0" err="1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пристосовування</a:t>
            </a:r>
            <a:r>
              <a:rPr lang="ru-RU" i="0" dirty="0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 до «</a:t>
            </a:r>
            <a:r>
              <a:rPr lang="ru-RU" i="0" dirty="0" err="1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нової</a:t>
            </a:r>
            <a:r>
              <a:rPr lang="ru-RU" i="0" dirty="0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i="0" dirty="0" err="1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норми</a:t>
            </a:r>
            <a:r>
              <a:rPr lang="ru-RU" i="0" dirty="0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» в </a:t>
            </a:r>
            <a:r>
              <a:rPr lang="ru-RU" i="0" dirty="0" err="1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освіті</a:t>
            </a:r>
            <a:r>
              <a:rPr lang="ru-RU" i="0" dirty="0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, </a:t>
            </a:r>
            <a:r>
              <a:rPr lang="ru-RU" i="0" dirty="0" err="1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опановування</a:t>
            </a:r>
            <a:r>
              <a:rPr lang="ru-RU" i="0" dirty="0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i="0" dirty="0" err="1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інноваційних</a:t>
            </a:r>
            <a:r>
              <a:rPr lang="ru-RU" i="0" dirty="0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i="0" dirty="0" err="1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підходів</a:t>
            </a:r>
            <a:r>
              <a:rPr lang="ru-RU" i="0" dirty="0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, </a:t>
            </a:r>
            <a:r>
              <a:rPr lang="ru-RU" i="0" dirty="0" err="1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уміння</a:t>
            </a:r>
            <a:r>
              <a:rPr lang="ru-RU" i="0" dirty="0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i="0" dirty="0" err="1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змінювати</a:t>
            </a:r>
            <a:r>
              <a:rPr lang="ru-RU" i="0" dirty="0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i="0" dirty="0" err="1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власний</a:t>
            </a:r>
            <a:r>
              <a:rPr lang="ru-RU" i="0" dirty="0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 стиль </a:t>
            </a:r>
            <a:r>
              <a:rPr lang="ru-RU" i="0" dirty="0" err="1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викладання</a:t>
            </a:r>
            <a:r>
              <a:rPr lang="ru-RU" i="0" dirty="0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i="0" dirty="0" err="1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тощо</a:t>
            </a:r>
            <a:r>
              <a:rPr lang="ru-RU" i="0" dirty="0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.</a:t>
            </a:r>
          </a:p>
          <a:p>
            <a:pPr marL="2781300" indent="-95250">
              <a:buFont typeface="Wingdings" panose="05000000000000000000" pitchFamily="2" charset="2"/>
              <a:buChar char="v"/>
            </a:pPr>
            <a:r>
              <a:rPr lang="ru-RU" i="0" dirty="0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i="0" dirty="0" err="1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Новітні</a:t>
            </a:r>
            <a:r>
              <a:rPr lang="ru-RU" i="0" dirty="0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i="0" dirty="0" err="1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технології</a:t>
            </a:r>
            <a:r>
              <a:rPr lang="ru-RU" i="0" dirty="0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 як </a:t>
            </a:r>
            <a:r>
              <a:rPr lang="ru-RU" i="0" dirty="0" err="1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учительський</a:t>
            </a:r>
            <a:r>
              <a:rPr lang="ru-RU" i="0" dirty="0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i="0" dirty="0" err="1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інструмент</a:t>
            </a:r>
            <a:r>
              <a:rPr lang="ru-RU" i="0" dirty="0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.</a:t>
            </a:r>
            <a:endParaRPr lang="ru-RU" dirty="0">
              <a:solidFill>
                <a:srgbClr val="222222"/>
              </a:solidFill>
              <a:latin typeface="Bookman Old Style" panose="02050604050505020204" pitchFamily="18" charset="0"/>
            </a:endParaRPr>
          </a:p>
          <a:p>
            <a:pPr marL="2781300" indent="-95250">
              <a:buFont typeface="Wingdings" panose="05000000000000000000" pitchFamily="2" charset="2"/>
              <a:buChar char="v"/>
            </a:pPr>
            <a:r>
              <a:rPr lang="ru-RU" i="0" dirty="0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i="0" dirty="0" err="1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Націленість</a:t>
            </a:r>
            <a:r>
              <a:rPr lang="ru-RU" i="0" dirty="0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 на </a:t>
            </a:r>
            <a:r>
              <a:rPr lang="ru-RU" i="0" dirty="0" err="1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розвиток</a:t>
            </a:r>
            <a:r>
              <a:rPr lang="ru-RU" i="0" dirty="0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.</a:t>
            </a:r>
            <a:endParaRPr lang="ru-RU" dirty="0">
              <a:solidFill>
                <a:srgbClr val="222222"/>
              </a:solidFill>
              <a:latin typeface="Bookman Old Style" panose="02050604050505020204" pitchFamily="18" charset="0"/>
            </a:endParaRPr>
          </a:p>
          <a:p>
            <a:pPr marL="2781300" indent="-95250">
              <a:buFont typeface="Wingdings" panose="05000000000000000000" pitchFamily="2" charset="2"/>
              <a:buChar char="v"/>
            </a:pPr>
            <a:r>
              <a:rPr lang="ru-RU" i="0" dirty="0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 Гуманна </a:t>
            </a:r>
            <a:r>
              <a:rPr lang="ru-RU" i="0" dirty="0" err="1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педагогіка</a:t>
            </a:r>
            <a:r>
              <a:rPr lang="ru-RU" i="0" dirty="0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 як </a:t>
            </a:r>
            <a:r>
              <a:rPr lang="ru-RU" i="0" dirty="0" err="1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життєвий</a:t>
            </a:r>
            <a:r>
              <a:rPr lang="ru-RU" i="0" dirty="0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 принцип.</a:t>
            </a:r>
            <a:br>
              <a:rPr lang="ru-RU" dirty="0"/>
            </a:br>
            <a:br>
              <a:rPr lang="ru-RU" dirty="0"/>
            </a:b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84195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467E650B-A719-48E8-B699-64EB5ED7A3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2" b="2652"/>
          <a:stretch/>
        </p:blipFill>
        <p:spPr>
          <a:xfrm>
            <a:off x="1382150" y="-111086"/>
            <a:ext cx="10510047" cy="6724990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ABF2DAD-4C4B-4902-A47C-2DCAEEE210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36792" y="244096"/>
            <a:ext cx="3814893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uk-UA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КЛЮЧОВИХ</a:t>
            </a:r>
          </a:p>
          <a:p>
            <a:r>
              <a:rPr lang="uk-UA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КОМПЕТЕНТНОСТЕЙ</a:t>
            </a:r>
            <a:endParaRPr lang="ru-RU" sz="2400" dirty="0">
              <a:solidFill>
                <a:srgbClr val="00B0F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8CFB82-0178-492B-878F-BF0DA4A71E61}"/>
              </a:ext>
            </a:extLst>
          </p:cNvPr>
          <p:cNvSpPr txBox="1"/>
          <p:nvPr/>
        </p:nvSpPr>
        <p:spPr>
          <a:xfrm>
            <a:off x="0" y="352879"/>
            <a:ext cx="15121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10</a:t>
            </a:r>
            <a:endParaRPr lang="ru-RU" sz="6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0443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4" descr="Геометрический фон образца images vectorielles, Геометрический фон образца  vecteurs libres de droits | Depositphotos">
            <a:extLst>
              <a:ext uri="{FF2B5EF4-FFF2-40B4-BE49-F238E27FC236}">
                <a16:creationId xmlns:a16="http://schemas.microsoft.com/office/drawing/2014/main" id="{A31BB03D-43DF-4299-99C2-A3076DF87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62CCC7F-34BD-41F1-A9A5-F0CBA2D1D51B}"/>
              </a:ext>
            </a:extLst>
          </p:cNvPr>
          <p:cNvSpPr txBox="1"/>
          <p:nvPr/>
        </p:nvSpPr>
        <p:spPr>
          <a:xfrm>
            <a:off x="1093863" y="466528"/>
            <a:ext cx="10562602" cy="5144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3600" b="1" i="1" dirty="0">
                <a:solidFill>
                  <a:schemeClr val="accent6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Заслуговують на справжні овації</a:t>
            </a:r>
            <a:endParaRPr lang="ru-UA" sz="3600" b="1" i="1" dirty="0">
              <a:solidFill>
                <a:schemeClr val="accent6">
                  <a:lumMod val="50000"/>
                </a:schemeClr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3600" b="1" i="1" dirty="0">
                <a:solidFill>
                  <a:schemeClr val="accent6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Учасники педагогічної атестації.</a:t>
            </a:r>
            <a:endParaRPr lang="ru-UA" sz="3600" b="1" i="1" dirty="0">
              <a:solidFill>
                <a:schemeClr val="accent6">
                  <a:lumMod val="50000"/>
                </a:schemeClr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3600" b="1" i="1" dirty="0">
                <a:solidFill>
                  <a:schemeClr val="accent6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Накази, клопотання і курси,</a:t>
            </a:r>
            <a:endParaRPr lang="ru-UA" sz="3600" b="1" i="1" dirty="0">
              <a:solidFill>
                <a:schemeClr val="accent6">
                  <a:lumMod val="50000"/>
                </a:schemeClr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3600" b="1" i="1" dirty="0">
                <a:solidFill>
                  <a:schemeClr val="accent6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 подання, й </a:t>
            </a:r>
            <a:r>
              <a:rPr lang="uk-UA" sz="36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освітнії</a:t>
            </a:r>
            <a:r>
              <a:rPr lang="uk-UA" sz="3600" b="1" i="1" dirty="0">
                <a:solidFill>
                  <a:schemeClr val="accent6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ресурси,</a:t>
            </a:r>
            <a:endParaRPr lang="ru-UA" sz="3600" b="1" i="1" dirty="0">
              <a:solidFill>
                <a:schemeClr val="accent6">
                  <a:lumMod val="50000"/>
                </a:schemeClr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3600" b="1" i="1" dirty="0">
                <a:solidFill>
                  <a:schemeClr val="accent6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 опис досвіду, і МАН, і </a:t>
            </a:r>
            <a:r>
              <a:rPr lang="uk-UA" sz="36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аннотації</a:t>
            </a:r>
            <a:r>
              <a:rPr lang="uk-UA" sz="3600" b="1" i="1" dirty="0">
                <a:solidFill>
                  <a:schemeClr val="accent6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ru-UA" sz="3600" b="1" i="1" dirty="0">
              <a:solidFill>
                <a:schemeClr val="accent6">
                  <a:lumMod val="50000"/>
                </a:schemeClr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3600" b="1" i="1" dirty="0">
                <a:solidFill>
                  <a:schemeClr val="accent6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Скільки потрібно весь час інформації!</a:t>
            </a:r>
            <a:endParaRPr lang="ru-UA" sz="3600" b="1" i="1" dirty="0">
              <a:solidFill>
                <a:schemeClr val="accent6">
                  <a:lumMod val="50000"/>
                </a:schemeClr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UA" sz="28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30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4" descr="Геометрический фон образца images vectorielles, Геометрический фон образца  vecteurs libres de droits | Depositphotos">
            <a:extLst>
              <a:ext uri="{FF2B5EF4-FFF2-40B4-BE49-F238E27FC236}">
                <a16:creationId xmlns:a16="http://schemas.microsoft.com/office/drawing/2014/main" id="{AE9ABBB5-769E-428B-9150-6EB6CA5CD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DEDD9BC-8C4C-4A9B-B700-1FA34DD66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554" y="1305677"/>
            <a:ext cx="10515600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Тематика </a:t>
            </a:r>
          </a:p>
          <a:p>
            <a:r>
              <a:rPr lang="uk-UA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«Критичне і творче мислення» належить до тематичного блоку:</a:t>
            </a:r>
            <a:endParaRPr lang="ru-RU" sz="28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D0FF2C-8049-49EF-8A59-4FDBC6A569D6}"/>
              </a:ext>
            </a:extLst>
          </p:cNvPr>
          <p:cNvSpPr txBox="1"/>
          <p:nvPr/>
        </p:nvSpPr>
        <p:spPr>
          <a:xfrm>
            <a:off x="428469" y="4010005"/>
            <a:ext cx="5667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2800" b="1" i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Фізичне здоров’я</a:t>
            </a:r>
            <a:endParaRPr lang="ru-RU" sz="2800" b="1" i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3D7B14-AF81-4F10-8DF0-17C331B29419}"/>
              </a:ext>
            </a:extLst>
          </p:cNvPr>
          <p:cNvSpPr txBox="1"/>
          <p:nvPr/>
        </p:nvSpPr>
        <p:spPr>
          <a:xfrm>
            <a:off x="1866224" y="4958903"/>
            <a:ext cx="4284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2800" b="1" i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Соціальне здоров’я</a:t>
            </a:r>
            <a:endParaRPr lang="ru-RU" sz="2800" b="1" i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EDAA77-B92C-493F-A0C3-33CA6F785ECD}"/>
              </a:ext>
            </a:extLst>
          </p:cNvPr>
          <p:cNvSpPr txBox="1"/>
          <p:nvPr/>
        </p:nvSpPr>
        <p:spPr>
          <a:xfrm>
            <a:off x="146672" y="5746538"/>
            <a:ext cx="73574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2800" b="1" i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Психічне та духовне здоров’я</a:t>
            </a:r>
            <a:endParaRPr lang="ru-RU" sz="2800" b="1" i="1" dirty="0">
              <a:solidFill>
                <a:srgbClr val="C000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Затверджено перший в Україні профстандарт: вчитель початкових класів »  Профспілка працівників освіти і науки України">
            <a:extLst>
              <a:ext uri="{FF2B5EF4-FFF2-40B4-BE49-F238E27FC236}">
                <a16:creationId xmlns:a16="http://schemas.microsoft.com/office/drawing/2014/main" id="{FE2A6D98-A85D-4E60-94E6-C4E82E4C3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815" y="3129531"/>
            <a:ext cx="5520857" cy="372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F99571A8-634D-4C0F-B8DD-D953B0D534B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199108" y="3048796"/>
            <a:ext cx="105156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b="1" i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Життя і здоров’я людини</a:t>
            </a:r>
            <a:endParaRPr lang="ru-RU" b="1" i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7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Геометрический фон образца images vectorielles, Геометрический фон образца  vecteurs libres de droits | Depositphotos">
            <a:extLst>
              <a:ext uri="{FF2B5EF4-FFF2-40B4-BE49-F238E27FC236}">
                <a16:creationId xmlns:a16="http://schemas.microsoft.com/office/drawing/2014/main" id="{A7802339-60D5-4A50-BEC8-E9D223A90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08693" y="-2449641"/>
            <a:ext cx="121920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EB5017F-DA55-4DCC-A8D0-2884A7117CEA}"/>
              </a:ext>
            </a:extLst>
          </p:cNvPr>
          <p:cNvSpPr/>
          <p:nvPr/>
        </p:nvSpPr>
        <p:spPr>
          <a:xfrm>
            <a:off x="557574" y="-105613"/>
            <a:ext cx="110768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375"/>
              </a:spcAft>
            </a:pPr>
            <a:r>
              <a:rPr lang="uk-UA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 якому віці зростає поширеність суб'єктивних негативних показників здоров'я, таких, як скарги на здоров'я, низька самооцінка стану здоров'я, низький рівень задоволеності життям: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BCD802-FD63-4435-9CBD-9F5433F5B185}"/>
              </a:ext>
            </a:extLst>
          </p:cNvPr>
          <p:cNvSpPr txBox="1"/>
          <p:nvPr/>
        </p:nvSpPr>
        <p:spPr>
          <a:xfrm>
            <a:off x="1080533" y="3200083"/>
            <a:ext cx="52821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800" b="1" i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дошкільний вік</a:t>
            </a:r>
            <a:endParaRPr lang="ru-RU" sz="2800" b="1" i="1" dirty="0">
              <a:solidFill>
                <a:srgbClr val="C00000"/>
              </a:solidFill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sz="24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2A7FA8-4DE6-4735-87D0-9CA9655CAFCB}"/>
              </a:ext>
            </a:extLst>
          </p:cNvPr>
          <p:cNvSpPr txBox="1"/>
          <p:nvPr/>
        </p:nvSpPr>
        <p:spPr>
          <a:xfrm>
            <a:off x="375374" y="4536009"/>
            <a:ext cx="561193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800" b="1" i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молодший шкільний вік</a:t>
            </a:r>
            <a:endParaRPr lang="ru-RU" sz="2800" b="1" i="1" dirty="0">
              <a:solidFill>
                <a:srgbClr val="C00000"/>
              </a:solidFill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24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EF2215B-0F74-4915-907B-5E87EA8F1044}"/>
              </a:ext>
            </a:extLst>
          </p:cNvPr>
          <p:cNvSpPr/>
          <p:nvPr/>
        </p:nvSpPr>
        <p:spPr>
          <a:xfrm>
            <a:off x="557574" y="5599071"/>
            <a:ext cx="6120680" cy="545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14550" lvl="4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uk-UA" sz="2800" b="1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800" b="1" i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підлітковий вік</a:t>
            </a:r>
            <a:endParaRPr lang="ru-RU" sz="2800" b="1" i="1" dirty="0">
              <a:solidFill>
                <a:srgbClr val="C00000"/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Слово до вчителя">
            <a:extLst>
              <a:ext uri="{FF2B5EF4-FFF2-40B4-BE49-F238E27FC236}">
                <a16:creationId xmlns:a16="http://schemas.microsoft.com/office/drawing/2014/main" id="{7325FFB5-2A27-48DF-926A-A0171BC39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682" y="2963460"/>
            <a:ext cx="5670966" cy="374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57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4" descr="Геометрический фон образца images vectorielles, Геометрический фон образца  vecteurs libres de droits | Depositphotos">
            <a:extLst>
              <a:ext uri="{FF2B5EF4-FFF2-40B4-BE49-F238E27FC236}">
                <a16:creationId xmlns:a16="http://schemas.microsoft.com/office/drawing/2014/main" id="{8BC13010-033A-4ED4-AB16-F04BFBCDD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54347" y="-2503988"/>
            <a:ext cx="12192000" cy="1230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2B83067-F0A3-4557-B7FE-A1E5DC6448FE}"/>
              </a:ext>
            </a:extLst>
          </p:cNvPr>
          <p:cNvSpPr/>
          <p:nvPr/>
        </p:nvSpPr>
        <p:spPr>
          <a:xfrm>
            <a:off x="853948" y="252759"/>
            <a:ext cx="104841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Здоров'я людини найбільшою мірою</a:t>
            </a:r>
          </a:p>
          <a:p>
            <a:r>
              <a:rPr lang="uk-UA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залежить від: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A53137-501F-463B-905E-FFA26F8331DD}"/>
              </a:ext>
            </a:extLst>
          </p:cNvPr>
          <p:cNvSpPr txBox="1"/>
          <p:nvPr/>
        </p:nvSpPr>
        <p:spPr>
          <a:xfrm>
            <a:off x="853948" y="2337937"/>
            <a:ext cx="6102932" cy="545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uk-UA" sz="2800" b="1" i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медицини</a:t>
            </a:r>
            <a:endParaRPr lang="ru-RU" sz="2800" b="1" i="1" dirty="0">
              <a:solidFill>
                <a:srgbClr val="C00000"/>
              </a:solidFill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3F4187-58EB-4A47-A3F1-E4A927459049}"/>
              </a:ext>
            </a:extLst>
          </p:cNvPr>
          <p:cNvSpPr txBox="1"/>
          <p:nvPr/>
        </p:nvSpPr>
        <p:spPr>
          <a:xfrm>
            <a:off x="853948" y="3149690"/>
            <a:ext cx="302433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800" b="1" i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спадковості</a:t>
            </a:r>
            <a:endParaRPr lang="ru-RU" sz="2800" b="1" i="1" dirty="0">
              <a:solidFill>
                <a:srgbClr val="C00000"/>
              </a:solidFill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sz="24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CDCF8E-BAAF-45E8-91BA-CFCFCF7B6359}"/>
              </a:ext>
            </a:extLst>
          </p:cNvPr>
          <p:cNvSpPr txBox="1"/>
          <p:nvPr/>
        </p:nvSpPr>
        <p:spPr>
          <a:xfrm>
            <a:off x="853948" y="4019919"/>
            <a:ext cx="35283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800" b="1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способу життя</a:t>
            </a:r>
            <a:endParaRPr lang="ru-RU" sz="2800" b="1" i="1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sz="24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E5C52B9-DF18-48AD-A424-DCBCDC8D2986}"/>
              </a:ext>
            </a:extLst>
          </p:cNvPr>
          <p:cNvSpPr/>
          <p:nvPr/>
        </p:nvSpPr>
        <p:spPr>
          <a:xfrm>
            <a:off x="894750" y="4850916"/>
            <a:ext cx="5536030" cy="548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uk-UA" sz="2800" b="1" i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екологічної ситуації</a:t>
            </a:r>
            <a:endParaRPr lang="ru-RU" sz="2800" b="1" i="1" dirty="0">
              <a:solidFill>
                <a:srgbClr val="C00000"/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Жбурнув ручкою та вдарив книжкою по голові: у школі на Волині учень  познущався з вчительки | Ukr.Life">
            <a:extLst>
              <a:ext uri="{FF2B5EF4-FFF2-40B4-BE49-F238E27FC236}">
                <a16:creationId xmlns:a16="http://schemas.microsoft.com/office/drawing/2014/main" id="{A1463D0A-84D9-4F49-91DD-0CB211DF1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612" y="2068643"/>
            <a:ext cx="5184683" cy="453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90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4" descr="Геометрический фон образца images vectorielles, Геометрический фон образца  vecteurs libres de droits | Depositphotos">
            <a:extLst>
              <a:ext uri="{FF2B5EF4-FFF2-40B4-BE49-F238E27FC236}">
                <a16:creationId xmlns:a16="http://schemas.microsoft.com/office/drawing/2014/main" id="{2E179068-D414-43DD-A917-19009D77B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08693" y="-2449641"/>
            <a:ext cx="121920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DFF687C-FB8F-4E53-B28B-BB5FDD48603F}"/>
              </a:ext>
            </a:extLst>
          </p:cNvPr>
          <p:cNvSpPr/>
          <p:nvPr/>
        </p:nvSpPr>
        <p:spPr>
          <a:xfrm>
            <a:off x="467544" y="404664"/>
            <a:ext cx="116145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Здатність людини планувати і реалізовувати  свою життєдіяльність у спосіб, сприятливий для здоров’я і безпеки самої людини та її соціального оточення - це: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ru-RU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heri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67B9DC-B032-4FB9-8964-30029B78BF4A}"/>
              </a:ext>
            </a:extLst>
          </p:cNvPr>
          <p:cNvSpPr txBox="1"/>
          <p:nvPr/>
        </p:nvSpPr>
        <p:spPr>
          <a:xfrm>
            <a:off x="6096000" y="4287600"/>
            <a:ext cx="4770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400" b="1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800" b="1" i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превентивна освіта</a:t>
            </a:r>
            <a:endParaRPr lang="ru-RU" sz="2800" b="1" i="1" dirty="0">
              <a:solidFill>
                <a:srgbClr val="C00000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2FAB0F8-0574-49AA-8831-8677F6D7D44A}"/>
              </a:ext>
            </a:extLst>
          </p:cNvPr>
          <p:cNvSpPr/>
          <p:nvPr/>
        </p:nvSpPr>
        <p:spPr>
          <a:xfrm>
            <a:off x="6341466" y="5244119"/>
            <a:ext cx="9119580" cy="1044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uk-UA" sz="2400" b="1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800" b="1" i="1" dirty="0" err="1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здоров’язбережувальна</a:t>
            </a:r>
            <a:r>
              <a:rPr lang="uk-UA" sz="2800" b="1" i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800" b="1" i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  компетентність</a:t>
            </a:r>
            <a:endParaRPr lang="ru-RU" sz="2800" b="1" i="1" dirty="0">
              <a:solidFill>
                <a:srgbClr val="C00000"/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FABFA2-5284-4D94-98FA-E71768E935C5}"/>
              </a:ext>
            </a:extLst>
          </p:cNvPr>
          <p:cNvSpPr txBox="1"/>
          <p:nvPr/>
        </p:nvSpPr>
        <p:spPr>
          <a:xfrm>
            <a:off x="192719" y="3298583"/>
            <a:ext cx="1070853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400" b="1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800" b="1" i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інформаційно-комунікаційна  компетентність</a:t>
            </a:r>
            <a:endParaRPr lang="ru-RU" sz="2800" b="1" i="1" dirty="0">
              <a:solidFill>
                <a:srgbClr val="C00000"/>
              </a:solidFill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sz="24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4" name="Picture 4" descr="Із двієчників у відмінники: київська вчителька відкрила секрет успіху -  Вечірній Київ">
            <a:extLst>
              <a:ext uri="{FF2B5EF4-FFF2-40B4-BE49-F238E27FC236}">
                <a16:creationId xmlns:a16="http://schemas.microsoft.com/office/drawing/2014/main" id="{1C6BC2CC-4945-4950-9E7B-B8A103B17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36" y="4000500"/>
            <a:ext cx="571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98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4" descr="Геометрический фон образца images vectorielles, Геометрический фон образца  vecteurs libres de droits | Depositphotos">
            <a:extLst>
              <a:ext uri="{FF2B5EF4-FFF2-40B4-BE49-F238E27FC236}">
                <a16:creationId xmlns:a16="http://schemas.microsoft.com/office/drawing/2014/main" id="{DBA776DE-46DD-422D-BC72-6D2E73296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2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D7EE911-072A-4A47-81BF-F1F87BD5A032}"/>
              </a:ext>
            </a:extLst>
          </p:cNvPr>
          <p:cNvSpPr/>
          <p:nvPr/>
        </p:nvSpPr>
        <p:spPr>
          <a:xfrm>
            <a:off x="515734" y="525043"/>
            <a:ext cx="104120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Діяльнісний підхід передбачає використання </a:t>
            </a:r>
          </a:p>
          <a:p>
            <a:r>
              <a:rPr lang="uk-UA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на </a:t>
            </a:r>
            <a:r>
              <a:rPr lang="uk-UA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уроках</a:t>
            </a:r>
            <a:r>
              <a:rPr lang="uk-UA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 основ здоров’я: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heri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ru-RU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heri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108D48-E903-4D34-8E8A-881B9102AD75}"/>
              </a:ext>
            </a:extLst>
          </p:cNvPr>
          <p:cNvSpPr txBox="1"/>
          <p:nvPr/>
        </p:nvSpPr>
        <p:spPr>
          <a:xfrm>
            <a:off x="1418073" y="2982724"/>
            <a:ext cx="516553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800" b="1" i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пасивних методів</a:t>
            </a:r>
            <a:endParaRPr lang="ru-RU" sz="2800" b="1" i="1" dirty="0">
              <a:solidFill>
                <a:srgbClr val="C00000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endParaRPr lang="ru-RU" sz="24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ÐÐ¾ÑÐ¾Ð¶ÐµÐµ Ð¸Ð·Ð¾Ð±ÑÐ°Ð¶ÐµÐ½Ð¸Ðµ">
            <a:extLst>
              <a:ext uri="{FF2B5EF4-FFF2-40B4-BE49-F238E27FC236}">
                <a16:creationId xmlns:a16="http://schemas.microsoft.com/office/drawing/2014/main" id="{9C0B6BEE-E3C5-46C5-8E0F-4F25E73CF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162" y="2333151"/>
            <a:ext cx="6084291" cy="456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819A483-2056-4BA0-B2A2-5E7448E86D50}"/>
              </a:ext>
            </a:extLst>
          </p:cNvPr>
          <p:cNvSpPr/>
          <p:nvPr/>
        </p:nvSpPr>
        <p:spPr>
          <a:xfrm>
            <a:off x="533259" y="2017759"/>
            <a:ext cx="55627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800" b="1" i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інтерактивних методів</a:t>
            </a:r>
            <a:endParaRPr lang="ru-RU" sz="2800" b="1" i="1" dirty="0">
              <a:solidFill>
                <a:srgbClr val="C00000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59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4" descr="Геометрический фон образца images vectorielles, Геометрический фон образца  vecteurs libres de droits | Depositphotos">
            <a:extLst>
              <a:ext uri="{FF2B5EF4-FFF2-40B4-BE49-F238E27FC236}">
                <a16:creationId xmlns:a16="http://schemas.microsoft.com/office/drawing/2014/main" id="{22CE1C76-FD0A-4FED-871F-35280E011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9C49B3C-0456-43FB-AF1E-AA64691A562E}"/>
              </a:ext>
            </a:extLst>
          </p:cNvPr>
          <p:cNvSpPr/>
          <p:nvPr/>
        </p:nvSpPr>
        <p:spPr>
          <a:xfrm>
            <a:off x="251520" y="44624"/>
            <a:ext cx="91439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Під принципом  концепції FRESH </a:t>
            </a:r>
          </a:p>
          <a:p>
            <a:r>
              <a:rPr lang="uk-UA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«безпечне освітнє середовище» мається на увазі: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DCC392-A200-4DD9-BCC4-9AE25852430A}"/>
              </a:ext>
            </a:extLst>
          </p:cNvPr>
          <p:cNvSpPr txBox="1"/>
          <p:nvPr/>
        </p:nvSpPr>
        <p:spPr>
          <a:xfrm>
            <a:off x="5398758" y="1366389"/>
            <a:ext cx="643594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800" b="1" i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забезпечення як фізичної, так і </a:t>
            </a:r>
            <a:r>
              <a:rPr lang="uk-UA" sz="2800" b="1" i="1" dirty="0" err="1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емоційно</a:t>
            </a:r>
            <a:r>
              <a:rPr lang="uk-UA" sz="2800" b="1" i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-психологічної безпеки учасників освітнього процесу</a:t>
            </a:r>
            <a:endParaRPr lang="ru-RU" sz="2800" b="1" i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3636AF-9BD1-42E7-A1FF-DB597AFAFFDA}"/>
              </a:ext>
            </a:extLst>
          </p:cNvPr>
          <p:cNvSpPr txBox="1"/>
          <p:nvPr/>
        </p:nvSpPr>
        <p:spPr>
          <a:xfrm>
            <a:off x="5605905" y="3418257"/>
            <a:ext cx="62288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800" b="1" i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здійснення диспансерного нагляду за станом здоров'я школярів</a:t>
            </a:r>
            <a:endParaRPr lang="ru-RU" sz="2800" b="1" i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E9911DD-AD91-4914-87DA-2802041342A0}"/>
              </a:ext>
            </a:extLst>
          </p:cNvPr>
          <p:cNvSpPr/>
          <p:nvPr/>
        </p:nvSpPr>
        <p:spPr>
          <a:xfrm>
            <a:off x="5605905" y="4885139"/>
            <a:ext cx="6460335" cy="1539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uk-UA" sz="2800" b="1" i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наявність національних стандартів і норм для охорони і зміцнення здоров'я</a:t>
            </a:r>
            <a:endParaRPr lang="ru-RU" sz="2800" b="1" i="1" dirty="0">
              <a:solidFill>
                <a:srgbClr val="C00000"/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Органи місцевого самоврядування і освіта: повноваження і взаємодія -  «Слобідський край»">
            <a:extLst>
              <a:ext uri="{FF2B5EF4-FFF2-40B4-BE49-F238E27FC236}">
                <a16:creationId xmlns:a16="http://schemas.microsoft.com/office/drawing/2014/main" id="{EA5D9982-5841-4F60-82A9-FC8621918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" y="2227380"/>
            <a:ext cx="5272998" cy="33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7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4" descr="Геометрический фон образца images vectorielles, Геометрический фон образца  vecteurs libres de droits | Depositphotos">
            <a:extLst>
              <a:ext uri="{FF2B5EF4-FFF2-40B4-BE49-F238E27FC236}">
                <a16:creationId xmlns:a16="http://schemas.microsoft.com/office/drawing/2014/main" id="{59235179-E30C-4006-B251-B6A414553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08693" y="-2449641"/>
            <a:ext cx="121920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2E19CE8-E128-4A50-95BD-5545263C30DC}"/>
              </a:ext>
            </a:extLst>
          </p:cNvPr>
          <p:cNvSpPr/>
          <p:nvPr/>
        </p:nvSpPr>
        <p:spPr>
          <a:xfrm>
            <a:off x="251520" y="476672"/>
            <a:ext cx="116356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Застосування  інтерактивних методів, щотижневі заняття упродовж декількох років є характеристикою: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0A4376-EF19-45B1-AB2D-94AAE16C09DB}"/>
              </a:ext>
            </a:extLst>
          </p:cNvPr>
          <p:cNvSpPr txBox="1"/>
          <p:nvPr/>
        </p:nvSpPr>
        <p:spPr>
          <a:xfrm>
            <a:off x="141669" y="2694198"/>
            <a:ext cx="69535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800" b="1" i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 неефективних    профілактичних програм</a:t>
            </a:r>
            <a:endParaRPr lang="ru-RU" sz="2800" b="1" i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652FA03-D04C-4C21-B0DB-6BCBBD8B68E7}"/>
              </a:ext>
            </a:extLst>
          </p:cNvPr>
          <p:cNvSpPr/>
          <p:nvPr/>
        </p:nvSpPr>
        <p:spPr>
          <a:xfrm>
            <a:off x="141669" y="4627003"/>
            <a:ext cx="71732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800" b="1" i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 ефективних профілактичних  програм</a:t>
            </a:r>
          </a:p>
          <a:p>
            <a:r>
              <a:rPr lang="uk-UA" sz="2800" b="1" i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                  </a:t>
            </a:r>
            <a:endParaRPr lang="ru-RU" sz="2800" b="1" i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0" name="Picture 4" descr="ÐÐ°ÑÑÐ¸Ð½ÐºÐ¸ Ð¿Ð¾ Ð·Ð°Ð¿ÑÐ¾ÑÑ ÑÑÑÐ°ÑÐ½Ð¸Ð¹ Ð²ÑÐ¸ÑÐµÐ»Ñ ÑÑÐµÐ¼Ð°">
            <a:extLst>
              <a:ext uri="{FF2B5EF4-FFF2-40B4-BE49-F238E27FC236}">
                <a16:creationId xmlns:a16="http://schemas.microsoft.com/office/drawing/2014/main" id="{4A2DDD7D-61C5-446C-85FB-ECDDB2A40C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06"/>
          <a:stretch/>
        </p:blipFill>
        <p:spPr bwMode="auto">
          <a:xfrm>
            <a:off x="6942285" y="2499277"/>
            <a:ext cx="5249715" cy="435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99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Геометрический фон образца images vectorielles, Геометрический фон образца  vecteurs libres de droits | Depositphotos">
            <a:extLst>
              <a:ext uri="{FF2B5EF4-FFF2-40B4-BE49-F238E27FC236}">
                <a16:creationId xmlns:a16="http://schemas.microsoft.com/office/drawing/2014/main" id="{B7503D2A-9E18-42AD-8B0D-96CCAE268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DBB9287C-26F6-4A35-A801-B0FBA23025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9887119"/>
              </p:ext>
            </p:extLst>
          </p:nvPr>
        </p:nvGraphicFramePr>
        <p:xfrm>
          <a:off x="374754" y="392984"/>
          <a:ext cx="11128948" cy="60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8474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4" descr="Геометрический фон образца images vectorielles, Геометрический фон образца  vecteurs libres de droits | Depositphotos">
            <a:extLst>
              <a:ext uri="{FF2B5EF4-FFF2-40B4-BE49-F238E27FC236}">
                <a16:creationId xmlns:a16="http://schemas.microsoft.com/office/drawing/2014/main" id="{A79A7D9C-1C7B-4C3F-B89D-1193D3570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08693" y="-2449641"/>
            <a:ext cx="121920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070B657-A50E-4A54-B72A-C9C865B1B898}"/>
              </a:ext>
            </a:extLst>
          </p:cNvPr>
          <p:cNvSpPr/>
          <p:nvPr/>
        </p:nvSpPr>
        <p:spPr>
          <a:xfrm>
            <a:off x="-1" y="120674"/>
            <a:ext cx="117609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Здатність  до адаптації і практики позитивної поведінки,  що дозволяє людям ефективно вирішувати проблеми  і долати труднощі щоденного життя – є визначенням: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B01C90-5FA6-4726-9B0D-4FD70D4F82F2}"/>
              </a:ext>
            </a:extLst>
          </p:cNvPr>
          <p:cNvSpPr txBox="1"/>
          <p:nvPr/>
        </p:nvSpPr>
        <p:spPr>
          <a:xfrm>
            <a:off x="6526518" y="2791789"/>
            <a:ext cx="6544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400" b="1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800" b="1" i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адаптивних навичок</a:t>
            </a:r>
            <a:endParaRPr lang="ru-RU" sz="2800" b="1" i="1" dirty="0">
              <a:solidFill>
                <a:srgbClr val="C00000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492807C-320E-495F-AC94-E578A8A7F10A}"/>
              </a:ext>
            </a:extLst>
          </p:cNvPr>
          <p:cNvSpPr/>
          <p:nvPr/>
        </p:nvSpPr>
        <p:spPr>
          <a:xfrm>
            <a:off x="6526518" y="3944701"/>
            <a:ext cx="7128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800" b="1" i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поведінкових навичок</a:t>
            </a:r>
            <a:endParaRPr lang="ru-RU" sz="2800" b="1" i="1" dirty="0">
              <a:solidFill>
                <a:srgbClr val="C00000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383F75-12EF-42DD-A54B-A2C95755188E}"/>
              </a:ext>
            </a:extLst>
          </p:cNvPr>
          <p:cNvSpPr txBox="1"/>
          <p:nvPr/>
        </p:nvSpPr>
        <p:spPr>
          <a:xfrm>
            <a:off x="6646986" y="5097614"/>
            <a:ext cx="594475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800" b="1" i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життєвих навичок</a:t>
            </a:r>
            <a:endParaRPr lang="ru-RU" sz="2800" b="1" i="1" dirty="0">
              <a:solidFill>
                <a:srgbClr val="C00000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24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ÐÐ°ÑÑÐ¸Ð½ÐºÐ¸ Ð¿Ð¾ Ð·Ð°Ð¿ÑÐ¾ÑÑ ÑÑÑÐ°ÑÐ½Ð¸Ð¹ Ð²ÑÐ¸ÑÐµÐ»Ñ ÑÑÐµÐ¼Ð°">
            <a:extLst>
              <a:ext uri="{FF2B5EF4-FFF2-40B4-BE49-F238E27FC236}">
                <a16:creationId xmlns:a16="http://schemas.microsoft.com/office/drawing/2014/main" id="{305229B6-B556-4068-8E7C-E7E26D372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192905"/>
            <a:ext cx="5665485" cy="381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0969D6C-6028-47C6-A1BC-5BDBF14095B5}"/>
              </a:ext>
            </a:extLst>
          </p:cNvPr>
          <p:cNvSpPr txBox="1"/>
          <p:nvPr/>
        </p:nvSpPr>
        <p:spPr>
          <a:xfrm>
            <a:off x="4930286" y="6257195"/>
            <a:ext cx="7082204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  <a:hlinkClick r:id="rId4"/>
              </a:rPr>
              <a:t>https://urok.osvita.ua/health/</a:t>
            </a:r>
            <a:r>
              <a:rPr kumimoji="0" lang="uk-UA" sz="28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45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Геометрический фон образца images vectorielles, Геометрический фон образца  vecteurs libres de droits | Depositphotos">
            <a:extLst>
              <a:ext uri="{FF2B5EF4-FFF2-40B4-BE49-F238E27FC236}">
                <a16:creationId xmlns:a16="http://schemas.microsoft.com/office/drawing/2014/main" id="{80C80C02-2DF4-4259-A51E-C96D327A8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21391"/>
            <a:ext cx="12277725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F4DBBE92-8819-4AB4-A773-8090E3799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434975"/>
            <a:ext cx="1202055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i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hlinkClick r:id="rId3"/>
              </a:rPr>
              <a:t>https://urok.osvita.ua/health/</a:t>
            </a:r>
            <a:r>
              <a:rPr lang="uk-UA" b="1" i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</a:p>
          <a:p>
            <a:pPr marL="0" indent="0" algn="ctr">
              <a:buNone/>
            </a:pPr>
            <a:endParaRPr lang="uk-UA" b="1" i="1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uk-UA" sz="6600" b="1" i="1" dirty="0">
                <a:solidFill>
                  <a:srgbClr val="C00000"/>
                </a:solidFill>
                <a:latin typeface="Bookman Old Style" panose="02050604050505020204" pitchFamily="18" charset="0"/>
              </a:rPr>
              <a:t>Дякую за  активність!    Бажаю натхнення                та позитиву!</a:t>
            </a:r>
            <a:endParaRPr lang="ru-UA" sz="6600" b="1" i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254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Геометрический фон образца images vectorielles, Геометрический фон образца  vecteurs libres de droits | Depositphotos">
            <a:extLst>
              <a:ext uri="{FF2B5EF4-FFF2-40B4-BE49-F238E27FC236}">
                <a16:creationId xmlns:a16="http://schemas.microsoft.com/office/drawing/2014/main" id="{EA01B330-138E-4627-8E71-707DBD32F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05549D27-129F-4E1F-BF5A-E310D1C8FBE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0"/>
            <a:ext cx="12089567" cy="5643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anose="05000000000000000000" pitchFamily="2" charset="2"/>
              <a:buChar char="v"/>
            </a:pPr>
            <a:endParaRPr lang="uk-UA" sz="4400" b="1" i="1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uk-UA" sz="4400" b="1" i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Сучасний урок </a:t>
            </a:r>
          </a:p>
          <a:p>
            <a:pPr marL="0" lvl="0" indent="0">
              <a:buNone/>
            </a:pPr>
            <a:endParaRPr lang="uk-UA" sz="4400" b="1" i="1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uk-UA" sz="4400" b="1" i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Інноваційні технології</a:t>
            </a:r>
          </a:p>
          <a:p>
            <a:pPr marL="0" indent="0">
              <a:buNone/>
            </a:pPr>
            <a:endParaRPr lang="ru-RU" sz="4400" b="1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marL="90488" indent="0">
              <a:buFont typeface="Wingdings" panose="05000000000000000000" pitchFamily="2" charset="2"/>
              <a:buChar char="v"/>
              <a:tabLst>
                <a:tab pos="1438275" algn="l"/>
              </a:tabLst>
            </a:pPr>
            <a:r>
              <a:rPr lang="uk-UA" sz="4400" b="1" i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 Образ сучасного вчителя</a:t>
            </a:r>
            <a:endParaRPr lang="ru-RU" sz="4400" b="1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marL="0" lvl="0" indent="0">
              <a:buNone/>
            </a:pPr>
            <a:endParaRPr lang="ru-RU" sz="4400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6E10EAE-11ED-4F15-B1AC-A35A21A2C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2610" y="13876"/>
            <a:ext cx="3176958" cy="25458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3113D2E-0B8A-4C14-8EA9-B98315AE48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3937" y="4482658"/>
            <a:ext cx="2867826" cy="264722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8EAFC1A-CD4C-428C-81D6-40EEA52EA9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0911" y="2885051"/>
            <a:ext cx="2545828" cy="182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2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 descr="Геометрический фон образца images vectorielles, Геометрический фон образца  vecteurs libres de droits | Depositphotos">
            <a:extLst>
              <a:ext uri="{FF2B5EF4-FFF2-40B4-BE49-F238E27FC236}">
                <a16:creationId xmlns:a16="http://schemas.microsoft.com/office/drawing/2014/main" id="{E0019510-0DFB-4725-B4FD-C87683128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367E7A-6D00-41A4-BD65-5B3E9C794CCF}"/>
              </a:ext>
            </a:extLst>
          </p:cNvPr>
          <p:cNvSpPr txBox="1"/>
          <p:nvPr/>
        </p:nvSpPr>
        <p:spPr>
          <a:xfrm>
            <a:off x="254754" y="916945"/>
            <a:ext cx="9432561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uk-UA" sz="8800" b="1" i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Сучасний урок –який він? </a:t>
            </a:r>
            <a:endParaRPr lang="ru-RU" sz="8800" b="1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endParaRPr lang="ru-RU" dirty="0"/>
          </a:p>
        </p:txBody>
      </p:sp>
      <p:pic>
        <p:nvPicPr>
          <p:cNvPr id="7" name="Рисунок 6" descr="Изображение выглядит как космический корабль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A3DCCBF4-9177-4DBE-A947-EB3663E7CD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1391" y="3204672"/>
            <a:ext cx="4270049" cy="37259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98972B1-6447-4F9A-B245-2E5D3BEBEF89}"/>
              </a:ext>
            </a:extLst>
          </p:cNvPr>
          <p:cNvSpPr txBox="1"/>
          <p:nvPr/>
        </p:nvSpPr>
        <p:spPr>
          <a:xfrm>
            <a:off x="3396343" y="4062409"/>
            <a:ext cx="4270049" cy="8597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UA" sz="2400" u="none" strike="noStrike" dirty="0" err="1">
                <a:solidFill>
                  <a:srgbClr val="0000FF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Ознаки</a:t>
            </a:r>
            <a:r>
              <a:rPr lang="ru-UA" sz="2400" u="none" strike="noStrike" dirty="0">
                <a:solidFill>
                  <a:srgbClr val="0000FF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</a:t>
            </a:r>
            <a:r>
              <a:rPr lang="ru-UA" sz="2400" u="none" strike="noStrike" dirty="0" err="1">
                <a:solidFill>
                  <a:srgbClr val="0000FF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сучасного</a:t>
            </a:r>
            <a:r>
              <a:rPr lang="ru-UA" sz="2400" u="none" strike="noStrike" dirty="0">
                <a:solidFill>
                  <a:srgbClr val="0000FF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уроку .</a:t>
            </a:r>
            <a:r>
              <a:rPr lang="uk-UA" sz="2400" u="none" strike="noStrike" dirty="0">
                <a:solidFill>
                  <a:srgbClr val="0000FF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                                           </a:t>
            </a:r>
            <a:r>
              <a:rPr lang="ru-UA" sz="2400" u="none" strike="noStrike" dirty="0" err="1">
                <a:solidFill>
                  <a:srgbClr val="0000FF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Його</a:t>
            </a:r>
            <a:r>
              <a:rPr lang="ru-UA" sz="2400" u="none" strike="noStrike" dirty="0">
                <a:solidFill>
                  <a:srgbClr val="0000FF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структура</a:t>
            </a:r>
            <a:endParaRPr lang="ru-UA" sz="24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74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Геометрический фон образца images vectorielles, Геометрический фон образца  vecteurs libres de droits | Depositphotos">
            <a:extLst>
              <a:ext uri="{FF2B5EF4-FFF2-40B4-BE49-F238E27FC236}">
                <a16:creationId xmlns:a16="http://schemas.microsoft.com/office/drawing/2014/main" id="{1D6C8939-F16C-48AE-98D7-6CE29F396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3429BCA6-8BDC-4106-B713-86465B9C99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UA" dirty="0">
              <a:latin typeface="Bookman Old Style" panose="02050604050505020204" pitchFamily="18" charset="0"/>
            </a:endParaRPr>
          </a:p>
          <a:p>
            <a:endParaRPr lang="ru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B3B405E-93D2-410A-975D-0BFF4308B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75458"/>
            <a:ext cx="10269511" cy="1220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45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Геометрический фон образца images vectorielles, Геометрический фон образца  vecteurs libres de droits | Depositphotos">
            <a:extLst>
              <a:ext uri="{FF2B5EF4-FFF2-40B4-BE49-F238E27FC236}">
                <a16:creationId xmlns:a16="http://schemas.microsoft.com/office/drawing/2014/main" id="{4F4134AA-BE38-4DD2-A766-F13F2F7B5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30BE0D63-C6BA-426D-B114-CE2D43732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614" y="160110"/>
            <a:ext cx="11832771" cy="6518276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4400" b="1" dirty="0">
                <a:solidFill>
                  <a:schemeClr val="accent6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Модель </a:t>
            </a:r>
            <a:r>
              <a:rPr lang="uk-UA" sz="4400" b="1" dirty="0" err="1">
                <a:solidFill>
                  <a:schemeClr val="accent6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компетентнісно</a:t>
            </a:r>
            <a:r>
              <a:rPr lang="uk-UA" sz="4400" b="1" dirty="0">
                <a:solidFill>
                  <a:schemeClr val="accent6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зорієнтованого уроку</a:t>
            </a:r>
            <a:endParaRPr lang="ru-UA" sz="4400" dirty="0">
              <a:solidFill>
                <a:schemeClr val="accent6">
                  <a:lumMod val="50000"/>
                </a:schemeClr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UA" sz="4400" b="1" dirty="0">
                <a:solidFill>
                  <a:schemeClr val="accent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uk-UA" sz="4400" b="1" dirty="0" err="1">
                <a:solidFill>
                  <a:schemeClr val="accent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тап</a:t>
            </a:r>
            <a:r>
              <a:rPr lang="uk-UA" sz="4400" b="1" dirty="0">
                <a:solidFill>
                  <a:schemeClr val="accent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орієнтації</a:t>
            </a:r>
            <a:r>
              <a:rPr lang="ru-UA" sz="4400" b="1" dirty="0">
                <a:solidFill>
                  <a:schemeClr val="accent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М</a:t>
            </a:r>
            <a:r>
              <a:rPr lang="uk-UA" sz="4400" b="1" dirty="0" err="1">
                <a:solidFill>
                  <a:schemeClr val="accent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отивайії</a:t>
            </a:r>
            <a:r>
              <a:rPr lang="uk-UA" sz="4400" b="1" dirty="0">
                <a:solidFill>
                  <a:schemeClr val="accent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діяльності </a:t>
            </a:r>
            <a:r>
              <a:rPr lang="ru-UA" sz="4400" b="1" dirty="0">
                <a:solidFill>
                  <a:schemeClr val="accent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sz="4400" dirty="0">
              <a:solidFill>
                <a:schemeClr val="accent2">
                  <a:lumMod val="50000"/>
                </a:schemeClr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70000"/>
              </a:lnSpc>
              <a:spcAft>
                <a:spcPts val="800"/>
              </a:spcAft>
              <a:buNone/>
            </a:pPr>
            <a:r>
              <a:rPr lang="uk-UA" sz="44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lang="ru-UA" sz="4000" b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1.  </a:t>
            </a:r>
            <a:r>
              <a:rPr lang="ru-UA" sz="4000" b="1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UA" sz="4000" b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4000" b="1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сприятливої</a:t>
            </a:r>
            <a:r>
              <a:rPr lang="ru-UA" sz="4000" b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lang="ru-UA" sz="4000" b="1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атмосфери</a:t>
            </a:r>
            <a:endParaRPr lang="en-US" sz="4000" b="1" dirty="0"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Aft>
                <a:spcPts val="800"/>
              </a:spcAft>
              <a:buNone/>
            </a:pPr>
            <a:r>
              <a:rPr lang="ru-UA" sz="4000" b="1" i="1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Прийоми</a:t>
            </a:r>
            <a:r>
              <a:rPr lang="ru-UA" sz="4000" b="1" i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UA" sz="4000" b="1" i="1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епіграфи</a:t>
            </a:r>
            <a:r>
              <a:rPr lang="ru-UA" sz="4000" b="1" i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UA" sz="4000" b="1" i="1" dirty="0" err="1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інтелектуальнарозминка</a:t>
            </a:r>
            <a:r>
              <a:rPr lang="ru-UA" sz="4000" b="1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UA" sz="4000" b="1" i="1" dirty="0" err="1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endParaRPr lang="ru-UA" sz="4000" b="1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70000"/>
              </a:lnSpc>
              <a:spcAft>
                <a:spcPts val="800"/>
              </a:spcAft>
              <a:buNone/>
            </a:pPr>
            <a:r>
              <a:rPr lang="ru-UA" sz="4000" b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2.  </a:t>
            </a:r>
            <a:r>
              <a:rPr lang="ru-UA" sz="4000" b="1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Мотивація</a:t>
            </a:r>
            <a:endParaRPr lang="ru-UA" sz="4000" b="1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70000"/>
              </a:lnSpc>
              <a:spcAft>
                <a:spcPts val="800"/>
              </a:spcAft>
              <a:buNone/>
            </a:pPr>
            <a:r>
              <a:rPr lang="ru-UA" sz="4000" b="1" i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UA" sz="4000" b="1" i="1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Прийоми</a:t>
            </a:r>
            <a:r>
              <a:rPr lang="ru-UA" sz="4000" b="1" i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постановка </a:t>
            </a:r>
            <a:r>
              <a:rPr lang="ru-UA" sz="4000" b="1" i="1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проблемних</a:t>
            </a:r>
            <a:r>
              <a:rPr lang="ru-UA" sz="4000" b="1" i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4000" b="1" i="1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UA" sz="4000" b="1" i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UA" sz="4000" b="1" i="1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зв’язок</a:t>
            </a:r>
            <a:r>
              <a:rPr lang="ru-UA" sz="4000" b="1" i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UA" sz="4000" b="1" i="1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життям</a:t>
            </a:r>
            <a:r>
              <a:rPr lang="ru-UA" sz="4000" b="1" i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UA" sz="4000" b="1" i="1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майбутн</a:t>
            </a:r>
            <a:r>
              <a:rPr lang="uk-UA" sz="4000" b="1" i="1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ім</a:t>
            </a:r>
            <a:r>
              <a:rPr lang="uk-UA" sz="4000" b="1" i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залучення досвіду дітей тощо</a:t>
            </a:r>
            <a:r>
              <a:rPr lang="ru-UA" sz="4000" b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endParaRPr lang="uk-UA" sz="4000" b="1" dirty="0"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6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</a:t>
            </a:r>
            <a:r>
              <a:rPr lang="ru-UA" sz="6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UA" b="1" dirty="0"/>
          </a:p>
        </p:txBody>
      </p:sp>
    </p:spTree>
    <p:extLst>
      <p:ext uri="{BB962C8B-B14F-4D97-AF65-F5344CB8AC3E}">
        <p14:creationId xmlns:p14="http://schemas.microsoft.com/office/powerpoint/2010/main" val="21871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Геометрический фон образца images vectorielles, Геометрический фон образца  vecteurs libres de droits | Depositphotos">
            <a:extLst>
              <a:ext uri="{FF2B5EF4-FFF2-40B4-BE49-F238E27FC236}">
                <a16:creationId xmlns:a16="http://schemas.microsoft.com/office/drawing/2014/main" id="{0E6C3BD6-B929-4826-AD73-9174160A4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51B8552F-95C8-4713-A7D5-E5F32E075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686" y="114300"/>
            <a:ext cx="11560628" cy="65151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uk-UA" sz="3300" b="1" dirty="0">
                <a:solidFill>
                  <a:schemeClr val="accent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Етап цілепокладання</a:t>
            </a:r>
            <a:endParaRPr lang="ru-UA" sz="3300" dirty="0">
              <a:solidFill>
                <a:schemeClr val="accent2">
                  <a:lumMod val="50000"/>
                </a:schemeClr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UA" sz="2800" b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UA" sz="2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lang="ru-UA" sz="2800" b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UA" sz="2800" b="1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Формулювання</a:t>
            </a:r>
            <a:r>
              <a:rPr lang="ru-UA" sz="2800" b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мети й </a:t>
            </a:r>
            <a:r>
              <a:rPr lang="ru-UA" sz="2800" b="1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проміжних</a:t>
            </a:r>
            <a:r>
              <a:rPr lang="ru-UA" sz="2800" b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800" b="1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UA" sz="2800" b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уроку</a:t>
            </a:r>
            <a:endParaRPr lang="ru-UA" sz="2800" b="1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UA" sz="2800" b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2.     </a:t>
            </a:r>
            <a:r>
              <a:rPr lang="ru-UA" sz="2800" b="1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Прогнозування</a:t>
            </a:r>
            <a:r>
              <a:rPr lang="ru-UA" sz="2800" b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800" b="1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змісту</a:t>
            </a:r>
            <a:r>
              <a:rPr lang="ru-UA" sz="2800" b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UA" sz="2800" b="1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UA" sz="2800" b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800" b="1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дільності</a:t>
            </a:r>
            <a:endParaRPr lang="uk-UA" sz="2800" b="1" dirty="0"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UA" sz="2800" b="1" i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</a:t>
            </a:r>
            <a:r>
              <a:rPr lang="ru-UA" sz="2800" b="1" i="1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Прийоми</a:t>
            </a:r>
            <a:r>
              <a:rPr lang="ru-UA" sz="2800" b="1" i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UA" sz="2800" b="1" i="1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формулювання</a:t>
            </a:r>
            <a:r>
              <a:rPr lang="ru-UA" sz="2800" b="1" i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800" b="1" i="1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очікуваних</a:t>
            </a:r>
            <a:r>
              <a:rPr lang="ru-UA" sz="2800" b="1" i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800" b="1" i="1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endParaRPr lang="ru-UA" sz="2800" b="1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UA" sz="3300" dirty="0">
                <a:solidFill>
                  <a:schemeClr val="accent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3300" b="1" dirty="0">
                <a:solidFill>
                  <a:schemeClr val="accent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Етап </a:t>
            </a:r>
            <a:r>
              <a:rPr lang="uk-UA" sz="3300" b="1" dirty="0" err="1">
                <a:solidFill>
                  <a:schemeClr val="accent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цілереалізайції</a:t>
            </a:r>
            <a:endParaRPr lang="ru-UA" sz="3300" dirty="0">
              <a:solidFill>
                <a:schemeClr val="accent2">
                  <a:lumMod val="50000"/>
                </a:schemeClr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2800" b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  Організація навчальної діяльності.</a:t>
            </a:r>
            <a:endParaRPr lang="ru-UA" sz="2800" b="1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2800" b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  Зміст навчальної діяльності:</a:t>
            </a:r>
            <a:endParaRPr lang="ru-UA" sz="2800" b="1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uk-UA" b="1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uk-UA" sz="2800" b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Теоретичний </a:t>
            </a:r>
            <a:r>
              <a:rPr lang="uk-UA" sz="2800" b="1" i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(теоретичні знання)</a:t>
            </a:r>
            <a:endParaRPr lang="ru-UA" sz="2800" b="1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uk-UA" b="1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uk-UA" sz="2800" b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Емпіричний </a:t>
            </a:r>
            <a:r>
              <a:rPr lang="uk-UA" sz="2800" b="1" i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(аналіз навчального матеріалу)</a:t>
            </a:r>
            <a:endParaRPr lang="ru-UA" sz="2800" b="1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Практичний </a:t>
            </a:r>
            <a:r>
              <a:rPr lang="uk-UA" sz="2800" b="1" i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(знання способів діяльності, знання в дії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2800" b="1" i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або вміння тощо)</a:t>
            </a:r>
            <a:endParaRPr lang="ru-UA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99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Геометрический фон образца images vectorielles, Геометрический фон образца  vecteurs libres de droits | Depositphotos">
            <a:extLst>
              <a:ext uri="{FF2B5EF4-FFF2-40B4-BE49-F238E27FC236}">
                <a16:creationId xmlns:a16="http://schemas.microsoft.com/office/drawing/2014/main" id="{F1923056-6FE7-402B-AAA8-F1C1B758B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58C54452-DC50-416F-B24B-83B550F93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286" y="228600"/>
            <a:ext cx="11821885" cy="662940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11200" b="1" dirty="0">
                <a:solidFill>
                  <a:schemeClr val="accent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Етап </a:t>
            </a:r>
            <a:r>
              <a:rPr lang="uk-UA" sz="11200" b="1" dirty="0" err="1">
                <a:solidFill>
                  <a:schemeClr val="accent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рефлексійно</a:t>
            </a:r>
            <a:r>
              <a:rPr lang="uk-UA" sz="11200" b="1" dirty="0">
                <a:solidFill>
                  <a:schemeClr val="accent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-оцінюючий</a:t>
            </a:r>
            <a:endParaRPr lang="ru-UA" sz="11200" dirty="0">
              <a:solidFill>
                <a:schemeClr val="accent2">
                  <a:lumMod val="50000"/>
                </a:schemeClr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60000"/>
              </a:lnSpc>
              <a:spcAft>
                <a:spcPts val="800"/>
              </a:spcAft>
              <a:buNone/>
            </a:pPr>
            <a:r>
              <a:rPr lang="uk-UA" sz="74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9600" b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1.  Підведення підсумків</a:t>
            </a:r>
            <a:r>
              <a:rPr lang="uk-UA" sz="96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9600" b="1" i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Прийоми: бесіда, відповіді на запитання щодо змістовного аспекту уроку    (наскільки корисним вивчений матеріал? </a:t>
            </a:r>
            <a:r>
              <a:rPr lang="ru-UA" sz="9600" b="1" i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 </a:t>
            </a:r>
            <a:r>
              <a:rPr lang="ru-UA" sz="9600" b="1" i="1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UA" sz="9600" b="1" i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9600" b="1" i="1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застосувати</a:t>
            </a:r>
            <a:r>
              <a:rPr lang="ru-UA" sz="9600" b="1" i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UA" sz="9600" b="1" i="1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мовній</a:t>
            </a:r>
            <a:r>
              <a:rPr lang="ru-UA" sz="9600" b="1" i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9600" b="1" i="1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практиці</a:t>
            </a:r>
            <a:r>
              <a:rPr lang="ru-UA" sz="9600" b="1" i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UA" sz="9600" b="1" i="1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UA" sz="9600" b="1" i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UA" sz="9600" b="1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60000"/>
              </a:lnSpc>
              <a:spcAft>
                <a:spcPts val="800"/>
              </a:spcAft>
              <a:buNone/>
            </a:pPr>
            <a:r>
              <a:rPr lang="ru-UA" sz="9600" b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2.   В</a:t>
            </a:r>
            <a:r>
              <a:rPr lang="uk-UA" sz="9600" b="1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ласне</a:t>
            </a:r>
            <a:r>
              <a:rPr lang="uk-UA" sz="9600" b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рефлексія</a:t>
            </a:r>
            <a:r>
              <a:rPr lang="uk-UA" sz="96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9600" b="1" i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Усна й письмова, </a:t>
            </a:r>
            <a:r>
              <a:rPr lang="uk-UA" sz="9600" b="1" i="1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інтелектульна</a:t>
            </a:r>
            <a:r>
              <a:rPr lang="uk-UA" sz="9600" b="1" i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й емоційна)</a:t>
            </a:r>
            <a:r>
              <a:rPr lang="ru-UA" sz="9600" b="1" i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UA" sz="9600" b="1" i="1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Прийоми</a:t>
            </a:r>
            <a:r>
              <a:rPr lang="ru-UA" sz="9600" b="1" i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UA" sz="9600" b="1" i="1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сінквейн</a:t>
            </a:r>
            <a:r>
              <a:rPr lang="ru-UA" sz="9600" b="1" i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UA" sz="9600" b="1" i="1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висновки</a:t>
            </a:r>
            <a:r>
              <a:rPr lang="ru-UA" sz="9600" b="1" i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«Шкала </a:t>
            </a:r>
            <a:r>
              <a:rPr lang="ru-UA" sz="9600" b="1" i="1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UA" sz="9600" b="1" i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«Лист </a:t>
            </a:r>
            <a:r>
              <a:rPr lang="ru-UA" sz="9600" b="1" i="1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побажань</a:t>
            </a:r>
            <a:r>
              <a:rPr lang="ru-UA" sz="9600" b="1" i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UA" sz="9600" b="1" i="1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uk-UA" sz="9600" b="1" i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UA" sz="9600" b="1" i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sz="9600" b="1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60000"/>
              </a:lnSpc>
              <a:spcAft>
                <a:spcPts val="800"/>
              </a:spcAft>
              <a:buNone/>
            </a:pPr>
            <a:r>
              <a:rPr lang="uk-UA" sz="9600" b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3.</a:t>
            </a:r>
            <a:r>
              <a:rPr lang="uk-UA" sz="9600" b="1" i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9600" b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Цінування й оцінювання діяльності учнів на </a:t>
            </a:r>
            <a:r>
              <a:rPr lang="uk-UA" sz="9600" b="1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уроці</a:t>
            </a:r>
            <a:endParaRPr lang="ru-UA" sz="9600" b="1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60000"/>
              </a:lnSpc>
              <a:spcAft>
                <a:spcPts val="800"/>
              </a:spcAft>
              <a:buNone/>
            </a:pPr>
            <a:r>
              <a:rPr lang="ru-UA" sz="9600" b="1" i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   </a:t>
            </a:r>
            <a:r>
              <a:rPr lang="uk-UA" sz="9600" b="1" i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UA" sz="9600" b="1" i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(не </a:t>
            </a:r>
            <a:r>
              <a:rPr lang="ru-UA" sz="9600" b="1" i="1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UA" sz="9600" b="1" i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9600" b="1" i="1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кінцевого</a:t>
            </a:r>
            <a:r>
              <a:rPr lang="ru-UA" sz="9600" b="1" i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результату, а й </a:t>
            </a:r>
            <a:r>
              <a:rPr lang="ru-UA" sz="9600" b="1" i="1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UA" sz="9600" b="1" i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9600" b="1" i="1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UA" sz="9600" b="1" i="1" dirty="0" err="1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UA" sz="9600" b="1" i="1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уроку</a:t>
            </a:r>
            <a:r>
              <a:rPr lang="ru-UA" sz="9600" b="1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UA" sz="9600" b="1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60000"/>
              </a:lnSpc>
              <a:spcAft>
                <a:spcPts val="800"/>
              </a:spcAft>
              <a:buNone/>
            </a:pPr>
            <a:endParaRPr lang="uk-UA" sz="6000" b="1" i="1" dirty="0">
              <a:solidFill>
                <a:srgbClr val="000000"/>
              </a:solidFill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i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66108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944</Words>
  <Application>Microsoft Office PowerPoint</Application>
  <PresentationFormat>Широкоэкранный</PresentationFormat>
  <Paragraphs>147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42" baseType="lpstr">
      <vt:lpstr>Arial</vt:lpstr>
      <vt:lpstr>Arial Black</vt:lpstr>
      <vt:lpstr>Bookman Old Style</vt:lpstr>
      <vt:lpstr>Calibri</vt:lpstr>
      <vt:lpstr>Calibri Light</vt:lpstr>
      <vt:lpstr>Constantia</vt:lpstr>
      <vt:lpstr>inherit</vt:lpstr>
      <vt:lpstr>ProximaNovaRegular</vt:lpstr>
      <vt:lpstr>Times New Roman</vt:lpstr>
      <vt:lpstr>Wingdings</vt:lpstr>
      <vt:lpstr>Тема Office</vt:lpstr>
      <vt:lpstr> «Методологічні  аспекти  викладання предмету               «Основи здоров’я»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КЛЮЧОВИХ  КОМПЕТЕНТНОСТЕЙ</vt:lpstr>
      <vt:lpstr>Презентация PowerPoint</vt:lpstr>
      <vt:lpstr>Тематика  «Критичне і творче мислення» належить до тематичного блоку: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«Методологічні  основи викладання  основ здоров’я»</dc:title>
  <dc:creator>User</dc:creator>
  <cp:lastModifiedBy>User</cp:lastModifiedBy>
  <cp:revision>13</cp:revision>
  <cp:lastPrinted>2022-02-01T06:42:01Z</cp:lastPrinted>
  <dcterms:created xsi:type="dcterms:W3CDTF">2022-01-28T09:43:59Z</dcterms:created>
  <dcterms:modified xsi:type="dcterms:W3CDTF">2022-02-07T09:49:31Z</dcterms:modified>
</cp:coreProperties>
</file>