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31"/>
  </p:notesMasterIdLst>
  <p:sldIdLst>
    <p:sldId id="367" r:id="rId2"/>
    <p:sldId id="379" r:id="rId3"/>
    <p:sldId id="380" r:id="rId4"/>
    <p:sldId id="366" r:id="rId5"/>
    <p:sldId id="368" r:id="rId6"/>
    <p:sldId id="374" r:id="rId7"/>
    <p:sldId id="299" r:id="rId8"/>
    <p:sldId id="369" r:id="rId9"/>
    <p:sldId id="257" r:id="rId10"/>
    <p:sldId id="383" r:id="rId11"/>
    <p:sldId id="384" r:id="rId12"/>
    <p:sldId id="302" r:id="rId13"/>
    <p:sldId id="355" r:id="rId14"/>
    <p:sldId id="325" r:id="rId15"/>
    <p:sldId id="323" r:id="rId16"/>
    <p:sldId id="301" r:id="rId17"/>
    <p:sldId id="310" r:id="rId18"/>
    <p:sldId id="311" r:id="rId19"/>
    <p:sldId id="320" r:id="rId20"/>
    <p:sldId id="312" r:id="rId21"/>
    <p:sldId id="314" r:id="rId22"/>
    <p:sldId id="319" r:id="rId23"/>
    <p:sldId id="376" r:id="rId24"/>
    <p:sldId id="258" r:id="rId25"/>
    <p:sldId id="375" r:id="rId26"/>
    <p:sldId id="260" r:id="rId27"/>
    <p:sldId id="261" r:id="rId28"/>
    <p:sldId id="385" r:id="rId29"/>
    <p:sldId id="3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FFCCCC"/>
    <a:srgbClr val="FF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93637924602777"/>
          <c:y val="2.9394882050142578E-2"/>
          <c:w val="0.70229075721487133"/>
          <c:h val="0.86521573360535697"/>
        </c:manualLayout>
      </c:layout>
      <c:lineChart>
        <c:grouping val="standard"/>
        <c:varyColors val="0"/>
        <c:ser>
          <c:idx val="0"/>
          <c:order val="0"/>
          <c:tx>
            <c:strRef>
              <c:f>Аркуш1!$T$5</c:f>
              <c:strCache>
                <c:ptCount val="1"/>
                <c:pt idx="0">
                  <c:v>українська мова і література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12700">
                <a:solidFill>
                  <a:schemeClr val="accent6"/>
                </a:solidFill>
              </a:ln>
              <a:effectLst/>
            </c:spPr>
          </c:marker>
          <c:cat>
            <c:numRef>
              <c:f>Аркуш1!$S$6:$S$11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Аркуш1!$T$6:$T$11</c:f>
              <c:numCache>
                <c:formatCode>General</c:formatCode>
                <c:ptCount val="6"/>
                <c:pt idx="0">
                  <c:v>91</c:v>
                </c:pt>
                <c:pt idx="1">
                  <c:v>93.2</c:v>
                </c:pt>
                <c:pt idx="2">
                  <c:v>92.6</c:v>
                </c:pt>
                <c:pt idx="3">
                  <c:v>93</c:v>
                </c:pt>
                <c:pt idx="4">
                  <c:v>94</c:v>
                </c:pt>
                <c:pt idx="5">
                  <c:v>94.7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AC-40B5-BC46-D560469F1372}"/>
            </c:ext>
          </c:extLst>
        </c:ser>
        <c:ser>
          <c:idx val="1"/>
          <c:order val="1"/>
          <c:tx>
            <c:strRef>
              <c:f>Аркуш1!$U$5</c:f>
              <c:strCache>
                <c:ptCount val="1"/>
                <c:pt idx="0">
                  <c:v>історія україни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2700">
                <a:solidFill>
                  <a:srgbClr val="0070C0"/>
                </a:solidFill>
              </a:ln>
              <a:effectLst/>
            </c:spPr>
          </c:marker>
          <c:cat>
            <c:numRef>
              <c:f>Аркуш1!$S$6:$S$11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Аркуш1!$U$6:$U$11</c:f>
              <c:numCache>
                <c:formatCode>General</c:formatCode>
                <c:ptCount val="6"/>
                <c:pt idx="0">
                  <c:v>86.1</c:v>
                </c:pt>
                <c:pt idx="1">
                  <c:v>87.4</c:v>
                </c:pt>
                <c:pt idx="2">
                  <c:v>87</c:v>
                </c:pt>
                <c:pt idx="3">
                  <c:v>93.1</c:v>
                </c:pt>
                <c:pt idx="4">
                  <c:v>90.2</c:v>
                </c:pt>
                <c:pt idx="5">
                  <c:v>86.3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AC-40B5-BC46-D560469F1372}"/>
            </c:ext>
          </c:extLst>
        </c:ser>
        <c:ser>
          <c:idx val="2"/>
          <c:order val="2"/>
          <c:tx>
            <c:strRef>
              <c:f>Аркуш1!$V$5</c:f>
              <c:strCache>
                <c:ptCount val="1"/>
                <c:pt idx="0">
                  <c:v>англійська мова</c:v>
                </c:pt>
              </c:strCache>
            </c:strRef>
          </c:tx>
          <c:spPr>
            <a:ln w="12700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00"/>
              </a:solidFill>
              <a:ln w="12700">
                <a:solidFill>
                  <a:srgbClr val="009900"/>
                </a:solidFill>
              </a:ln>
              <a:effectLst/>
            </c:spPr>
          </c:marker>
          <c:cat>
            <c:numRef>
              <c:f>Аркуш1!$S$6:$S$11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Аркуш1!$V$6:$V$11</c:f>
              <c:numCache>
                <c:formatCode>General</c:formatCode>
                <c:ptCount val="6"/>
                <c:pt idx="0">
                  <c:v>82.8</c:v>
                </c:pt>
                <c:pt idx="1">
                  <c:v>85.9</c:v>
                </c:pt>
                <c:pt idx="2">
                  <c:v>90.9</c:v>
                </c:pt>
                <c:pt idx="3">
                  <c:v>89</c:v>
                </c:pt>
                <c:pt idx="4">
                  <c:v>94.2</c:v>
                </c:pt>
                <c:pt idx="5">
                  <c:v>92.2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AC-40B5-BC46-D560469F1372}"/>
            </c:ext>
          </c:extLst>
        </c:ser>
        <c:ser>
          <c:idx val="3"/>
          <c:order val="3"/>
          <c:tx>
            <c:strRef>
              <c:f>Аркуш1!$W$5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270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Аркуш1!$S$6:$S$11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Аркуш1!$W$6:$W$11</c:f>
              <c:numCache>
                <c:formatCode>General</c:formatCode>
                <c:ptCount val="6"/>
                <c:pt idx="0">
                  <c:v>87.8</c:v>
                </c:pt>
                <c:pt idx="1">
                  <c:v>85.3</c:v>
                </c:pt>
                <c:pt idx="2">
                  <c:v>83.7</c:v>
                </c:pt>
                <c:pt idx="3">
                  <c:v>88.1</c:v>
                </c:pt>
                <c:pt idx="4">
                  <c:v>89.8</c:v>
                </c:pt>
                <c:pt idx="5">
                  <c:v>72.7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AC-40B5-BC46-D560469F1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83808"/>
        <c:axId val="161785728"/>
      </c:lineChart>
      <c:catAx>
        <c:axId val="1617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61785728"/>
        <c:crosses val="autoZero"/>
        <c:auto val="1"/>
        <c:lblAlgn val="ctr"/>
        <c:lblOffset val="100"/>
        <c:noMultiLvlLbl val="0"/>
      </c:catAx>
      <c:valAx>
        <c:axId val="161785728"/>
        <c:scaling>
          <c:orientation val="minMax"/>
          <c:max val="95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61783808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ayout>
        <c:manualLayout>
          <c:xMode val="edge"/>
          <c:yMode val="edge"/>
          <c:x val="8.6033801122368525E-3"/>
          <c:y val="0.33951043794025221"/>
          <c:w val="0.23761101973312812"/>
          <c:h val="0.30457189426734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solidFill>
      <a:srgbClr val="EFFFFF"/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Профільне навчання в закладах загальної середньої освіти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>
        <c:manualLayout>
          <c:layoutTarget val="inner"/>
          <c:xMode val="edge"/>
          <c:yMode val="edge"/>
          <c:x val="0.17524451265997659"/>
          <c:y val="0.20791524856139204"/>
          <c:w val="0.39948896215147028"/>
          <c:h val="0.70774370907997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профільні предмети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03-43AF-9F8E-A267F5FD836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03-43AF-9F8E-A267F5FD8362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03-43AF-9F8E-A267F5FD8362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03-43AF-9F8E-A267F5FD8362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03-43AF-9F8E-A267F5FD8362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A03-43AF-9F8E-A267F5FD83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Української філології </c:v>
                </c:pt>
                <c:pt idx="1">
                  <c:v>математичний</c:v>
                </c:pt>
                <c:pt idx="2">
                  <c:v>Іноземна філологія</c:v>
                </c:pt>
                <c:pt idx="3">
                  <c:v>Історичний </c:v>
                </c:pt>
                <c:pt idx="4">
                  <c:v>Біолого-хімічний</c:v>
                </c:pt>
                <c:pt idx="5">
                  <c:v>Інформаційно- технологічний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83</c:v>
                </c:pt>
                <c:pt idx="1">
                  <c:v>57</c:v>
                </c:pt>
                <c:pt idx="2">
                  <c:v>30</c:v>
                </c:pt>
                <c:pt idx="3">
                  <c:v>20</c:v>
                </c:pt>
                <c:pt idx="4">
                  <c:v>28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B-4B95-8C5A-963AE3E8FF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ayout>
        <c:manualLayout>
          <c:xMode val="edge"/>
          <c:yMode val="edge"/>
          <c:x val="0.75025351778530336"/>
          <c:y val="0.29846827544730115"/>
          <c:w val="0.24239772130547554"/>
          <c:h val="0.552675947567693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іноземна філологія</c:v>
                </c:pt>
                <c:pt idx="1">
                  <c:v>українська філологія</c:v>
                </c:pt>
                <c:pt idx="2">
                  <c:v>математичний профіль</c:v>
                </c:pt>
                <c:pt idx="3">
                  <c:v>історичний профіль</c:v>
                </c:pt>
                <c:pt idx="4">
                  <c:v>природничий профіль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F-4F71-9237-3611338838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(140-200)балів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іноземна філологія</c:v>
                </c:pt>
                <c:pt idx="1">
                  <c:v>українська філологія</c:v>
                </c:pt>
                <c:pt idx="2">
                  <c:v>математичний профіль</c:v>
                </c:pt>
                <c:pt idx="3">
                  <c:v>історичний профіль</c:v>
                </c:pt>
                <c:pt idx="4">
                  <c:v>природничий профіль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</c:v>
                </c:pt>
                <c:pt idx="1">
                  <c:v>70</c:v>
                </c:pt>
                <c:pt idx="2">
                  <c:v>71</c:v>
                </c:pt>
                <c:pt idx="3">
                  <c:v>100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6F-4F71-9237-361133883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7330432"/>
        <c:axId val="157671424"/>
      </c:barChart>
      <c:catAx>
        <c:axId val="1573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7671424"/>
        <c:crosses val="autoZero"/>
        <c:auto val="1"/>
        <c:lblAlgn val="ctr"/>
        <c:lblOffset val="100"/>
        <c:noMultiLvlLbl val="0"/>
      </c:catAx>
      <c:valAx>
        <c:axId val="15767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73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5621782564425"/>
          <c:y val="0.2025015023944477"/>
          <c:w val="0.84366262079880561"/>
          <c:h val="0.58347286869552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ЗОШ №1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узяли участь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9-4E52-B012-538B458036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НВК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узяли участь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29-4E52-B012-538B458036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НВК Успіх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узяли участь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29-4E52-B012-538B45803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494848"/>
        <c:axId val="110496384"/>
      </c:barChart>
      <c:catAx>
        <c:axId val="11049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0496384"/>
        <c:crosses val="autoZero"/>
        <c:auto val="1"/>
        <c:lblAlgn val="ctr"/>
        <c:lblOffset val="100"/>
        <c:noMultiLvlLbl val="0"/>
      </c:catAx>
      <c:valAx>
        <c:axId val="11049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049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29532592448415"/>
          <c:y val="0.11663999146672469"/>
          <c:w val="0.58086652463296506"/>
          <c:h val="0.73736283099774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7-4FE2-B241-99F1069241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7.3199999999999985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7-4FE2-B241-99F1069241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7.1099999999999985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B-4F75-9EA8-C0F8963F2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3313664"/>
        <c:axId val="113315200"/>
      </c:barChart>
      <c:catAx>
        <c:axId val="1133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3315200"/>
        <c:crosses val="autoZero"/>
        <c:auto val="1"/>
        <c:lblAlgn val="ctr"/>
        <c:lblOffset val="100"/>
        <c:noMultiLvlLbl val="0"/>
      </c:catAx>
      <c:valAx>
        <c:axId val="1133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331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344763153522821"/>
          <c:y val="0.38614752335354691"/>
          <c:w val="9.9355351954660068E-2"/>
          <c:h val="0.20038373595369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математика!$D$8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97C-4D73-B41D-298C6ECF95F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7C-4D73-B41D-298C6ECF95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7C-4D73-B41D-298C6ECF95F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7C-4D73-B41D-298C6ECF95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математика!$C$9:$C$14</c:f>
              <c:strCache>
                <c:ptCount val="6"/>
                <c:pt idx="0">
                  <c:v>2016 рік</c:v>
                </c:pt>
                <c:pt idx="1">
                  <c:v>2017 рік</c:v>
                </c:pt>
                <c:pt idx="2">
                  <c:v>2018 рік</c:v>
                </c:pt>
                <c:pt idx="3">
                  <c:v>2019 рік</c:v>
                </c:pt>
                <c:pt idx="4">
                  <c:v>2020 рік</c:v>
                </c:pt>
                <c:pt idx="5">
                  <c:v>2021 рік</c:v>
                </c:pt>
              </c:strCache>
            </c:strRef>
          </c:cat>
          <c:val>
            <c:numRef>
              <c:f>математика!$D$9:$D$14</c:f>
              <c:numCache>
                <c:formatCode>General</c:formatCode>
                <c:ptCount val="6"/>
                <c:pt idx="0">
                  <c:v>17</c:v>
                </c:pt>
                <c:pt idx="1">
                  <c:v>13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7C-4D73-B41D-298C6ECF9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3189760"/>
        <c:axId val="173203840"/>
      </c:barChart>
      <c:catAx>
        <c:axId val="1731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73203840"/>
        <c:crosses val="autoZero"/>
        <c:auto val="1"/>
        <c:lblAlgn val="ctr"/>
        <c:lblOffset val="100"/>
        <c:noMultiLvlLbl val="0"/>
      </c:catAx>
      <c:valAx>
        <c:axId val="173203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18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>
          <a:solidFill>
            <a:sysClr val="windowText" lastClr="000000"/>
          </a:solidFill>
        </a:defRPr>
      </a:pPr>
      <a:endParaRPr lang="ru-UA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Математика!$C$5</c:f>
              <c:strCache>
                <c:ptCount val="1"/>
                <c:pt idx="0">
                  <c:v>не подолали поріг "склав/ не склав"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Математика!$B$6:$B$31</c:f>
              <c:strCache>
                <c:ptCount val="26"/>
                <c:pt idx="0">
                  <c:v>м.Старокостянтинів</c:v>
                </c:pt>
                <c:pt idx="1">
                  <c:v>м.Хмельницький</c:v>
                </c:pt>
                <c:pt idx="2">
                  <c:v>Полонський район</c:v>
                </c:pt>
                <c:pt idx="3">
                  <c:v>м.Кам'янець-Подільський</c:v>
                </c:pt>
                <c:pt idx="4">
                  <c:v>м.Нетішин</c:v>
                </c:pt>
                <c:pt idx="5">
                  <c:v>м.Славута</c:v>
                </c:pt>
                <c:pt idx="6">
                  <c:v>м.Шепетівка</c:v>
                </c:pt>
                <c:pt idx="7">
                  <c:v>Білогірський район</c:v>
                </c:pt>
                <c:pt idx="8">
                  <c:v>Волочиський район</c:v>
                </c:pt>
                <c:pt idx="9">
                  <c:v>Теофіпольський район</c:v>
                </c:pt>
                <c:pt idx="10">
                  <c:v>Дунаєвецький район</c:v>
                </c:pt>
                <c:pt idx="11">
                  <c:v>Віньковецький район</c:v>
                </c:pt>
                <c:pt idx="12">
                  <c:v>Старокостянтинівський район</c:v>
                </c:pt>
                <c:pt idx="13">
                  <c:v>Ярмолинецький район</c:v>
                </c:pt>
                <c:pt idx="14">
                  <c:v>Красилівський район</c:v>
                </c:pt>
                <c:pt idx="15">
                  <c:v>Городоцький район</c:v>
                </c:pt>
                <c:pt idx="16">
                  <c:v>Летичівський район</c:v>
                </c:pt>
                <c:pt idx="17">
                  <c:v>Деражнянський район</c:v>
                </c:pt>
                <c:pt idx="18">
                  <c:v>Ізяславський район</c:v>
                </c:pt>
                <c:pt idx="19">
                  <c:v>Чемеровецький район</c:v>
                </c:pt>
                <c:pt idx="20">
                  <c:v>Кам'янець-Подільський район</c:v>
                </c:pt>
                <c:pt idx="21">
                  <c:v>Славутський район</c:v>
                </c:pt>
                <c:pt idx="22">
                  <c:v>Старосинявський район</c:v>
                </c:pt>
                <c:pt idx="23">
                  <c:v>Новоушицький район</c:v>
                </c:pt>
                <c:pt idx="24">
                  <c:v>Шепетівський район</c:v>
                </c:pt>
                <c:pt idx="25">
                  <c:v>Хмельницький район</c:v>
                </c:pt>
              </c:strCache>
            </c:strRef>
          </c:cat>
          <c:val>
            <c:numRef>
              <c:f>Математика!$C$6:$C$31</c:f>
              <c:numCache>
                <c:formatCode>General</c:formatCode>
                <c:ptCount val="26"/>
                <c:pt idx="0">
                  <c:v>17.3</c:v>
                </c:pt>
                <c:pt idx="1">
                  <c:v>16.8</c:v>
                </c:pt>
                <c:pt idx="2">
                  <c:v>26.3</c:v>
                </c:pt>
                <c:pt idx="3">
                  <c:v>16.3</c:v>
                </c:pt>
                <c:pt idx="4">
                  <c:v>22.4</c:v>
                </c:pt>
                <c:pt idx="5">
                  <c:v>25.3</c:v>
                </c:pt>
                <c:pt idx="6">
                  <c:v>26</c:v>
                </c:pt>
                <c:pt idx="7">
                  <c:v>31.2</c:v>
                </c:pt>
                <c:pt idx="8">
                  <c:v>32.200000000000003</c:v>
                </c:pt>
                <c:pt idx="9">
                  <c:v>33.299999999999997</c:v>
                </c:pt>
                <c:pt idx="10">
                  <c:v>34.1</c:v>
                </c:pt>
                <c:pt idx="11">
                  <c:v>41.2</c:v>
                </c:pt>
                <c:pt idx="12">
                  <c:v>26.7</c:v>
                </c:pt>
                <c:pt idx="13">
                  <c:v>32.700000000000003</c:v>
                </c:pt>
                <c:pt idx="14">
                  <c:v>33.799999999999997</c:v>
                </c:pt>
                <c:pt idx="15">
                  <c:v>34.799999999999997</c:v>
                </c:pt>
                <c:pt idx="16">
                  <c:v>39.5</c:v>
                </c:pt>
                <c:pt idx="17">
                  <c:v>37.700000000000003</c:v>
                </c:pt>
                <c:pt idx="18">
                  <c:v>36</c:v>
                </c:pt>
                <c:pt idx="19">
                  <c:v>37.4</c:v>
                </c:pt>
                <c:pt idx="20">
                  <c:v>45</c:v>
                </c:pt>
                <c:pt idx="21">
                  <c:v>51.8</c:v>
                </c:pt>
                <c:pt idx="22">
                  <c:v>51.3</c:v>
                </c:pt>
                <c:pt idx="23">
                  <c:v>47.2</c:v>
                </c:pt>
                <c:pt idx="24">
                  <c:v>43.5</c:v>
                </c:pt>
                <c:pt idx="2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A-4542-B7E8-BA3A0F72B464}"/>
            </c:ext>
          </c:extLst>
        </c:ser>
        <c:ser>
          <c:idx val="1"/>
          <c:order val="1"/>
          <c:tx>
            <c:strRef>
              <c:f>Математика!$D$5</c:f>
              <c:strCache>
                <c:ptCount val="1"/>
                <c:pt idx="0">
                  <c:v>140-200 балів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6E6A-4542-B7E8-BA3A0F72B4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Математика!$B$6:$B$31</c:f>
              <c:strCache>
                <c:ptCount val="26"/>
                <c:pt idx="0">
                  <c:v>м.Старокостянтинів</c:v>
                </c:pt>
                <c:pt idx="1">
                  <c:v>м.Хмельницький</c:v>
                </c:pt>
                <c:pt idx="2">
                  <c:v>Полонський район</c:v>
                </c:pt>
                <c:pt idx="3">
                  <c:v>м.Кам'янець-Подільський</c:v>
                </c:pt>
                <c:pt idx="4">
                  <c:v>м.Нетішин</c:v>
                </c:pt>
                <c:pt idx="5">
                  <c:v>м.Славута</c:v>
                </c:pt>
                <c:pt idx="6">
                  <c:v>м.Шепетівка</c:v>
                </c:pt>
                <c:pt idx="7">
                  <c:v>Білогірський район</c:v>
                </c:pt>
                <c:pt idx="8">
                  <c:v>Волочиський район</c:v>
                </c:pt>
                <c:pt idx="9">
                  <c:v>Теофіпольський район</c:v>
                </c:pt>
                <c:pt idx="10">
                  <c:v>Дунаєвецький район</c:v>
                </c:pt>
                <c:pt idx="11">
                  <c:v>Віньковецький район</c:v>
                </c:pt>
                <c:pt idx="12">
                  <c:v>Старокостянтинівський район</c:v>
                </c:pt>
                <c:pt idx="13">
                  <c:v>Ярмолинецький район</c:v>
                </c:pt>
                <c:pt idx="14">
                  <c:v>Красилівський район</c:v>
                </c:pt>
                <c:pt idx="15">
                  <c:v>Городоцький район</c:v>
                </c:pt>
                <c:pt idx="16">
                  <c:v>Летичівський район</c:v>
                </c:pt>
                <c:pt idx="17">
                  <c:v>Деражнянський район</c:v>
                </c:pt>
                <c:pt idx="18">
                  <c:v>Ізяславський район</c:v>
                </c:pt>
                <c:pt idx="19">
                  <c:v>Чемеровецький район</c:v>
                </c:pt>
                <c:pt idx="20">
                  <c:v>Кам'янець-Подільський район</c:v>
                </c:pt>
                <c:pt idx="21">
                  <c:v>Славутський район</c:v>
                </c:pt>
                <c:pt idx="22">
                  <c:v>Старосинявський район</c:v>
                </c:pt>
                <c:pt idx="23">
                  <c:v>Новоушицький район</c:v>
                </c:pt>
                <c:pt idx="24">
                  <c:v>Шепетівський район</c:v>
                </c:pt>
                <c:pt idx="25">
                  <c:v>Хмельницький район</c:v>
                </c:pt>
              </c:strCache>
            </c:strRef>
          </c:cat>
          <c:val>
            <c:numRef>
              <c:f>Математика!$D$6:$D$31</c:f>
              <c:numCache>
                <c:formatCode>General</c:formatCode>
                <c:ptCount val="26"/>
                <c:pt idx="0">
                  <c:v>52.3</c:v>
                </c:pt>
                <c:pt idx="1">
                  <c:v>47.1</c:v>
                </c:pt>
                <c:pt idx="2">
                  <c:v>46.8</c:v>
                </c:pt>
                <c:pt idx="3">
                  <c:v>42.2</c:v>
                </c:pt>
                <c:pt idx="4">
                  <c:v>41.6</c:v>
                </c:pt>
                <c:pt idx="5">
                  <c:v>40.299999999999997</c:v>
                </c:pt>
                <c:pt idx="6">
                  <c:v>37.799999999999997</c:v>
                </c:pt>
                <c:pt idx="7">
                  <c:v>37.5</c:v>
                </c:pt>
                <c:pt idx="8">
                  <c:v>33.700000000000003</c:v>
                </c:pt>
                <c:pt idx="9">
                  <c:v>32.299999999999997</c:v>
                </c:pt>
                <c:pt idx="10">
                  <c:v>26.8</c:v>
                </c:pt>
                <c:pt idx="11">
                  <c:v>26.5</c:v>
                </c:pt>
                <c:pt idx="12">
                  <c:v>24.4</c:v>
                </c:pt>
                <c:pt idx="13">
                  <c:v>23.1</c:v>
                </c:pt>
                <c:pt idx="14">
                  <c:v>21.6</c:v>
                </c:pt>
                <c:pt idx="15">
                  <c:v>21.5</c:v>
                </c:pt>
                <c:pt idx="16">
                  <c:v>21.1</c:v>
                </c:pt>
                <c:pt idx="17">
                  <c:v>20.3</c:v>
                </c:pt>
                <c:pt idx="18">
                  <c:v>19.5</c:v>
                </c:pt>
                <c:pt idx="19">
                  <c:v>19.100000000000001</c:v>
                </c:pt>
                <c:pt idx="20">
                  <c:v>16.5</c:v>
                </c:pt>
                <c:pt idx="21">
                  <c:v>16.100000000000001</c:v>
                </c:pt>
                <c:pt idx="22">
                  <c:v>15.8</c:v>
                </c:pt>
                <c:pt idx="23">
                  <c:v>15.3</c:v>
                </c:pt>
                <c:pt idx="24">
                  <c:v>15.3</c:v>
                </c:pt>
                <c:pt idx="25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6A-4542-B7E8-BA3A0F72B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809024"/>
        <c:axId val="173839488"/>
      </c:barChart>
      <c:catAx>
        <c:axId val="17380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73839488"/>
        <c:crosses val="autoZero"/>
        <c:auto val="1"/>
        <c:lblAlgn val="ctr"/>
        <c:lblOffset val="100"/>
        <c:noMultiLvlLbl val="0"/>
      </c:catAx>
      <c:valAx>
        <c:axId val="17383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80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468577412427085"/>
          <c:y val="7.1779685819043482E-2"/>
          <c:w val="0.48188286700926708"/>
          <c:h val="3.6120689487684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68-4E90-A91E-42AE7D2FF5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68-4E90-A91E-42AE7D2FF5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68-4E90-A91E-42AE7D2FF5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68-4E90-A91E-42AE7D2FF5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68-4E90-A91E-42AE7D2FF54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68-4E90-A91E-42AE7D2FF5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 подолали поріг-56</c:v>
                </c:pt>
                <c:pt idx="1">
                  <c:v>[100;120)-35</c:v>
                </c:pt>
                <c:pt idx="2">
                  <c:v>[120;140)-32</c:v>
                </c:pt>
                <c:pt idx="3">
                  <c:v>[140;160)-28</c:v>
                </c:pt>
                <c:pt idx="4">
                  <c:v>[160;180)-35</c:v>
                </c:pt>
                <c:pt idx="5">
                  <c:v>[180;200)-17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17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68-4E90-A91E-42AE7D2FF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4874596439113"/>
          <c:y val="0.17457456760303217"/>
          <c:w val="0.2315125403560889"/>
          <c:h val="0.77410857449479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числа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ЗЗСО, </a:t>
            </a:r>
            <a:r>
              <a:rPr lang="ru-RU" sz="20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20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</a:p>
          <a:p>
            <a:pPr>
              <a:defRPr/>
            </a:pP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шкалою 100-200 </a:t>
            </a:r>
            <a:r>
              <a:rPr lang="ru-RU" sz="20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A-4CE6-A7EB-2C06A043C3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(140-200)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</c:v>
                </c:pt>
                <c:pt idx="1">
                  <c:v>62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A-4CE6-A7EB-2C06A043C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443200"/>
        <c:axId val="137444736"/>
      </c:barChart>
      <c:catAx>
        <c:axId val="13744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37444736"/>
        <c:crosses val="autoZero"/>
        <c:auto val="1"/>
        <c:lblAlgn val="ctr"/>
        <c:lblOffset val="100"/>
        <c:noMultiLvlLbl val="0"/>
      </c:catAx>
      <c:valAx>
        <c:axId val="13744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3744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09443097711673E-2"/>
          <c:y val="1.737977736829089E-2"/>
          <c:w val="0.83437251948622659"/>
          <c:h val="0.8053428855005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46-4859-927A-DD4A500A44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укр. літ.</c:v>
                </c:pt>
                <c:pt idx="1">
                  <c:v>укр.мова</c:v>
                </c:pt>
                <c:pt idx="2">
                  <c:v>історія</c:v>
                </c:pt>
                <c:pt idx="3">
                  <c:v>математика</c:v>
                </c:pt>
                <c:pt idx="4">
                  <c:v>фізика</c:v>
                </c:pt>
                <c:pt idx="5">
                  <c:v>хімія</c:v>
                </c:pt>
                <c:pt idx="6">
                  <c:v>біологія</c:v>
                </c:pt>
                <c:pt idx="7">
                  <c:v>географія</c:v>
                </c:pt>
                <c:pt idx="8">
                  <c:v>англійська мова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27</c:v>
                </c:pt>
                <c:pt idx="4">
                  <c:v>8</c:v>
                </c:pt>
                <c:pt idx="5">
                  <c:v>10</c:v>
                </c:pt>
                <c:pt idx="6">
                  <c:v>0</c:v>
                </c:pt>
                <c:pt idx="7">
                  <c:v>0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D-4CFB-8D57-BE35C770EC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(140-200)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6-4859-927A-DD4A500A44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укр. літ.</c:v>
                </c:pt>
                <c:pt idx="1">
                  <c:v>укр.мова</c:v>
                </c:pt>
                <c:pt idx="2">
                  <c:v>історія</c:v>
                </c:pt>
                <c:pt idx="3">
                  <c:v>математика</c:v>
                </c:pt>
                <c:pt idx="4">
                  <c:v>фізика</c:v>
                </c:pt>
                <c:pt idx="5">
                  <c:v>хімія</c:v>
                </c:pt>
                <c:pt idx="6">
                  <c:v>біологія</c:v>
                </c:pt>
                <c:pt idx="7">
                  <c:v>географія</c:v>
                </c:pt>
                <c:pt idx="8">
                  <c:v>англійська мова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66</c:v>
                </c:pt>
                <c:pt idx="1">
                  <c:v>68</c:v>
                </c:pt>
                <c:pt idx="2">
                  <c:v>52</c:v>
                </c:pt>
                <c:pt idx="3">
                  <c:v>40</c:v>
                </c:pt>
                <c:pt idx="4">
                  <c:v>68</c:v>
                </c:pt>
                <c:pt idx="5">
                  <c:v>60</c:v>
                </c:pt>
                <c:pt idx="6">
                  <c:v>50</c:v>
                </c:pt>
                <c:pt idx="7">
                  <c:v>69</c:v>
                </c:pt>
                <c:pt idx="8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D-4CFB-8D57-BE35C770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116672"/>
        <c:axId val="153118208"/>
      </c:barChart>
      <c:catAx>
        <c:axId val="1531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3118208"/>
        <c:crosses val="autoZero"/>
        <c:auto val="1"/>
        <c:lblAlgn val="ctr"/>
        <c:lblOffset val="100"/>
        <c:noMultiLvlLbl val="0"/>
      </c:catAx>
      <c:valAx>
        <c:axId val="15311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311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09450419683674E-2"/>
          <c:y val="2.5710948207622996E-2"/>
          <c:w val="0.7280679684946777"/>
          <c:h val="0.907650948756074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D-4CFB-8D57-BE35C770EC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(100-120)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D-4CFB-8D57-BE35C770EC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(120-140)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</c:v>
                </c:pt>
                <c:pt idx="1">
                  <c:v>13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7D-4CFB-8D57-BE35C770EC5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(140-160)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7D-4CFB-8D57-BE35C770EC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(160-180)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23</c:v>
                </c:pt>
                <c:pt idx="1">
                  <c:v>33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7D-4CFB-8D57-BE35C770EC5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(180-200)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16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7D-4CFB-8D57-BE35C770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432256"/>
        <c:axId val="154433792"/>
      </c:barChart>
      <c:catAx>
        <c:axId val="15443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4433792"/>
        <c:crosses val="autoZero"/>
        <c:auto val="1"/>
        <c:lblAlgn val="ctr"/>
        <c:lblOffset val="100"/>
        <c:noMultiLvlLbl val="0"/>
      </c:catAx>
      <c:valAx>
        <c:axId val="15443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443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23189639983341"/>
          <c:y val="0.39585030783401193"/>
          <c:w val="0.16911009048713824"/>
          <c:h val="0.28290094224280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11314-4220-48C4-B26D-B1ABBA72F002}" type="datetimeFigureOut">
              <a:rPr lang="x-none" smtClean="0"/>
              <a:pPr/>
              <a:t>04.11.2021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0BD83-F72B-41D2-8A2D-4A4360FCD4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25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uk-UA" altLang="uk-UA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2DCA3E-2768-4A16-A0A4-C97385481F8C}" type="slidenum">
              <a:rPr lang="ru-RU" altLang="uk-UA">
                <a:latin typeface="Calibri" pitchFamily="34" charset="0"/>
              </a:rPr>
              <a:pPr/>
              <a:t>23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47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7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73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61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2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8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4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1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8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2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6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osvita.ua/test/courses/" TargetMode="External"/><Relationship Id="rId3" Type="http://schemas.openxmlformats.org/officeDocument/2006/relationships/hyperlink" Target="http://osvita.ua/doc/files/news/50/5017/matem-profil.pdf" TargetMode="External"/><Relationship Id="rId7" Type="http://schemas.openxmlformats.org/officeDocument/2006/relationships/hyperlink" Target="http://zno.osvita.ua/mathematics/" TargetMode="External"/><Relationship Id="rId2" Type="http://schemas.openxmlformats.org/officeDocument/2006/relationships/hyperlink" Target="http://osvita.ua/test/program_zno/112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vita.ua/test/answers/matem.html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://osvita.ua/doc/files/news/50/5017/math-krit.pdf" TargetMode="External"/><Relationship Id="rId10" Type="http://schemas.openxmlformats.org/officeDocument/2006/relationships/hyperlink" Target="http://osvita.ua/doc/files/news/50/5017/mathem_criter_2018_Braill.docx" TargetMode="External"/><Relationship Id="rId4" Type="http://schemas.openxmlformats.org/officeDocument/2006/relationships/hyperlink" Target="http://osvita.ua/doc/files/news/50/5017/matem-standart.pdf" TargetMode="External"/><Relationship Id="rId9" Type="http://schemas.openxmlformats.org/officeDocument/2006/relationships/hyperlink" Target="http://osvita.ua/doc/files/news/50/5017/mathem_charas_2018_Braill.docx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B2860D-6372-4CF7-B78C-977089BB7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592" t="20513" r="21539" b="23663"/>
          <a:stretch/>
        </p:blipFill>
        <p:spPr>
          <a:xfrm>
            <a:off x="-1" y="-21611"/>
            <a:ext cx="12192001" cy="69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1">
            <a:extLst>
              <a:ext uri="{FF2B5EF4-FFF2-40B4-BE49-F238E27FC236}">
                <a16:creationId xmlns:a16="http://schemas.microsoft.com/office/drawing/2014/main" id="{96C61134-75BA-4F4F-8EDE-393472FD2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536" y="224287"/>
            <a:ext cx="976510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200" i="1" dirty="0">
                <a:solidFill>
                  <a:srgbClr val="CC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Місце результатів ЗНО </a:t>
            </a:r>
            <a:r>
              <a:rPr lang="uk-UA" altLang="ru-RU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з математики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випускників ЗЗСО Хмельницької області в розрізі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адміністративно-територіальних одиниць України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(розраховано за відсотком учасників, які отримали відповідний результат 1</a:t>
            </a:r>
            <a:r>
              <a:rPr lang="en-US" alt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4</a:t>
            </a:r>
            <a:r>
              <a:rPr lang="uk-UA" alt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0-200 балів)</a:t>
            </a:r>
          </a:p>
        </p:txBody>
      </p:sp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559F6931-D8A6-469C-9A60-D7FB7A24F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24309"/>
              </p:ext>
            </p:extLst>
          </p:nvPr>
        </p:nvGraphicFramePr>
        <p:xfrm>
          <a:off x="1595886" y="1332284"/>
          <a:ext cx="9911751" cy="180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9A811075-33D9-4398-8727-3A3A128C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8" t="25446" r="14525" b="38168"/>
          <a:stretch>
            <a:fillRect/>
          </a:stretch>
        </p:blipFill>
        <p:spPr bwMode="auto">
          <a:xfrm>
            <a:off x="1595883" y="3172205"/>
            <a:ext cx="9911751" cy="325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39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1">
            <a:extLst>
              <a:ext uri="{FF2B5EF4-FFF2-40B4-BE49-F238E27FC236}">
                <a16:creationId xmlns:a16="http://schemas.microsoft.com/office/drawing/2014/main" id="{84A77239-6135-4294-B7CB-36D785E1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14" y="241540"/>
            <a:ext cx="9713343" cy="82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Відсоток учасників ЗНО з числа </a:t>
            </a:r>
            <a:r>
              <a:rPr lang="uk-UA" alt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випускників ЗЗСО Хмельницької області</a:t>
            </a:r>
            <a:r>
              <a:rPr lang="uk-UA" alt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які отримали відповідний результат </a:t>
            </a:r>
            <a:r>
              <a:rPr lang="uk-UA" altLang="ru-RU" sz="16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 математики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4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(за шкалою 100-200 балів)</a:t>
            </a:r>
          </a:p>
        </p:txBody>
      </p:sp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E8AD0D46-777F-4F42-8F17-006914A2A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064508"/>
              </p:ext>
            </p:extLst>
          </p:nvPr>
        </p:nvGraphicFramePr>
        <p:xfrm>
          <a:off x="1768414" y="954691"/>
          <a:ext cx="9713343" cy="566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814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5C26512-B0F8-4210-8253-61037F8E4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1733"/>
              </p:ext>
            </p:extLst>
          </p:nvPr>
        </p:nvGraphicFramePr>
        <p:xfrm>
          <a:off x="1402469" y="760196"/>
          <a:ext cx="10469603" cy="3225019"/>
        </p:xfrm>
        <a:graphic>
          <a:graphicData uri="http://schemas.openxmlformats.org/drawingml/2006/table">
            <a:tbl>
              <a:tblPr/>
              <a:tblGrid>
                <a:gridCol w="2132286">
                  <a:extLst>
                    <a:ext uri="{9D8B030D-6E8A-4147-A177-3AD203B41FA5}">
                      <a16:colId xmlns:a16="http://schemas.microsoft.com/office/drawing/2014/main" val="3669884371"/>
                    </a:ext>
                  </a:extLst>
                </a:gridCol>
                <a:gridCol w="2041852">
                  <a:extLst>
                    <a:ext uri="{9D8B030D-6E8A-4147-A177-3AD203B41FA5}">
                      <a16:colId xmlns:a16="http://schemas.microsoft.com/office/drawing/2014/main" val="4113069140"/>
                    </a:ext>
                  </a:extLst>
                </a:gridCol>
                <a:gridCol w="1097645">
                  <a:extLst>
                    <a:ext uri="{9D8B030D-6E8A-4147-A177-3AD203B41FA5}">
                      <a16:colId xmlns:a16="http://schemas.microsoft.com/office/drawing/2014/main" val="1537819872"/>
                    </a:ext>
                  </a:extLst>
                </a:gridCol>
                <a:gridCol w="973965">
                  <a:extLst>
                    <a:ext uri="{9D8B030D-6E8A-4147-A177-3AD203B41FA5}">
                      <a16:colId xmlns:a16="http://schemas.microsoft.com/office/drawing/2014/main" val="1012214063"/>
                    </a:ext>
                  </a:extLst>
                </a:gridCol>
                <a:gridCol w="1097645">
                  <a:extLst>
                    <a:ext uri="{9D8B030D-6E8A-4147-A177-3AD203B41FA5}">
                      <a16:colId xmlns:a16="http://schemas.microsoft.com/office/drawing/2014/main" val="634371789"/>
                    </a:ext>
                  </a:extLst>
                </a:gridCol>
                <a:gridCol w="1071378">
                  <a:extLst>
                    <a:ext uri="{9D8B030D-6E8A-4147-A177-3AD203B41FA5}">
                      <a16:colId xmlns:a16="http://schemas.microsoft.com/office/drawing/2014/main" val="1669618721"/>
                    </a:ext>
                  </a:extLst>
                </a:gridCol>
                <a:gridCol w="1051590">
                  <a:extLst>
                    <a:ext uri="{9D8B030D-6E8A-4147-A177-3AD203B41FA5}">
                      <a16:colId xmlns:a16="http://schemas.microsoft.com/office/drawing/2014/main" val="1081423581"/>
                    </a:ext>
                  </a:extLst>
                </a:gridCol>
                <a:gridCol w="1003242">
                  <a:extLst>
                    <a:ext uri="{9D8B030D-6E8A-4147-A177-3AD203B41FA5}">
                      <a16:colId xmlns:a16="http://schemas.microsoft.com/office/drawing/2014/main" val="552378418"/>
                    </a:ext>
                  </a:extLst>
                </a:gridCol>
              </a:tblGrid>
              <a:tr h="240983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осіб,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взяли участь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 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 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отримали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600" dirty="0">
                          <a:solidFill>
                            <a:srgbClr val="ED164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048154"/>
                  </a:ext>
                </a:extLst>
              </a:tr>
              <a:tr h="46564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подолали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поріг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отримали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за шкалою 100-200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балів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253326"/>
                  </a:ext>
                </a:extLst>
              </a:tr>
              <a:tr h="303758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[100;120)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[120;140)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[140;160)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[160;180)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[180;200]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938317"/>
                  </a:ext>
                </a:extLst>
              </a:tr>
              <a:tr h="434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 №1 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276536"/>
                  </a:ext>
                </a:extLst>
              </a:tr>
              <a:tr h="502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7,69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5,77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678754"/>
                  </a:ext>
                </a:extLst>
              </a:tr>
              <a:tr h="549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НВК"СЗОШ,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ліцей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14,89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29,79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14,89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020844"/>
                  </a:ext>
                </a:extLst>
              </a:tr>
              <a:tr h="8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  <a:p>
                      <a:pPr algn="ctr" fontAlgn="ctr"/>
                      <a:endParaRPr lang="x-non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9" marR="7749" marT="7749" marB="774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5849"/>
                  </a:ext>
                </a:extLst>
              </a:tr>
            </a:tbl>
          </a:graphicData>
        </a:graphic>
      </p:graphicFrame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12673152-DE71-4559-BCC0-3E7FA2812546}"/>
              </a:ext>
            </a:extLst>
          </p:cNvPr>
          <p:cNvSpPr txBox="1">
            <a:spLocks/>
          </p:cNvSpPr>
          <p:nvPr/>
        </p:nvSpPr>
        <p:spPr>
          <a:xfrm>
            <a:off x="3578156" y="234249"/>
            <a:ext cx="4540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BC5029-00FB-42DC-915B-95C57C012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431018"/>
              </p:ext>
            </p:extLst>
          </p:nvPr>
        </p:nvGraphicFramePr>
        <p:xfrm>
          <a:off x="5617029" y="3989676"/>
          <a:ext cx="6255043" cy="286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4A4DED-A436-45A1-95E4-2882295C3C1C}"/>
              </a:ext>
            </a:extLst>
          </p:cNvPr>
          <p:cNvSpPr txBox="1"/>
          <p:nvPr/>
        </p:nvSpPr>
        <p:spPr>
          <a:xfrm>
            <a:off x="2065879" y="4280329"/>
            <a:ext cx="302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4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5DA58A-8526-4C57-BA08-BBE173235D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17" t="11010" r="13509" b="36147"/>
          <a:stretch/>
        </p:blipFill>
        <p:spPr>
          <a:xfrm>
            <a:off x="1071909" y="801893"/>
            <a:ext cx="10871608" cy="57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3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689A973-FC3B-4B81-8C8B-7B62EF551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981909"/>
              </p:ext>
            </p:extLst>
          </p:nvPr>
        </p:nvGraphicFramePr>
        <p:xfrm>
          <a:off x="1588168" y="767791"/>
          <a:ext cx="10204439" cy="584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94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72B9407-12A5-4AFC-AB3C-D80F3B23D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648743"/>
              </p:ext>
            </p:extLst>
          </p:nvPr>
        </p:nvGraphicFramePr>
        <p:xfrm>
          <a:off x="1180214" y="760396"/>
          <a:ext cx="10851365" cy="60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2A98CD-BCF2-495F-8D18-DFE950467497}"/>
              </a:ext>
            </a:extLst>
          </p:cNvPr>
          <p:cNvSpPr txBox="1"/>
          <p:nvPr/>
        </p:nvSpPr>
        <p:spPr>
          <a:xfrm>
            <a:off x="1518384" y="0"/>
            <a:ext cx="94062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ЗНО з числа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шкалою 100-200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37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434EE-76DF-43CD-936C-ABC4E0A9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18679"/>
            <a:ext cx="7572375" cy="8630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ЗОШ №1-2021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190AD24-5A83-4153-A400-75EAA1EA2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615181"/>
              </p:ext>
            </p:extLst>
          </p:nvPr>
        </p:nvGraphicFramePr>
        <p:xfrm>
          <a:off x="1289075" y="823475"/>
          <a:ext cx="10541731" cy="509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612">
                  <a:extLst>
                    <a:ext uri="{9D8B030D-6E8A-4147-A177-3AD203B41FA5}">
                      <a16:colId xmlns:a16="http://schemas.microsoft.com/office/drawing/2014/main" val="1634556764"/>
                    </a:ext>
                  </a:extLst>
                </a:gridCol>
                <a:gridCol w="1165243">
                  <a:extLst>
                    <a:ext uri="{9D8B030D-6E8A-4147-A177-3AD203B41FA5}">
                      <a16:colId xmlns:a16="http://schemas.microsoft.com/office/drawing/2014/main" val="622828235"/>
                    </a:ext>
                  </a:extLst>
                </a:gridCol>
                <a:gridCol w="1271375">
                  <a:extLst>
                    <a:ext uri="{9D8B030D-6E8A-4147-A177-3AD203B41FA5}">
                      <a16:colId xmlns:a16="http://schemas.microsoft.com/office/drawing/2014/main" val="3085376155"/>
                    </a:ext>
                  </a:extLst>
                </a:gridCol>
                <a:gridCol w="1172049">
                  <a:extLst>
                    <a:ext uri="{9D8B030D-6E8A-4147-A177-3AD203B41FA5}">
                      <a16:colId xmlns:a16="http://schemas.microsoft.com/office/drawing/2014/main" val="59060103"/>
                    </a:ext>
                  </a:extLst>
                </a:gridCol>
                <a:gridCol w="1261443">
                  <a:extLst>
                    <a:ext uri="{9D8B030D-6E8A-4147-A177-3AD203B41FA5}">
                      <a16:colId xmlns:a16="http://schemas.microsoft.com/office/drawing/2014/main" val="3266690334"/>
                    </a:ext>
                  </a:extLst>
                </a:gridCol>
                <a:gridCol w="1201846">
                  <a:extLst>
                    <a:ext uri="{9D8B030D-6E8A-4147-A177-3AD203B41FA5}">
                      <a16:colId xmlns:a16="http://schemas.microsoft.com/office/drawing/2014/main" val="764682227"/>
                    </a:ext>
                  </a:extLst>
                </a:gridCol>
                <a:gridCol w="1251511">
                  <a:extLst>
                    <a:ext uri="{9D8B030D-6E8A-4147-A177-3AD203B41FA5}">
                      <a16:colId xmlns:a16="http://schemas.microsoft.com/office/drawing/2014/main" val="1953857182"/>
                    </a:ext>
                  </a:extLst>
                </a:gridCol>
                <a:gridCol w="1082652">
                  <a:extLst>
                    <a:ext uri="{9D8B030D-6E8A-4147-A177-3AD203B41FA5}">
                      <a16:colId xmlns:a16="http://schemas.microsoft.com/office/drawing/2014/main" val="1633070063"/>
                    </a:ext>
                  </a:extLst>
                </a:gridCol>
              </a:tblGrid>
              <a:tr h="62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подолали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100-120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120-140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160-180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425567"/>
                  </a:ext>
                </a:extLst>
              </a:tr>
              <a:tr h="379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Українська мова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71260"/>
                  </a:ext>
                </a:extLst>
              </a:tr>
              <a:tr h="62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Укр.мова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література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extLst>
                  <a:ext uri="{0D108BD9-81ED-4DB2-BD59-A6C34878D82A}">
                    <a16:rowId xmlns:a16="http://schemas.microsoft.com/office/drawing/2014/main" val="2898612339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85926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487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38493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80514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89006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90071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465233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81-14%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111-20%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108-19%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128-23%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92-16%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42-8%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86396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7- 4%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37- 23%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- 18,5%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-26,5%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25-15,4%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20-12,3%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78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9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434EE-76DF-43CD-936C-ABC4E0A9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1" y="223284"/>
            <a:ext cx="7581900" cy="7138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НВК-2021</a:t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190AD24-5A83-4153-A400-75EAA1EA2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90624"/>
              </p:ext>
            </p:extLst>
          </p:nvPr>
        </p:nvGraphicFramePr>
        <p:xfrm>
          <a:off x="1253426" y="881290"/>
          <a:ext cx="10704082" cy="522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49">
                  <a:extLst>
                    <a:ext uri="{9D8B030D-6E8A-4147-A177-3AD203B41FA5}">
                      <a16:colId xmlns:a16="http://schemas.microsoft.com/office/drawing/2014/main" val="1634556764"/>
                    </a:ext>
                  </a:extLst>
                </a:gridCol>
                <a:gridCol w="1301042">
                  <a:extLst>
                    <a:ext uri="{9D8B030D-6E8A-4147-A177-3AD203B41FA5}">
                      <a16:colId xmlns:a16="http://schemas.microsoft.com/office/drawing/2014/main" val="622828235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val="3085376155"/>
                    </a:ext>
                  </a:extLst>
                </a:gridCol>
                <a:gridCol w="1190099">
                  <a:extLst>
                    <a:ext uri="{9D8B030D-6E8A-4147-A177-3AD203B41FA5}">
                      <a16:colId xmlns:a16="http://schemas.microsoft.com/office/drawing/2014/main" val="59060103"/>
                    </a:ext>
                  </a:extLst>
                </a:gridCol>
                <a:gridCol w="1280870">
                  <a:extLst>
                    <a:ext uri="{9D8B030D-6E8A-4147-A177-3AD203B41FA5}">
                      <a16:colId xmlns:a16="http://schemas.microsoft.com/office/drawing/2014/main" val="3266690334"/>
                    </a:ext>
                  </a:extLst>
                </a:gridCol>
                <a:gridCol w="1220356">
                  <a:extLst>
                    <a:ext uri="{9D8B030D-6E8A-4147-A177-3AD203B41FA5}">
                      <a16:colId xmlns:a16="http://schemas.microsoft.com/office/drawing/2014/main" val="764682227"/>
                    </a:ext>
                  </a:extLst>
                </a:gridCol>
                <a:gridCol w="1270785">
                  <a:extLst>
                    <a:ext uri="{9D8B030D-6E8A-4147-A177-3AD203B41FA5}">
                      <a16:colId xmlns:a16="http://schemas.microsoft.com/office/drawing/2014/main" val="1953857182"/>
                    </a:ext>
                  </a:extLst>
                </a:gridCol>
                <a:gridCol w="1099326">
                  <a:extLst>
                    <a:ext uri="{9D8B030D-6E8A-4147-A177-3AD203B41FA5}">
                      <a16:colId xmlns:a16="http://schemas.microsoft.com/office/drawing/2014/main" val="1633070063"/>
                    </a:ext>
                  </a:extLst>
                </a:gridCol>
              </a:tblGrid>
              <a:tr h="759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подолали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100-120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120-140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160-180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425567"/>
                  </a:ext>
                </a:extLst>
              </a:tr>
              <a:tr h="348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Українська мова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71260"/>
                  </a:ext>
                </a:extLst>
              </a:tr>
              <a:tr h="629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Укр.мова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література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extLst>
                  <a:ext uri="{0D108BD9-81ED-4DB2-BD59-A6C34878D82A}">
                    <a16:rowId xmlns:a16="http://schemas.microsoft.com/office/drawing/2014/main" val="2898612339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85926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487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38493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80514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89006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90071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465233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11-4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33-13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59-23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86-33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61-24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86396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2- 1%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19- 12%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- 12,5%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-29%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35- 22%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37-23%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78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17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434EE-76DF-43CD-936C-ABC4E0A9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053" y="336793"/>
            <a:ext cx="7074040" cy="8630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НВК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«СЗОШ, ліцей «Успіх»-2021</a:t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190AD24-5A83-4153-A400-75EAA1EA2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239481"/>
              </p:ext>
            </p:extLst>
          </p:nvPr>
        </p:nvGraphicFramePr>
        <p:xfrm>
          <a:off x="1181819" y="1009291"/>
          <a:ext cx="10596899" cy="505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116">
                  <a:extLst>
                    <a:ext uri="{9D8B030D-6E8A-4147-A177-3AD203B41FA5}">
                      <a16:colId xmlns:a16="http://schemas.microsoft.com/office/drawing/2014/main" val="1634556764"/>
                    </a:ext>
                  </a:extLst>
                </a:gridCol>
                <a:gridCol w="1288014">
                  <a:extLst>
                    <a:ext uri="{9D8B030D-6E8A-4147-A177-3AD203B41FA5}">
                      <a16:colId xmlns:a16="http://schemas.microsoft.com/office/drawing/2014/main" val="622828235"/>
                    </a:ext>
                  </a:extLst>
                </a:gridCol>
                <a:gridCol w="1278028">
                  <a:extLst>
                    <a:ext uri="{9D8B030D-6E8A-4147-A177-3AD203B41FA5}">
                      <a16:colId xmlns:a16="http://schemas.microsoft.com/office/drawing/2014/main" val="3085376155"/>
                    </a:ext>
                  </a:extLst>
                </a:gridCol>
                <a:gridCol w="1178182">
                  <a:extLst>
                    <a:ext uri="{9D8B030D-6E8A-4147-A177-3AD203B41FA5}">
                      <a16:colId xmlns:a16="http://schemas.microsoft.com/office/drawing/2014/main" val="59060103"/>
                    </a:ext>
                  </a:extLst>
                </a:gridCol>
                <a:gridCol w="1268045">
                  <a:extLst>
                    <a:ext uri="{9D8B030D-6E8A-4147-A177-3AD203B41FA5}">
                      <a16:colId xmlns:a16="http://schemas.microsoft.com/office/drawing/2014/main" val="3266690334"/>
                    </a:ext>
                  </a:extLst>
                </a:gridCol>
                <a:gridCol w="1208136">
                  <a:extLst>
                    <a:ext uri="{9D8B030D-6E8A-4147-A177-3AD203B41FA5}">
                      <a16:colId xmlns:a16="http://schemas.microsoft.com/office/drawing/2014/main" val="764682227"/>
                    </a:ext>
                  </a:extLst>
                </a:gridCol>
                <a:gridCol w="1258060">
                  <a:extLst>
                    <a:ext uri="{9D8B030D-6E8A-4147-A177-3AD203B41FA5}">
                      <a16:colId xmlns:a16="http://schemas.microsoft.com/office/drawing/2014/main" val="1953857182"/>
                    </a:ext>
                  </a:extLst>
                </a:gridCol>
                <a:gridCol w="1088318">
                  <a:extLst>
                    <a:ext uri="{9D8B030D-6E8A-4147-A177-3AD203B41FA5}">
                      <a16:colId xmlns:a16="http://schemas.microsoft.com/office/drawing/2014/main" val="1633070063"/>
                    </a:ext>
                  </a:extLst>
                </a:gridCol>
              </a:tblGrid>
              <a:tr h="56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часники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подолали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100-120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120-140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160-180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425567"/>
                  </a:ext>
                </a:extLst>
              </a:tr>
              <a:tr h="385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Українська мова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71260"/>
                  </a:ext>
                </a:extLst>
              </a:tr>
              <a:tr h="630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Укр.мова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література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extLst>
                  <a:ext uri="{0D108BD9-81ED-4DB2-BD59-A6C34878D82A}">
                    <a16:rowId xmlns:a16="http://schemas.microsoft.com/office/drawing/2014/main" val="2898612339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85926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487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38493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80514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89006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90071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465233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18-6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43-15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64-23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49-17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64-23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44-16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86396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5-4%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17-14%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37-30%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25-20%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78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80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72B9407-12A5-4AFC-AB3C-D80F3B23D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468757"/>
              </p:ext>
            </p:extLst>
          </p:nvPr>
        </p:nvGraphicFramePr>
        <p:xfrm>
          <a:off x="760396" y="943276"/>
          <a:ext cx="11300059" cy="54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2A98CD-BCF2-495F-8D18-DFE950467497}"/>
              </a:ext>
            </a:extLst>
          </p:cNvPr>
          <p:cNvSpPr txBox="1"/>
          <p:nvPr/>
        </p:nvSpPr>
        <p:spPr>
          <a:xfrm>
            <a:off x="1518384" y="-86280"/>
            <a:ext cx="94062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(за типами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9597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1E33C-FE02-4AFF-BACD-2F052FAB4727}"/>
              </a:ext>
            </a:extLst>
          </p:cNvPr>
          <p:cNvSpPr txBox="1"/>
          <p:nvPr/>
        </p:nvSpPr>
        <p:spPr>
          <a:xfrm>
            <a:off x="1639018" y="78549"/>
            <a:ext cx="10161917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проведення ЗНО у 2021 році у Хмельницькій області було створено 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 пункти 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тестування (у 2020 році було 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пунктів).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Серед них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на базі закладів загальної середньої освіти,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на базі закладів вищої освіти,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на базі закладів професійної </a:t>
            </a:r>
            <a:endParaRPr kumimoji="0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(професійно-технічної) освіти.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uk-UA" alt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забезпечення роботи пунктів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проведення ЗНО-2021 було залучено 2735 осіб</a:t>
            </a:r>
            <a:endParaRPr kumimoji="0" lang="uk-UA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Для проведення ЗНО-2021 було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сформовано </a:t>
            </a: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освітніх округів: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uk-UA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Хмельницький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Кам</a:t>
            </a: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янець</a:t>
            </a:r>
            <a:r>
              <a:rPr kumimoji="0" lang="uk-UA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-Подільський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Нетішин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Славута</a:t>
            </a: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Шепетівка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Ізяслав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Красилів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Старокостянтинів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Городок</a:t>
            </a: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Дунаївці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E4D1FB-FD7B-490C-A794-0024A17E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502" y="1359832"/>
            <a:ext cx="3170195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B4BDD91-2F05-4279-9872-E45E81CCA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661393"/>
              </p:ext>
            </p:extLst>
          </p:nvPr>
        </p:nvGraphicFramePr>
        <p:xfrm>
          <a:off x="1370059" y="661851"/>
          <a:ext cx="10369095" cy="58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4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B25ED3-B20F-4AEB-9562-873EDDD29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499" t="10031" r="2143" b="14031"/>
          <a:stretch/>
        </p:blipFill>
        <p:spPr>
          <a:xfrm>
            <a:off x="600892" y="182880"/>
            <a:ext cx="11417088" cy="65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60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9B3D0F8-4352-4A21-9E04-9FC77D375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210040"/>
              </p:ext>
            </p:extLst>
          </p:nvPr>
        </p:nvGraphicFramePr>
        <p:xfrm>
          <a:off x="483557" y="1195251"/>
          <a:ext cx="8616899" cy="494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E1E570-B302-4427-8C36-17E68EF8321F}"/>
              </a:ext>
            </a:extLst>
          </p:cNvPr>
          <p:cNvSpPr txBox="1"/>
          <p:nvPr/>
        </p:nvSpPr>
        <p:spPr>
          <a:xfrm>
            <a:off x="1518383" y="70206"/>
            <a:ext cx="94062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профільному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шкалою 100-200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C1730373-7D00-4D2D-AEBD-DF2F9545B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52324"/>
              </p:ext>
            </p:extLst>
          </p:nvPr>
        </p:nvGraphicFramePr>
        <p:xfrm>
          <a:off x="9100456" y="1494730"/>
          <a:ext cx="2995749" cy="404549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598">
                  <a:extLst>
                    <a:ext uri="{9D8B030D-6E8A-4147-A177-3AD203B41FA5}">
                      <a16:colId xmlns:a16="http://schemas.microsoft.com/office/drawing/2014/main" val="1705969025"/>
                    </a:ext>
                  </a:extLst>
                </a:gridCol>
                <a:gridCol w="1267151">
                  <a:extLst>
                    <a:ext uri="{9D8B030D-6E8A-4147-A177-3AD203B41FA5}">
                      <a16:colId xmlns:a16="http://schemas.microsoft.com/office/drawing/2014/main" val="3601833674"/>
                    </a:ext>
                  </a:extLst>
                </a:gridCol>
              </a:tblGrid>
              <a:tr h="708539">
                <a:tc>
                  <a:txBody>
                    <a:bodyPr/>
                    <a:lstStyle/>
                    <a:p>
                      <a:r>
                        <a:rPr lang="ru-RU" sz="1400" b="1" u="none" strike="noStrike" baseline="0" dirty="0" err="1">
                          <a:solidFill>
                            <a:srgbClr val="000000"/>
                          </a:solidFill>
                        </a:rPr>
                        <a:t>Профільні</a:t>
                      </a:r>
                      <a:r>
                        <a:rPr lang="ru-RU" sz="1400" b="1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400" b="1" u="none" strike="noStrike" baseline="0" dirty="0" err="1">
                          <a:solidFill>
                            <a:srgbClr val="000000"/>
                          </a:solidFill>
                        </a:rPr>
                        <a:t>предмети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Кількість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осіб,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які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взяли участь у ЗНО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63208"/>
                  </a:ext>
                </a:extLst>
              </a:tr>
              <a:tr h="474263"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</a:rPr>
                        <a:t>Української </a:t>
                      </a:r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філології</a:t>
                      </a:r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67"/>
                  </a:ext>
                </a:extLst>
              </a:tr>
              <a:tr h="381967">
                <a:tc>
                  <a:txBody>
                    <a:bodyPr/>
                    <a:lstStyle/>
                    <a:p>
                      <a:r>
                        <a:rPr lang="ru-RU" sz="1400" b="1" u="none" strike="noStrike" baseline="0" dirty="0" err="1">
                          <a:solidFill>
                            <a:srgbClr val="C00000"/>
                          </a:solidFill>
                        </a:rPr>
                        <a:t>Математичний</a:t>
                      </a:r>
                      <a:endParaRPr lang="x-none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none" strike="noStrike" baseline="0" dirty="0">
                          <a:solidFill>
                            <a:srgbClr val="C00000"/>
                          </a:solidFill>
                        </a:rPr>
                        <a:t>57</a:t>
                      </a:r>
                      <a:endParaRPr lang="x-none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72025"/>
                  </a:ext>
                </a:extLst>
              </a:tr>
              <a:tr h="466331"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Іноземна</a:t>
                      </a:r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філологія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4837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Історичний</a:t>
                      </a:r>
                      <a:endParaRPr lang="x-none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458175"/>
                  </a:ext>
                </a:extLst>
              </a:tr>
              <a:tr h="332220"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Біолого-хімічний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679665"/>
                  </a:ext>
                </a:extLst>
              </a:tr>
              <a:tr h="792763"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Інформаційно</a:t>
                      </a:r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</a:rPr>
                        <a:t>- </a:t>
                      </a:r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технологічний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66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6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31370" t="20161" r="15796" b="10603"/>
          <a:stretch/>
        </p:blipFill>
        <p:spPr>
          <a:xfrm>
            <a:off x="3862389" y="1563688"/>
            <a:ext cx="3049587" cy="2247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 rotWithShape="1">
          <a:blip r:embed="rId4" cstate="print"/>
          <a:srcRect l="24598" t="16477" r="9954" b="15698"/>
          <a:stretch/>
        </p:blipFill>
        <p:spPr bwMode="auto">
          <a:xfrm>
            <a:off x="2165350" y="2819401"/>
            <a:ext cx="3240088" cy="2239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print"/>
          <a:srcRect l="21942" t="17152" r="20946" b="12025"/>
          <a:stretch/>
        </p:blipFill>
        <p:spPr bwMode="auto">
          <a:xfrm>
            <a:off x="7648576" y="1477964"/>
            <a:ext cx="2809875" cy="2198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120" y="49035"/>
            <a:ext cx="9036987" cy="55137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допомогу вчителям-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предметникам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376" y="668338"/>
            <a:ext cx="6538913" cy="246856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 РЦОЯО готує презентації з таких предметів: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 / українська мова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90868" y="5254483"/>
            <a:ext cx="8902340" cy="1603517"/>
          </a:xfrm>
          <a:prstGeom prst="rect">
            <a:avLst/>
          </a:prstGeom>
          <a:solidFill>
            <a:srgbClr val="FFCCB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1" rIns="68580" bIns="3429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 матимуть змогу: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структурою та змістом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сертифікаційних робіт, загальними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висновками щодо результатів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завдань та їх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психометричними характеристиками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того, як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успішність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завдань з того чи того навчального предмета учнями кожного навчального закладу;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 методичні поради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підготовки до ЗНО-2022.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/>
          <a:srcRect l="28645" t="19759" r="17319" b="8756"/>
          <a:stretch/>
        </p:blipFill>
        <p:spPr>
          <a:xfrm>
            <a:off x="6142038" y="2825751"/>
            <a:ext cx="3116262" cy="2239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94452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3408" t="8334" r="12849" b="8332"/>
          <a:stretch/>
        </p:blipFill>
        <p:spPr>
          <a:xfrm>
            <a:off x="1727200" y="177800"/>
            <a:ext cx="1117600" cy="1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трілка вниз 4"/>
          <p:cNvSpPr/>
          <p:nvPr/>
        </p:nvSpPr>
        <p:spPr>
          <a:xfrm>
            <a:off x="2076450" y="1244600"/>
            <a:ext cx="361950" cy="355600"/>
          </a:xfrm>
          <a:prstGeom prst="downArrow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750" y="1600201"/>
            <a:ext cx="4121150" cy="40243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8664" y="76200"/>
            <a:ext cx="3216275" cy="2336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66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1" y="990601"/>
            <a:ext cx="1452563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3200" y="3429000"/>
            <a:ext cx="5130800" cy="335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 зі стрілкою 9"/>
          <p:cNvCxnSpPr/>
          <p:nvPr/>
        </p:nvCxnSpPr>
        <p:spPr>
          <a:xfrm flipV="1">
            <a:off x="4165600" y="787400"/>
            <a:ext cx="1930400" cy="1995488"/>
          </a:xfrm>
          <a:prstGeom prst="straightConnector1">
            <a:avLst/>
          </a:prstGeom>
          <a:ln w="19050">
            <a:solidFill>
              <a:srgbClr val="15D9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4165600" y="3043238"/>
            <a:ext cx="1930400" cy="552450"/>
          </a:xfrm>
          <a:prstGeom prst="straightConnector1">
            <a:avLst/>
          </a:prstGeom>
          <a:ln w="19050">
            <a:solidFill>
              <a:srgbClr val="15D9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09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8650" y="142876"/>
            <a:ext cx="1828800" cy="3311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1898650" y="1890714"/>
            <a:ext cx="1727200" cy="2365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7600" y="52388"/>
            <a:ext cx="2336800" cy="1663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Пряма зі стрілкою 6"/>
          <p:cNvCxnSpPr/>
          <p:nvPr/>
        </p:nvCxnSpPr>
        <p:spPr>
          <a:xfrm flipV="1">
            <a:off x="3625850" y="884239"/>
            <a:ext cx="2774950" cy="11255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1375" y="2209801"/>
            <a:ext cx="5835650" cy="4441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33576" y="3916363"/>
            <a:ext cx="1793875" cy="270986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 зі стрілкою 9"/>
          <p:cNvCxnSpPr/>
          <p:nvPr/>
        </p:nvCxnSpPr>
        <p:spPr>
          <a:xfrm>
            <a:off x="3432175" y="4868864"/>
            <a:ext cx="3168650" cy="4016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9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71513"/>
            <a:ext cx="5881688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1" y="1092200"/>
            <a:ext cx="2881313" cy="43576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337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/>
          <a:stretch>
            <a:fillRect/>
          </a:stretch>
        </p:blipFill>
        <p:spPr bwMode="auto">
          <a:xfrm>
            <a:off x="1631950" y="44450"/>
            <a:ext cx="8928100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926" y="6070600"/>
            <a:ext cx="882332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867" dirty="0">
                <a:latin typeface="Arial" panose="020B0604020202020204" pitchFamily="34" charset="0"/>
              </a:rPr>
              <a:t>** за рахунок коштів фізичних і юридичних осіб може скласти 6 і більше тестувань</a:t>
            </a:r>
          </a:p>
        </p:txBody>
      </p:sp>
    </p:spTree>
    <p:extLst>
      <p:ext uri="{BB962C8B-B14F-4D97-AF65-F5344CB8AC3E}">
        <p14:creationId xmlns:p14="http://schemas.microsoft.com/office/powerpoint/2010/main" val="2024630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06E6C-9CC2-42E4-B055-8B579080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67" y="612475"/>
            <a:ext cx="9425646" cy="12925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РАДИМО УЧАСНИКІВ ТЕСТУВАННЯ З </a:t>
            </a:r>
            <a:r>
              <a:rPr lang="ru-RU" sz="28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ОЗНАЙОМИТИ З НАСТУПНИМИ МАТЕРІАЛАМИ :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C9E7E-5389-4735-832C-F3175594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406" y="1661652"/>
            <a:ext cx="9125206" cy="5196348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ограма ЗНО з математи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Програма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ограма ЗНО з математи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зовнішнього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ограма ЗНО з математи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ограма ЗНО з математи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незалежного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ограма ЗНО з математи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ограма ЗНО з математи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оцінювання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ограма ЗНО з математи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 математики 2022 року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Характеристика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сертифікаційної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роботи з математики 2022 року (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профільний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рівень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Характеристика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сертифікаційної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роботи з математики 2022 року (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рівень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стандарту)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Критерії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оцінювання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завдань з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розгорнутою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відповіддю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 математики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Завдання та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відповіді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тести ЗНО з математики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минулих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років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Тести ЗНО з математики онлайн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Курси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підготовки до ЗНО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Адаптована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версія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характеристики для осіб з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порушеннями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зору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Адаптована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версія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критеріїв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оцінювання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для осіб з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порушеннями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зору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AutoShape 2" descr="ЗНО 2022. Історія України. Комплексне видання Власов В.С.">
            <a:extLst>
              <a:ext uri="{FF2B5EF4-FFF2-40B4-BE49-F238E27FC236}">
                <a16:creationId xmlns:a16="http://schemas.microsoft.com/office/drawing/2014/main" id="{0AB3BEB7-32DE-444B-B937-F46AE12A5B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957799-F6BD-4908-B3B3-A9EE066268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121" y="0"/>
            <a:ext cx="2195284" cy="2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890DAA-3262-4ADF-8CC8-F7905A68B79E}"/>
              </a:ext>
            </a:extLst>
          </p:cNvPr>
          <p:cNvSpPr txBox="1"/>
          <p:nvPr/>
        </p:nvSpPr>
        <p:spPr>
          <a:xfrm>
            <a:off x="3164747" y="2505670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Дякую </a:t>
            </a:r>
            <a:r>
              <a:rPr lang="uk-UA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увагу!</a:t>
            </a:r>
            <a:endParaRPr lang="ru-UA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1">
            <a:extLst>
              <a:ext uri="{FF2B5EF4-FFF2-40B4-BE49-F238E27FC236}">
                <a16:creationId xmlns:a16="http://schemas.microsoft.com/office/drawing/2014/main" id="{7FE3C994-33BC-4068-8BF2-570FD113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404" y="96837"/>
            <a:ext cx="10153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 i="1" dirty="0">
                <a:solidFill>
                  <a:srgbClr val="CC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sz="16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Успішність</a:t>
            </a:r>
            <a:r>
              <a:rPr lang="uk-UA" altLang="ru-RU" sz="16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 випускників ЗЗСО Хмельницької області під час ЗНО </a:t>
            </a:r>
            <a:endParaRPr lang="en-US" altLang="ru-RU" sz="16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за різними предметами</a:t>
            </a:r>
          </a:p>
        </p:txBody>
      </p:sp>
      <p:graphicFrame>
        <p:nvGraphicFramePr>
          <p:cNvPr id="3" name="Таблиця 5">
            <a:extLst>
              <a:ext uri="{FF2B5EF4-FFF2-40B4-BE49-F238E27FC236}">
                <a16:creationId xmlns:a16="http://schemas.microsoft.com/office/drawing/2014/main" id="{DFE24233-E2C7-4F6D-9D13-F1F625640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71307"/>
              </p:ext>
            </p:extLst>
          </p:nvPr>
        </p:nvGraphicFramePr>
        <p:xfrm>
          <a:off x="1699404" y="997010"/>
          <a:ext cx="10153290" cy="2251446"/>
        </p:xfrm>
        <a:graphic>
          <a:graphicData uri="http://schemas.openxmlformats.org/drawingml/2006/table">
            <a:tbl>
              <a:tblPr firstRow="1" bandRow="1"/>
              <a:tblGrid>
                <a:gridCol w="169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9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277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випускників ЗЗСО, які не подолали поріг "склав/не склав" </a:t>
                      </a:r>
                      <a:r>
                        <a:rPr lang="uk-UA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(склали ЗНО на ˂ 100 балів)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5,3     </a:t>
                      </a:r>
                      <a:r>
                        <a:rPr lang="uk-UA" sz="9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</a:t>
                      </a:r>
                    </a:p>
                    <a:p>
                      <a:pPr algn="ctr" fontAlgn="ctr"/>
                      <a:r>
                        <a:rPr lang="uk-UA" sz="9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література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4" marR="9524" marT="9518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13,7       </a:t>
                      </a:r>
                      <a:r>
                        <a:rPr lang="uk-UA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4" marR="9524" marT="9518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      7,8       </a:t>
                      </a:r>
                      <a:r>
                        <a:rPr lang="uk-UA" sz="900" b="0" i="0" u="none" strike="noStrike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4" marR="9524" marT="9518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27,3           </a:t>
                      </a:r>
                      <a:r>
                        <a:rPr lang="uk-UA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Діаграма 2">
            <a:extLst>
              <a:ext uri="{FF2B5EF4-FFF2-40B4-BE49-F238E27FC236}">
                <a16:creationId xmlns:a16="http://schemas.microsoft.com/office/drawing/2014/main" id="{A393B3DC-DE3D-46DA-95B7-0D695FF27D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76623"/>
              </p:ext>
            </p:extLst>
          </p:nvPr>
        </p:nvGraphicFramePr>
        <p:xfrm>
          <a:off x="1699403" y="3248456"/>
          <a:ext cx="10153289" cy="349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318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1F098B-1188-4874-8AFC-BD1324956E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356" t="16703" r="21374" b="13320"/>
          <a:stretch/>
        </p:blipFill>
        <p:spPr>
          <a:xfrm>
            <a:off x="0" y="-35170"/>
            <a:ext cx="12191999" cy="6928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7254EB-D7C3-43DC-BE45-521149BDC17A}"/>
              </a:ext>
            </a:extLst>
          </p:cNvPr>
          <p:cNvSpPr txBox="1"/>
          <p:nvPr/>
        </p:nvSpPr>
        <p:spPr>
          <a:xfrm>
            <a:off x="1319842" y="3059668"/>
            <a:ext cx="805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246 осіб по м. Славуті</a:t>
            </a:r>
            <a:endParaRPr lang="x-none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610CC6-6F0C-4149-81EB-381E3C035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357" t="14944" r="21291" b="22519"/>
          <a:stretch/>
        </p:blipFill>
        <p:spPr>
          <a:xfrm>
            <a:off x="35169" y="0"/>
            <a:ext cx="12121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572425-D6A1-464D-AD65-F1AD5AB472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055" t="19938" r="20528" b="18166"/>
          <a:stretch/>
        </p:blipFill>
        <p:spPr>
          <a:xfrm>
            <a:off x="-1" y="0"/>
            <a:ext cx="12192001" cy="6869724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CD2185F-6A27-4C64-904A-F75331D31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742217"/>
              </p:ext>
            </p:extLst>
          </p:nvPr>
        </p:nvGraphicFramePr>
        <p:xfrm>
          <a:off x="7968344" y="4253217"/>
          <a:ext cx="4005484" cy="239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475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33A466-426F-4113-9BB9-BE11B45BB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64355"/>
              </p:ext>
            </p:extLst>
          </p:nvPr>
        </p:nvGraphicFramePr>
        <p:xfrm>
          <a:off x="1578298" y="1342238"/>
          <a:ext cx="9394503" cy="485065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216584">
                  <a:extLst>
                    <a:ext uri="{9D8B030D-6E8A-4147-A177-3AD203B41FA5}">
                      <a16:colId xmlns:a16="http://schemas.microsoft.com/office/drawing/2014/main" val="773681393"/>
                    </a:ext>
                  </a:extLst>
                </a:gridCol>
                <a:gridCol w="1798055">
                  <a:extLst>
                    <a:ext uri="{9D8B030D-6E8A-4147-A177-3AD203B41FA5}">
                      <a16:colId xmlns:a16="http://schemas.microsoft.com/office/drawing/2014/main" val="4195496919"/>
                    </a:ext>
                  </a:extLst>
                </a:gridCol>
                <a:gridCol w="2034490">
                  <a:extLst>
                    <a:ext uri="{9D8B030D-6E8A-4147-A177-3AD203B41FA5}">
                      <a16:colId xmlns:a16="http://schemas.microsoft.com/office/drawing/2014/main" val="1521611353"/>
                    </a:ext>
                  </a:extLst>
                </a:gridCol>
                <a:gridCol w="2018283">
                  <a:extLst>
                    <a:ext uri="{9D8B030D-6E8A-4147-A177-3AD203B41FA5}">
                      <a16:colId xmlns:a16="http://schemas.microsoft.com/office/drawing/2014/main" val="471515801"/>
                    </a:ext>
                  </a:extLst>
                </a:gridCol>
                <a:gridCol w="1327091">
                  <a:extLst>
                    <a:ext uri="{9D8B030D-6E8A-4147-A177-3AD203B41FA5}">
                      <a16:colId xmlns:a16="http://schemas.microsoft.com/office/drawing/2014/main" val="673827312"/>
                    </a:ext>
                  </a:extLst>
                </a:gridCol>
              </a:tblGrid>
              <a:tr h="671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учнів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балів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бал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599754"/>
                  </a:ext>
                </a:extLst>
              </a:tr>
              <a:tr h="42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x-none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437660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література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202588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1207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89851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693718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 мова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r>
                        <a:rPr lang="ru-RU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x-none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407635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964839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x-none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285632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626607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x-none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426658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5C1CCD-FA25-4C64-B668-6BD296AEFB35}"/>
              </a:ext>
            </a:extLst>
          </p:cNvPr>
          <p:cNvSpPr txBox="1">
            <a:spLocks/>
          </p:cNvSpPr>
          <p:nvPr/>
        </p:nvSpPr>
        <p:spPr>
          <a:xfrm>
            <a:off x="1219199" y="212614"/>
            <a:ext cx="10481996" cy="11744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ДПА-2021 у розрізі навчальних предметів</a:t>
            </a:r>
          </a:p>
        </p:txBody>
      </p:sp>
    </p:spTree>
    <p:extLst>
      <p:ext uri="{BB962C8B-B14F-4D97-AF65-F5344CB8AC3E}">
        <p14:creationId xmlns:p14="http://schemas.microsoft.com/office/powerpoint/2010/main" val="109832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ocshapegroup45">
            <a:extLst>
              <a:ext uri="{FF2B5EF4-FFF2-40B4-BE49-F238E27FC236}">
                <a16:creationId xmlns:a16="http://schemas.microsoft.com/office/drawing/2014/main" id="{2FF17AAC-F618-46F1-8958-6B8C8321E2A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847007" cy="6858000"/>
            <a:chOff x="0" y="1213"/>
            <a:chExt cx="13865" cy="9473"/>
          </a:xfrm>
        </p:grpSpPr>
        <p:pic>
          <p:nvPicPr>
            <p:cNvPr id="3076" name="docshape47">
              <a:extLst>
                <a:ext uri="{FF2B5EF4-FFF2-40B4-BE49-F238E27FC236}">
                  <a16:creationId xmlns:a16="http://schemas.microsoft.com/office/drawing/2014/main" id="{4207B422-4B80-4367-B7C8-7D6EE7DC9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3"/>
              <a:ext cx="4675" cy="4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docshape48">
              <a:extLst>
                <a:ext uri="{FF2B5EF4-FFF2-40B4-BE49-F238E27FC236}">
                  <a16:creationId xmlns:a16="http://schemas.microsoft.com/office/drawing/2014/main" id="{68106160-0701-4E49-901C-5F9E55160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213"/>
              <a:ext cx="3760" cy="3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docshape49">
              <a:extLst>
                <a:ext uri="{FF2B5EF4-FFF2-40B4-BE49-F238E27FC236}">
                  <a16:creationId xmlns:a16="http://schemas.microsoft.com/office/drawing/2014/main" id="{205DC0FE-485A-48AD-895D-F654BE10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13"/>
              <a:ext cx="6867" cy="5418"/>
            </a:xfrm>
            <a:custGeom>
              <a:avLst/>
              <a:gdLst>
                <a:gd name="T0" fmla="*/ 0 w 6401"/>
                <a:gd name="T1" fmla="+- 0 5243 1214"/>
                <a:gd name="T2" fmla="*/ 5243 h 4748"/>
                <a:gd name="T3" fmla="*/ 3118 w 6401"/>
                <a:gd name="T4" fmla="+- 0 4052 1214"/>
                <a:gd name="T5" fmla="*/ 4052 h 4748"/>
                <a:gd name="T6" fmla="*/ 3288 w 6401"/>
                <a:gd name="T7" fmla="+- 0 4001 1214"/>
                <a:gd name="T8" fmla="*/ 4001 h 4748"/>
                <a:gd name="T9" fmla="*/ 3451 w 6401"/>
                <a:gd name="T10" fmla="+- 0 3944 1214"/>
                <a:gd name="T11" fmla="*/ 3944 h 4748"/>
                <a:gd name="T12" fmla="*/ 3609 w 6401"/>
                <a:gd name="T13" fmla="+- 0 3882 1214"/>
                <a:gd name="T14" fmla="*/ 3882 h 4748"/>
                <a:gd name="T15" fmla="*/ 3761 w 6401"/>
                <a:gd name="T16" fmla="+- 0 3814 1214"/>
                <a:gd name="T17" fmla="*/ 3814 h 4748"/>
                <a:gd name="T18" fmla="*/ 3908 w 6401"/>
                <a:gd name="T19" fmla="+- 0 3742 1214"/>
                <a:gd name="T20" fmla="*/ 3742 h 4748"/>
                <a:gd name="T21" fmla="*/ 4049 w 6401"/>
                <a:gd name="T22" fmla="+- 0 3664 1214"/>
                <a:gd name="T23" fmla="*/ 3664 h 4748"/>
                <a:gd name="T24" fmla="*/ 4185 w 6401"/>
                <a:gd name="T25" fmla="+- 0 3582 1214"/>
                <a:gd name="T26" fmla="*/ 3582 h 4748"/>
                <a:gd name="T27" fmla="*/ 4315 w 6401"/>
                <a:gd name="T28" fmla="+- 0 3495 1214"/>
                <a:gd name="T29" fmla="*/ 3495 h 4748"/>
                <a:gd name="T30" fmla="*/ 4441 w 6401"/>
                <a:gd name="T31" fmla="+- 0 3404 1214"/>
                <a:gd name="T32" fmla="*/ 3404 h 4748"/>
                <a:gd name="T33" fmla="*/ 4561 w 6401"/>
                <a:gd name="T34" fmla="+- 0 3308 1214"/>
                <a:gd name="T35" fmla="*/ 3308 h 4748"/>
                <a:gd name="T36" fmla="*/ 4677 w 6401"/>
                <a:gd name="T37" fmla="+- 0 3209 1214"/>
                <a:gd name="T38" fmla="*/ 3209 h 4748"/>
                <a:gd name="T39" fmla="*/ 4788 w 6401"/>
                <a:gd name="T40" fmla="+- 0 3106 1214"/>
                <a:gd name="T41" fmla="*/ 3106 h 4748"/>
                <a:gd name="T42" fmla="*/ 4895 w 6401"/>
                <a:gd name="T43" fmla="+- 0 2999 1214"/>
                <a:gd name="T44" fmla="*/ 2999 h 4748"/>
                <a:gd name="T45" fmla="*/ 4997 w 6401"/>
                <a:gd name="T46" fmla="+- 0 2889 1214"/>
                <a:gd name="T47" fmla="*/ 2889 h 4748"/>
                <a:gd name="T48" fmla="*/ 5096 w 6401"/>
                <a:gd name="T49" fmla="+- 0 2776 1214"/>
                <a:gd name="T50" fmla="*/ 2776 h 4748"/>
                <a:gd name="T51" fmla="*/ 5190 w 6401"/>
                <a:gd name="T52" fmla="+- 0 2660 1214"/>
                <a:gd name="T53" fmla="*/ 2660 h 4748"/>
                <a:gd name="T54" fmla="*/ 5280 w 6401"/>
                <a:gd name="T55" fmla="+- 0 2541 1214"/>
                <a:gd name="T56" fmla="*/ 2541 h 4748"/>
                <a:gd name="T57" fmla="*/ 5367 w 6401"/>
                <a:gd name="T58" fmla="+- 0 2420 1214"/>
                <a:gd name="T59" fmla="*/ 2420 h 4748"/>
                <a:gd name="T60" fmla="*/ 5449 w 6401"/>
                <a:gd name="T61" fmla="+- 0 2296 1214"/>
                <a:gd name="T62" fmla="*/ 2296 h 4748"/>
                <a:gd name="T63" fmla="*/ 5529 w 6401"/>
                <a:gd name="T64" fmla="+- 0 2170 1214"/>
                <a:gd name="T65" fmla="*/ 2170 h 4748"/>
                <a:gd name="T66" fmla="*/ 5605 w 6401"/>
                <a:gd name="T67" fmla="+- 0 2042 1214"/>
                <a:gd name="T68" fmla="*/ 2042 h 4748"/>
                <a:gd name="T69" fmla="*/ 5678 w 6401"/>
                <a:gd name="T70" fmla="+- 0 1912 1214"/>
                <a:gd name="T71" fmla="*/ 1912 h 4748"/>
                <a:gd name="T72" fmla="*/ 5748 w 6401"/>
                <a:gd name="T73" fmla="+- 0 1781 1214"/>
                <a:gd name="T74" fmla="*/ 1781 h 4748"/>
                <a:gd name="T75" fmla="*/ 5814 w 6401"/>
                <a:gd name="T76" fmla="+- 0 1649 1214"/>
                <a:gd name="T77" fmla="*/ 1649 h 4748"/>
                <a:gd name="T78" fmla="*/ 5879 w 6401"/>
                <a:gd name="T79" fmla="+- 0 1515 1214"/>
                <a:gd name="T80" fmla="*/ 1515 h 4748"/>
                <a:gd name="T81" fmla="*/ 5940 w 6401"/>
                <a:gd name="T82" fmla="+- 0 1380 1214"/>
                <a:gd name="T83" fmla="*/ 1380 h 4748"/>
                <a:gd name="T84" fmla="*/ 5999 w 6401"/>
                <a:gd name="T85" fmla="+- 0 1245 1214"/>
                <a:gd name="T86" fmla="*/ 1245 h 4748"/>
                <a:gd name="T87" fmla="*/ 6401 w 6401"/>
                <a:gd name="T88" fmla="+- 0 1214 1214"/>
                <a:gd name="T89" fmla="*/ 1214 h 4748"/>
                <a:gd name="T90" fmla="*/ 6323 w 6401"/>
                <a:gd name="T91" fmla="+- 0 1407 1214"/>
                <a:gd name="T92" fmla="*/ 1407 h 4748"/>
                <a:gd name="T93" fmla="*/ 6229 w 6401"/>
                <a:gd name="T94" fmla="+- 0 1621 1214"/>
                <a:gd name="T95" fmla="*/ 1621 h 4748"/>
                <a:gd name="T96" fmla="*/ 6177 w 6401"/>
                <a:gd name="T97" fmla="+- 0 1730 1214"/>
                <a:gd name="T98" fmla="*/ 1730 h 4748"/>
                <a:gd name="T99" fmla="*/ 6122 w 6401"/>
                <a:gd name="T100" fmla="+- 0 1840 1214"/>
                <a:gd name="T101" fmla="*/ 1840 h 4748"/>
                <a:gd name="T102" fmla="*/ 6063 w 6401"/>
                <a:gd name="T103" fmla="+- 0 1951 1214"/>
                <a:gd name="T104" fmla="*/ 1951 h 4748"/>
                <a:gd name="T105" fmla="*/ 6000 w 6401"/>
                <a:gd name="T106" fmla="+- 0 2063 1214"/>
                <a:gd name="T107" fmla="*/ 2063 h 4748"/>
                <a:gd name="T108" fmla="*/ 5934 w 6401"/>
                <a:gd name="T109" fmla="+- 0 2175 1214"/>
                <a:gd name="T110" fmla="*/ 2175 h 4748"/>
                <a:gd name="T111" fmla="*/ 5863 w 6401"/>
                <a:gd name="T112" fmla="+- 0 2288 1214"/>
                <a:gd name="T113" fmla="*/ 2288 h 4748"/>
                <a:gd name="T114" fmla="*/ 5788 w 6401"/>
                <a:gd name="T115" fmla="+- 0 2402 1214"/>
                <a:gd name="T116" fmla="*/ 2402 h 4748"/>
                <a:gd name="T117" fmla="*/ 5708 w 6401"/>
                <a:gd name="T118" fmla="+- 0 2516 1214"/>
                <a:gd name="T119" fmla="*/ 2516 h 4748"/>
                <a:gd name="T120" fmla="*/ 5624 w 6401"/>
                <a:gd name="T121" fmla="+- 0 2630 1214"/>
                <a:gd name="T122" fmla="*/ 2630 h 4748"/>
                <a:gd name="T123" fmla="*/ 5535 w 6401"/>
                <a:gd name="T124" fmla="+- 0 2744 1214"/>
                <a:gd name="T125" fmla="*/ 2744 h 4748"/>
                <a:gd name="T126" fmla="*/ 5440 w 6401"/>
                <a:gd name="T127" fmla="+- 0 2859 1214"/>
                <a:gd name="T128" fmla="*/ 2859 h 4748"/>
                <a:gd name="T129" fmla="*/ 5340 w 6401"/>
                <a:gd name="T130" fmla="+- 0 2973 1214"/>
                <a:gd name="T131" fmla="*/ 2973 h 4748"/>
                <a:gd name="T132" fmla="*/ 5235 w 6401"/>
                <a:gd name="T133" fmla="+- 0 3087 1214"/>
                <a:gd name="T134" fmla="*/ 3087 h 4748"/>
                <a:gd name="T135" fmla="*/ 5124 w 6401"/>
                <a:gd name="T136" fmla="+- 0 3201 1214"/>
                <a:gd name="T137" fmla="*/ 3201 h 4748"/>
                <a:gd name="T138" fmla="*/ 5007 w 6401"/>
                <a:gd name="T139" fmla="+- 0 3314 1214"/>
                <a:gd name="T140" fmla="*/ 3314 h 4748"/>
                <a:gd name="T141" fmla="*/ 4884 w 6401"/>
                <a:gd name="T142" fmla="+- 0 3426 1214"/>
                <a:gd name="T143" fmla="*/ 3426 h 4748"/>
                <a:gd name="T144" fmla="*/ 4755 w 6401"/>
                <a:gd name="T145" fmla="+- 0 3538 1214"/>
                <a:gd name="T146" fmla="*/ 3538 h 4748"/>
                <a:gd name="T147" fmla="*/ 4619 w 6401"/>
                <a:gd name="T148" fmla="+- 0 3649 1214"/>
                <a:gd name="T149" fmla="*/ 3649 h 4748"/>
                <a:gd name="T150" fmla="*/ 4477 w 6401"/>
                <a:gd name="T151" fmla="+- 0 3759 1214"/>
                <a:gd name="T152" fmla="*/ 3759 h 4748"/>
                <a:gd name="T153" fmla="*/ 4328 w 6401"/>
                <a:gd name="T154" fmla="+- 0 3868 1214"/>
                <a:gd name="T155" fmla="*/ 3868 h 4748"/>
                <a:gd name="T156" fmla="*/ 4171 w 6401"/>
                <a:gd name="T157" fmla="+- 0 3976 1214"/>
                <a:gd name="T158" fmla="*/ 3976 h 4748"/>
                <a:gd name="T159" fmla="*/ 4008 w 6401"/>
                <a:gd name="T160" fmla="+- 0 4083 1214"/>
                <a:gd name="T161" fmla="*/ 4083 h 4748"/>
                <a:gd name="T162" fmla="*/ 3837 w 6401"/>
                <a:gd name="T163" fmla="+- 0 4188 1214"/>
                <a:gd name="T164" fmla="*/ 4188 h 4748"/>
                <a:gd name="T165" fmla="*/ 3658 w 6401"/>
                <a:gd name="T166" fmla="+- 0 4292 1214"/>
                <a:gd name="T167" fmla="*/ 4292 h 4748"/>
                <a:gd name="T168" fmla="*/ 3471 w 6401"/>
                <a:gd name="T169" fmla="+- 0 4394 1214"/>
                <a:gd name="T170" fmla="*/ 4394 h 4748"/>
                <a:gd name="T171" fmla="*/ 3277 w 6401"/>
                <a:gd name="T172" fmla="+- 0 4494 1214"/>
                <a:gd name="T173" fmla="*/ 4494 h 4748"/>
                <a:gd name="T174" fmla="*/ 3074 w 6401"/>
                <a:gd name="T175" fmla="+- 0 4592 1214"/>
                <a:gd name="T176" fmla="*/ 4592 h 4748"/>
                <a:gd name="T177" fmla="*/ 2863 w 6401"/>
                <a:gd name="T178" fmla="+- 0 4688 1214"/>
                <a:gd name="T179" fmla="*/ 4688 h 4748"/>
                <a:gd name="T180" fmla="*/ 2643 w 6401"/>
                <a:gd name="T181" fmla="+- 0 4783 1214"/>
                <a:gd name="T182" fmla="*/ 4783 h 4748"/>
                <a:gd name="T183" fmla="*/ 2415 w 6401"/>
                <a:gd name="T184" fmla="+- 0 4874 1214"/>
                <a:gd name="T185" fmla="*/ 4874 h 4748"/>
                <a:gd name="T186" fmla="*/ 2177 w 6401"/>
                <a:gd name="T187" fmla="+- 0 4964 1214"/>
                <a:gd name="T188" fmla="*/ 4964 h 474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  <a:cxn ang="0">
                  <a:pos x="T177" y="T179"/>
                </a:cxn>
                <a:cxn ang="0">
                  <a:pos x="T180" y="T182"/>
                </a:cxn>
                <a:cxn ang="0">
                  <a:pos x="T183" y="T185"/>
                </a:cxn>
                <a:cxn ang="0">
                  <a:pos x="T186" y="T188"/>
                </a:cxn>
              </a:cxnLst>
              <a:rect l="0" t="0" r="r" b="b"/>
              <a:pathLst>
                <a:path w="6401" h="4748">
                  <a:moveTo>
                    <a:pt x="0" y="4747"/>
                  </a:moveTo>
                  <a:lnTo>
                    <a:pt x="0" y="4029"/>
                  </a:lnTo>
                  <a:lnTo>
                    <a:pt x="3031" y="2861"/>
                  </a:lnTo>
                  <a:lnTo>
                    <a:pt x="3118" y="2838"/>
                  </a:lnTo>
                  <a:lnTo>
                    <a:pt x="3204" y="2813"/>
                  </a:lnTo>
                  <a:lnTo>
                    <a:pt x="3288" y="2787"/>
                  </a:lnTo>
                  <a:lnTo>
                    <a:pt x="3370" y="2759"/>
                  </a:lnTo>
                  <a:lnTo>
                    <a:pt x="3451" y="2730"/>
                  </a:lnTo>
                  <a:lnTo>
                    <a:pt x="3531" y="2700"/>
                  </a:lnTo>
                  <a:lnTo>
                    <a:pt x="3609" y="2668"/>
                  </a:lnTo>
                  <a:lnTo>
                    <a:pt x="3686" y="2635"/>
                  </a:lnTo>
                  <a:lnTo>
                    <a:pt x="3761" y="2600"/>
                  </a:lnTo>
                  <a:lnTo>
                    <a:pt x="3835" y="2565"/>
                  </a:lnTo>
                  <a:lnTo>
                    <a:pt x="3908" y="2528"/>
                  </a:lnTo>
                  <a:lnTo>
                    <a:pt x="3979" y="2490"/>
                  </a:lnTo>
                  <a:lnTo>
                    <a:pt x="4049" y="2450"/>
                  </a:lnTo>
                  <a:lnTo>
                    <a:pt x="4117" y="2410"/>
                  </a:lnTo>
                  <a:lnTo>
                    <a:pt x="4185" y="2368"/>
                  </a:lnTo>
                  <a:lnTo>
                    <a:pt x="4251" y="2325"/>
                  </a:lnTo>
                  <a:lnTo>
                    <a:pt x="4315" y="2281"/>
                  </a:lnTo>
                  <a:lnTo>
                    <a:pt x="4379" y="2236"/>
                  </a:lnTo>
                  <a:lnTo>
                    <a:pt x="4441" y="2190"/>
                  </a:lnTo>
                  <a:lnTo>
                    <a:pt x="4502" y="2142"/>
                  </a:lnTo>
                  <a:lnTo>
                    <a:pt x="4561" y="2094"/>
                  </a:lnTo>
                  <a:lnTo>
                    <a:pt x="4620" y="2045"/>
                  </a:lnTo>
                  <a:lnTo>
                    <a:pt x="4677" y="1995"/>
                  </a:lnTo>
                  <a:lnTo>
                    <a:pt x="4733" y="1944"/>
                  </a:lnTo>
                  <a:lnTo>
                    <a:pt x="4788" y="1892"/>
                  </a:lnTo>
                  <a:lnTo>
                    <a:pt x="4842" y="1839"/>
                  </a:lnTo>
                  <a:lnTo>
                    <a:pt x="4895" y="1785"/>
                  </a:lnTo>
                  <a:lnTo>
                    <a:pt x="4947" y="1731"/>
                  </a:lnTo>
                  <a:lnTo>
                    <a:pt x="4997" y="1675"/>
                  </a:lnTo>
                  <a:lnTo>
                    <a:pt x="5047" y="1619"/>
                  </a:lnTo>
                  <a:lnTo>
                    <a:pt x="5096" y="1562"/>
                  </a:lnTo>
                  <a:lnTo>
                    <a:pt x="5143" y="1504"/>
                  </a:lnTo>
                  <a:lnTo>
                    <a:pt x="5190" y="1446"/>
                  </a:lnTo>
                  <a:lnTo>
                    <a:pt x="5235" y="1387"/>
                  </a:lnTo>
                  <a:lnTo>
                    <a:pt x="5280" y="1327"/>
                  </a:lnTo>
                  <a:lnTo>
                    <a:pt x="5324" y="1267"/>
                  </a:lnTo>
                  <a:lnTo>
                    <a:pt x="5367" y="1206"/>
                  </a:lnTo>
                  <a:lnTo>
                    <a:pt x="5408" y="1144"/>
                  </a:lnTo>
                  <a:lnTo>
                    <a:pt x="5449" y="1082"/>
                  </a:lnTo>
                  <a:lnTo>
                    <a:pt x="5490" y="1019"/>
                  </a:lnTo>
                  <a:lnTo>
                    <a:pt x="5529" y="956"/>
                  </a:lnTo>
                  <a:lnTo>
                    <a:pt x="5567" y="892"/>
                  </a:lnTo>
                  <a:lnTo>
                    <a:pt x="5605" y="828"/>
                  </a:lnTo>
                  <a:lnTo>
                    <a:pt x="5642" y="763"/>
                  </a:lnTo>
                  <a:lnTo>
                    <a:pt x="5678" y="698"/>
                  </a:lnTo>
                  <a:lnTo>
                    <a:pt x="5713" y="633"/>
                  </a:lnTo>
                  <a:lnTo>
                    <a:pt x="5748" y="567"/>
                  </a:lnTo>
                  <a:lnTo>
                    <a:pt x="5781" y="501"/>
                  </a:lnTo>
                  <a:lnTo>
                    <a:pt x="5814" y="435"/>
                  </a:lnTo>
                  <a:lnTo>
                    <a:pt x="5847" y="368"/>
                  </a:lnTo>
                  <a:lnTo>
                    <a:pt x="5879" y="301"/>
                  </a:lnTo>
                  <a:lnTo>
                    <a:pt x="5910" y="234"/>
                  </a:lnTo>
                  <a:lnTo>
                    <a:pt x="5940" y="166"/>
                  </a:lnTo>
                  <a:lnTo>
                    <a:pt x="5970" y="99"/>
                  </a:lnTo>
                  <a:lnTo>
                    <a:pt x="5999" y="31"/>
                  </a:lnTo>
                  <a:lnTo>
                    <a:pt x="6012" y="0"/>
                  </a:lnTo>
                  <a:lnTo>
                    <a:pt x="6401" y="0"/>
                  </a:lnTo>
                  <a:lnTo>
                    <a:pt x="6366" y="88"/>
                  </a:lnTo>
                  <a:lnTo>
                    <a:pt x="6323" y="193"/>
                  </a:lnTo>
                  <a:lnTo>
                    <a:pt x="6278" y="299"/>
                  </a:lnTo>
                  <a:lnTo>
                    <a:pt x="6229" y="407"/>
                  </a:lnTo>
                  <a:lnTo>
                    <a:pt x="6203" y="461"/>
                  </a:lnTo>
                  <a:lnTo>
                    <a:pt x="6177" y="516"/>
                  </a:lnTo>
                  <a:lnTo>
                    <a:pt x="6150" y="571"/>
                  </a:lnTo>
                  <a:lnTo>
                    <a:pt x="6122" y="626"/>
                  </a:lnTo>
                  <a:lnTo>
                    <a:pt x="6093" y="681"/>
                  </a:lnTo>
                  <a:lnTo>
                    <a:pt x="6063" y="737"/>
                  </a:lnTo>
                  <a:lnTo>
                    <a:pt x="6032" y="793"/>
                  </a:lnTo>
                  <a:lnTo>
                    <a:pt x="6000" y="849"/>
                  </a:lnTo>
                  <a:lnTo>
                    <a:pt x="5968" y="905"/>
                  </a:lnTo>
                  <a:lnTo>
                    <a:pt x="5934" y="961"/>
                  </a:lnTo>
                  <a:lnTo>
                    <a:pt x="5899" y="1018"/>
                  </a:lnTo>
                  <a:lnTo>
                    <a:pt x="5863" y="1074"/>
                  </a:lnTo>
                  <a:lnTo>
                    <a:pt x="5826" y="1131"/>
                  </a:lnTo>
                  <a:lnTo>
                    <a:pt x="5788" y="1188"/>
                  </a:lnTo>
                  <a:lnTo>
                    <a:pt x="5749" y="1245"/>
                  </a:lnTo>
                  <a:lnTo>
                    <a:pt x="5708" y="1302"/>
                  </a:lnTo>
                  <a:lnTo>
                    <a:pt x="5667" y="1359"/>
                  </a:lnTo>
                  <a:lnTo>
                    <a:pt x="5624" y="1416"/>
                  </a:lnTo>
                  <a:lnTo>
                    <a:pt x="5580" y="1473"/>
                  </a:lnTo>
                  <a:lnTo>
                    <a:pt x="5535" y="1530"/>
                  </a:lnTo>
                  <a:lnTo>
                    <a:pt x="5488" y="1588"/>
                  </a:lnTo>
                  <a:lnTo>
                    <a:pt x="5440" y="1645"/>
                  </a:lnTo>
                  <a:lnTo>
                    <a:pt x="5391" y="1702"/>
                  </a:lnTo>
                  <a:lnTo>
                    <a:pt x="5340" y="1759"/>
                  </a:lnTo>
                  <a:lnTo>
                    <a:pt x="5288" y="1816"/>
                  </a:lnTo>
                  <a:lnTo>
                    <a:pt x="5235" y="1873"/>
                  </a:lnTo>
                  <a:lnTo>
                    <a:pt x="5180" y="1930"/>
                  </a:lnTo>
                  <a:lnTo>
                    <a:pt x="5124" y="1987"/>
                  </a:lnTo>
                  <a:lnTo>
                    <a:pt x="5066" y="2043"/>
                  </a:lnTo>
                  <a:lnTo>
                    <a:pt x="5007" y="2100"/>
                  </a:lnTo>
                  <a:lnTo>
                    <a:pt x="4947" y="2156"/>
                  </a:lnTo>
                  <a:lnTo>
                    <a:pt x="4884" y="2212"/>
                  </a:lnTo>
                  <a:lnTo>
                    <a:pt x="4820" y="2268"/>
                  </a:lnTo>
                  <a:lnTo>
                    <a:pt x="4755" y="2324"/>
                  </a:lnTo>
                  <a:lnTo>
                    <a:pt x="4688" y="2380"/>
                  </a:lnTo>
                  <a:lnTo>
                    <a:pt x="4619" y="2435"/>
                  </a:lnTo>
                  <a:lnTo>
                    <a:pt x="4549" y="2490"/>
                  </a:lnTo>
                  <a:lnTo>
                    <a:pt x="4477" y="2545"/>
                  </a:lnTo>
                  <a:lnTo>
                    <a:pt x="4403" y="2600"/>
                  </a:lnTo>
                  <a:lnTo>
                    <a:pt x="4328" y="2654"/>
                  </a:lnTo>
                  <a:lnTo>
                    <a:pt x="4250" y="2709"/>
                  </a:lnTo>
                  <a:lnTo>
                    <a:pt x="4171" y="2762"/>
                  </a:lnTo>
                  <a:lnTo>
                    <a:pt x="4090" y="2816"/>
                  </a:lnTo>
                  <a:lnTo>
                    <a:pt x="4008" y="2869"/>
                  </a:lnTo>
                  <a:lnTo>
                    <a:pt x="3923" y="2922"/>
                  </a:lnTo>
                  <a:lnTo>
                    <a:pt x="3837" y="2974"/>
                  </a:lnTo>
                  <a:lnTo>
                    <a:pt x="3748" y="3026"/>
                  </a:lnTo>
                  <a:lnTo>
                    <a:pt x="3658" y="3078"/>
                  </a:lnTo>
                  <a:lnTo>
                    <a:pt x="3566" y="3129"/>
                  </a:lnTo>
                  <a:lnTo>
                    <a:pt x="3471" y="3180"/>
                  </a:lnTo>
                  <a:lnTo>
                    <a:pt x="3375" y="3230"/>
                  </a:lnTo>
                  <a:lnTo>
                    <a:pt x="3277" y="3280"/>
                  </a:lnTo>
                  <a:lnTo>
                    <a:pt x="3177" y="3329"/>
                  </a:lnTo>
                  <a:lnTo>
                    <a:pt x="3074" y="3378"/>
                  </a:lnTo>
                  <a:lnTo>
                    <a:pt x="2970" y="3427"/>
                  </a:lnTo>
                  <a:lnTo>
                    <a:pt x="2863" y="3474"/>
                  </a:lnTo>
                  <a:lnTo>
                    <a:pt x="2754" y="3522"/>
                  </a:lnTo>
                  <a:lnTo>
                    <a:pt x="2643" y="3569"/>
                  </a:lnTo>
                  <a:lnTo>
                    <a:pt x="2530" y="3615"/>
                  </a:lnTo>
                  <a:lnTo>
                    <a:pt x="2415" y="3660"/>
                  </a:lnTo>
                  <a:lnTo>
                    <a:pt x="2297" y="3706"/>
                  </a:lnTo>
                  <a:lnTo>
                    <a:pt x="2177" y="3750"/>
                  </a:lnTo>
                  <a:lnTo>
                    <a:pt x="0" y="47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" name="docshape50">
              <a:extLst>
                <a:ext uri="{FF2B5EF4-FFF2-40B4-BE49-F238E27FC236}">
                  <a16:creationId xmlns:a16="http://schemas.microsoft.com/office/drawing/2014/main" id="{9FCD0647-80A7-4499-98DA-B39A0A56C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13"/>
              <a:ext cx="11590" cy="9473"/>
            </a:xfrm>
            <a:custGeom>
              <a:avLst/>
              <a:gdLst>
                <a:gd name="T0" fmla="*/ 10217 w 11699"/>
                <a:gd name="T1" fmla="+- 0 1214 1214"/>
                <a:gd name="T2" fmla="*/ 1214 h 9473"/>
                <a:gd name="T3" fmla="*/ 6826 w 11699"/>
                <a:gd name="T4" fmla="+- 0 1214 1214"/>
                <a:gd name="T5" fmla="*/ 1214 h 9473"/>
                <a:gd name="T6" fmla="*/ 6387 w 11699"/>
                <a:gd name="T7" fmla="+- 0 1250 1214"/>
                <a:gd name="T8" fmla="*/ 1250 h 9473"/>
                <a:gd name="T9" fmla="*/ 6323 w 11699"/>
                <a:gd name="T10" fmla="+- 0 1407 1214"/>
                <a:gd name="T11" fmla="*/ 1407 h 9473"/>
                <a:gd name="T12" fmla="*/ 6229 w 11699"/>
                <a:gd name="T13" fmla="+- 0 1621 1214"/>
                <a:gd name="T14" fmla="*/ 1621 h 9473"/>
                <a:gd name="T15" fmla="*/ 6177 w 11699"/>
                <a:gd name="T16" fmla="+- 0 1730 1214"/>
                <a:gd name="T17" fmla="*/ 1730 h 9473"/>
                <a:gd name="T18" fmla="*/ 6122 w 11699"/>
                <a:gd name="T19" fmla="+- 0 1840 1214"/>
                <a:gd name="T20" fmla="*/ 1840 h 9473"/>
                <a:gd name="T21" fmla="*/ 6063 w 11699"/>
                <a:gd name="T22" fmla="+- 0 1951 1214"/>
                <a:gd name="T23" fmla="*/ 1951 h 9473"/>
                <a:gd name="T24" fmla="*/ 6000 w 11699"/>
                <a:gd name="T25" fmla="+- 0 2063 1214"/>
                <a:gd name="T26" fmla="*/ 2063 h 9473"/>
                <a:gd name="T27" fmla="*/ 5934 w 11699"/>
                <a:gd name="T28" fmla="+- 0 2175 1214"/>
                <a:gd name="T29" fmla="*/ 2175 h 9473"/>
                <a:gd name="T30" fmla="*/ 5863 w 11699"/>
                <a:gd name="T31" fmla="+- 0 2288 1214"/>
                <a:gd name="T32" fmla="*/ 2288 h 9473"/>
                <a:gd name="T33" fmla="*/ 5788 w 11699"/>
                <a:gd name="T34" fmla="+- 0 2402 1214"/>
                <a:gd name="T35" fmla="*/ 2402 h 9473"/>
                <a:gd name="T36" fmla="*/ 5708 w 11699"/>
                <a:gd name="T37" fmla="+- 0 2516 1214"/>
                <a:gd name="T38" fmla="*/ 2516 h 9473"/>
                <a:gd name="T39" fmla="*/ 5624 w 11699"/>
                <a:gd name="T40" fmla="+- 0 2630 1214"/>
                <a:gd name="T41" fmla="*/ 2630 h 9473"/>
                <a:gd name="T42" fmla="*/ 5535 w 11699"/>
                <a:gd name="T43" fmla="+- 0 2744 1214"/>
                <a:gd name="T44" fmla="*/ 2744 h 9473"/>
                <a:gd name="T45" fmla="*/ 5440 w 11699"/>
                <a:gd name="T46" fmla="+- 0 2859 1214"/>
                <a:gd name="T47" fmla="*/ 2859 h 9473"/>
                <a:gd name="T48" fmla="*/ 5340 w 11699"/>
                <a:gd name="T49" fmla="+- 0 2973 1214"/>
                <a:gd name="T50" fmla="*/ 2973 h 9473"/>
                <a:gd name="T51" fmla="*/ 5235 w 11699"/>
                <a:gd name="T52" fmla="+- 0 3087 1214"/>
                <a:gd name="T53" fmla="*/ 3087 h 9473"/>
                <a:gd name="T54" fmla="*/ 5124 w 11699"/>
                <a:gd name="T55" fmla="+- 0 3201 1214"/>
                <a:gd name="T56" fmla="*/ 3201 h 9473"/>
                <a:gd name="T57" fmla="*/ 5007 w 11699"/>
                <a:gd name="T58" fmla="+- 0 3314 1214"/>
                <a:gd name="T59" fmla="*/ 3314 h 9473"/>
                <a:gd name="T60" fmla="*/ 4884 w 11699"/>
                <a:gd name="T61" fmla="+- 0 3426 1214"/>
                <a:gd name="T62" fmla="*/ 3426 h 9473"/>
                <a:gd name="T63" fmla="*/ 4755 w 11699"/>
                <a:gd name="T64" fmla="+- 0 3538 1214"/>
                <a:gd name="T65" fmla="*/ 3538 h 9473"/>
                <a:gd name="T66" fmla="*/ 4619 w 11699"/>
                <a:gd name="T67" fmla="+- 0 3649 1214"/>
                <a:gd name="T68" fmla="*/ 3649 h 9473"/>
                <a:gd name="T69" fmla="*/ 4477 w 11699"/>
                <a:gd name="T70" fmla="+- 0 3759 1214"/>
                <a:gd name="T71" fmla="*/ 3759 h 9473"/>
                <a:gd name="T72" fmla="*/ 4328 w 11699"/>
                <a:gd name="T73" fmla="+- 0 3868 1214"/>
                <a:gd name="T74" fmla="*/ 3868 h 9473"/>
                <a:gd name="T75" fmla="*/ 4171 w 11699"/>
                <a:gd name="T76" fmla="+- 0 3976 1214"/>
                <a:gd name="T77" fmla="*/ 3976 h 9473"/>
                <a:gd name="T78" fmla="*/ 4008 w 11699"/>
                <a:gd name="T79" fmla="+- 0 4083 1214"/>
                <a:gd name="T80" fmla="*/ 4083 h 9473"/>
                <a:gd name="T81" fmla="*/ 3837 w 11699"/>
                <a:gd name="T82" fmla="+- 0 4188 1214"/>
                <a:gd name="T83" fmla="*/ 4188 h 9473"/>
                <a:gd name="T84" fmla="*/ 3658 w 11699"/>
                <a:gd name="T85" fmla="+- 0 4292 1214"/>
                <a:gd name="T86" fmla="*/ 4292 h 9473"/>
                <a:gd name="T87" fmla="*/ 3471 w 11699"/>
                <a:gd name="T88" fmla="+- 0 4394 1214"/>
                <a:gd name="T89" fmla="*/ 4394 h 9473"/>
                <a:gd name="T90" fmla="*/ 3277 w 11699"/>
                <a:gd name="T91" fmla="+- 0 4494 1214"/>
                <a:gd name="T92" fmla="*/ 4494 h 9473"/>
                <a:gd name="T93" fmla="*/ 3074 w 11699"/>
                <a:gd name="T94" fmla="+- 0 4592 1214"/>
                <a:gd name="T95" fmla="*/ 4592 h 9473"/>
                <a:gd name="T96" fmla="*/ 2863 w 11699"/>
                <a:gd name="T97" fmla="+- 0 4688 1214"/>
                <a:gd name="T98" fmla="*/ 4688 h 9473"/>
                <a:gd name="T99" fmla="*/ 2643 w 11699"/>
                <a:gd name="T100" fmla="+- 0 4783 1214"/>
                <a:gd name="T101" fmla="*/ 4783 h 9473"/>
                <a:gd name="T102" fmla="*/ 2415 w 11699"/>
                <a:gd name="T103" fmla="+- 0 4874 1214"/>
                <a:gd name="T104" fmla="*/ 4874 h 9473"/>
                <a:gd name="T105" fmla="*/ 2177 w 11699"/>
                <a:gd name="T106" fmla="+- 0 4964 1214"/>
                <a:gd name="T107" fmla="*/ 4964 h 9473"/>
                <a:gd name="T108" fmla="*/ 0 w 11699"/>
                <a:gd name="T109" fmla="+- 0 6413 1214"/>
                <a:gd name="T110" fmla="*/ 6413 h 9473"/>
                <a:gd name="T111" fmla="*/ 168 w 11699"/>
                <a:gd name="T112" fmla="+- 0 6311 1214"/>
                <a:gd name="T113" fmla="*/ 6311 h 9473"/>
                <a:gd name="T114" fmla="*/ 349 w 11699"/>
                <a:gd name="T115" fmla="+- 0 6215 1214"/>
                <a:gd name="T116" fmla="*/ 6215 h 9473"/>
                <a:gd name="T117" fmla="*/ 538 w 11699"/>
                <a:gd name="T118" fmla="+- 0 6128 1214"/>
                <a:gd name="T119" fmla="*/ 6128 h 9473"/>
                <a:gd name="T120" fmla="*/ 714 w 11699"/>
                <a:gd name="T121" fmla="+- 0 6058 1214"/>
                <a:gd name="T122" fmla="*/ 6058 h 9473"/>
                <a:gd name="T123" fmla="*/ 0 w 11699"/>
                <a:gd name="T124" fmla="+- 0 10686 1214"/>
                <a:gd name="T125" fmla="*/ 10686 h 9473"/>
                <a:gd name="T126" fmla="*/ 11699 w 11699"/>
                <a:gd name="T127" fmla="+- 0 3013 1214"/>
                <a:gd name="T128" fmla="*/ 3013 h 947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</a:cxnLst>
              <a:rect l="0" t="0" r="r" b="b"/>
              <a:pathLst>
                <a:path w="11699" h="9473">
                  <a:moveTo>
                    <a:pt x="11699" y="1799"/>
                  </a:moveTo>
                  <a:lnTo>
                    <a:pt x="10217" y="0"/>
                  </a:lnTo>
                  <a:lnTo>
                    <a:pt x="6830" y="0"/>
                  </a:lnTo>
                  <a:lnTo>
                    <a:pt x="6826" y="0"/>
                  </a:lnTo>
                  <a:lnTo>
                    <a:pt x="6401" y="0"/>
                  </a:lnTo>
                  <a:lnTo>
                    <a:pt x="6387" y="36"/>
                  </a:lnTo>
                  <a:lnTo>
                    <a:pt x="6366" y="88"/>
                  </a:lnTo>
                  <a:lnTo>
                    <a:pt x="6323" y="193"/>
                  </a:lnTo>
                  <a:lnTo>
                    <a:pt x="6278" y="299"/>
                  </a:lnTo>
                  <a:lnTo>
                    <a:pt x="6229" y="407"/>
                  </a:lnTo>
                  <a:lnTo>
                    <a:pt x="6203" y="461"/>
                  </a:lnTo>
                  <a:lnTo>
                    <a:pt x="6177" y="516"/>
                  </a:lnTo>
                  <a:lnTo>
                    <a:pt x="6150" y="571"/>
                  </a:lnTo>
                  <a:lnTo>
                    <a:pt x="6122" y="626"/>
                  </a:lnTo>
                  <a:lnTo>
                    <a:pt x="6093" y="681"/>
                  </a:lnTo>
                  <a:lnTo>
                    <a:pt x="6063" y="737"/>
                  </a:lnTo>
                  <a:lnTo>
                    <a:pt x="6032" y="793"/>
                  </a:lnTo>
                  <a:lnTo>
                    <a:pt x="6000" y="849"/>
                  </a:lnTo>
                  <a:lnTo>
                    <a:pt x="5968" y="905"/>
                  </a:lnTo>
                  <a:lnTo>
                    <a:pt x="5934" y="961"/>
                  </a:lnTo>
                  <a:lnTo>
                    <a:pt x="5899" y="1018"/>
                  </a:lnTo>
                  <a:lnTo>
                    <a:pt x="5863" y="1074"/>
                  </a:lnTo>
                  <a:lnTo>
                    <a:pt x="5826" y="1131"/>
                  </a:lnTo>
                  <a:lnTo>
                    <a:pt x="5788" y="1188"/>
                  </a:lnTo>
                  <a:lnTo>
                    <a:pt x="5749" y="1245"/>
                  </a:lnTo>
                  <a:lnTo>
                    <a:pt x="5708" y="1302"/>
                  </a:lnTo>
                  <a:lnTo>
                    <a:pt x="5667" y="1359"/>
                  </a:lnTo>
                  <a:lnTo>
                    <a:pt x="5624" y="1416"/>
                  </a:lnTo>
                  <a:lnTo>
                    <a:pt x="5580" y="1473"/>
                  </a:lnTo>
                  <a:lnTo>
                    <a:pt x="5535" y="1530"/>
                  </a:lnTo>
                  <a:lnTo>
                    <a:pt x="5488" y="1588"/>
                  </a:lnTo>
                  <a:lnTo>
                    <a:pt x="5440" y="1645"/>
                  </a:lnTo>
                  <a:lnTo>
                    <a:pt x="5391" y="1702"/>
                  </a:lnTo>
                  <a:lnTo>
                    <a:pt x="5340" y="1759"/>
                  </a:lnTo>
                  <a:lnTo>
                    <a:pt x="5288" y="1816"/>
                  </a:lnTo>
                  <a:lnTo>
                    <a:pt x="5235" y="1873"/>
                  </a:lnTo>
                  <a:lnTo>
                    <a:pt x="5180" y="1930"/>
                  </a:lnTo>
                  <a:lnTo>
                    <a:pt x="5124" y="1987"/>
                  </a:lnTo>
                  <a:lnTo>
                    <a:pt x="5066" y="2043"/>
                  </a:lnTo>
                  <a:lnTo>
                    <a:pt x="5007" y="2100"/>
                  </a:lnTo>
                  <a:lnTo>
                    <a:pt x="4947" y="2156"/>
                  </a:lnTo>
                  <a:lnTo>
                    <a:pt x="4884" y="2212"/>
                  </a:lnTo>
                  <a:lnTo>
                    <a:pt x="4820" y="2268"/>
                  </a:lnTo>
                  <a:lnTo>
                    <a:pt x="4755" y="2324"/>
                  </a:lnTo>
                  <a:lnTo>
                    <a:pt x="4688" y="2380"/>
                  </a:lnTo>
                  <a:lnTo>
                    <a:pt x="4619" y="2435"/>
                  </a:lnTo>
                  <a:lnTo>
                    <a:pt x="4549" y="2490"/>
                  </a:lnTo>
                  <a:lnTo>
                    <a:pt x="4477" y="2545"/>
                  </a:lnTo>
                  <a:lnTo>
                    <a:pt x="4403" y="2600"/>
                  </a:lnTo>
                  <a:lnTo>
                    <a:pt x="4328" y="2654"/>
                  </a:lnTo>
                  <a:lnTo>
                    <a:pt x="4250" y="2709"/>
                  </a:lnTo>
                  <a:lnTo>
                    <a:pt x="4171" y="2762"/>
                  </a:lnTo>
                  <a:lnTo>
                    <a:pt x="4090" y="2816"/>
                  </a:lnTo>
                  <a:lnTo>
                    <a:pt x="4008" y="2869"/>
                  </a:lnTo>
                  <a:lnTo>
                    <a:pt x="3923" y="2922"/>
                  </a:lnTo>
                  <a:lnTo>
                    <a:pt x="3837" y="2974"/>
                  </a:lnTo>
                  <a:lnTo>
                    <a:pt x="3748" y="3026"/>
                  </a:lnTo>
                  <a:lnTo>
                    <a:pt x="3658" y="3078"/>
                  </a:lnTo>
                  <a:lnTo>
                    <a:pt x="3566" y="3129"/>
                  </a:lnTo>
                  <a:lnTo>
                    <a:pt x="3471" y="3180"/>
                  </a:lnTo>
                  <a:lnTo>
                    <a:pt x="3375" y="3230"/>
                  </a:lnTo>
                  <a:lnTo>
                    <a:pt x="3277" y="3280"/>
                  </a:lnTo>
                  <a:lnTo>
                    <a:pt x="3177" y="3329"/>
                  </a:lnTo>
                  <a:lnTo>
                    <a:pt x="3074" y="3378"/>
                  </a:lnTo>
                  <a:lnTo>
                    <a:pt x="2970" y="3427"/>
                  </a:lnTo>
                  <a:lnTo>
                    <a:pt x="2863" y="3474"/>
                  </a:lnTo>
                  <a:lnTo>
                    <a:pt x="2754" y="3522"/>
                  </a:lnTo>
                  <a:lnTo>
                    <a:pt x="2643" y="3569"/>
                  </a:lnTo>
                  <a:lnTo>
                    <a:pt x="2530" y="3615"/>
                  </a:lnTo>
                  <a:lnTo>
                    <a:pt x="2415" y="3660"/>
                  </a:lnTo>
                  <a:lnTo>
                    <a:pt x="2297" y="3706"/>
                  </a:lnTo>
                  <a:lnTo>
                    <a:pt x="2177" y="3750"/>
                  </a:lnTo>
                  <a:lnTo>
                    <a:pt x="0" y="4746"/>
                  </a:lnTo>
                  <a:lnTo>
                    <a:pt x="0" y="5199"/>
                  </a:lnTo>
                  <a:lnTo>
                    <a:pt x="80" y="5149"/>
                  </a:lnTo>
                  <a:lnTo>
                    <a:pt x="168" y="5097"/>
                  </a:lnTo>
                  <a:lnTo>
                    <a:pt x="257" y="5048"/>
                  </a:lnTo>
                  <a:lnTo>
                    <a:pt x="349" y="5001"/>
                  </a:lnTo>
                  <a:lnTo>
                    <a:pt x="442" y="4956"/>
                  </a:lnTo>
                  <a:lnTo>
                    <a:pt x="538" y="4914"/>
                  </a:lnTo>
                  <a:lnTo>
                    <a:pt x="635" y="4873"/>
                  </a:lnTo>
                  <a:lnTo>
                    <a:pt x="714" y="4844"/>
                  </a:lnTo>
                  <a:lnTo>
                    <a:pt x="0" y="5316"/>
                  </a:lnTo>
                  <a:lnTo>
                    <a:pt x="0" y="9472"/>
                  </a:lnTo>
                  <a:lnTo>
                    <a:pt x="2378" y="9472"/>
                  </a:lnTo>
                  <a:lnTo>
                    <a:pt x="11699" y="179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7" name="docshape53">
              <a:extLst>
                <a:ext uri="{FF2B5EF4-FFF2-40B4-BE49-F238E27FC236}">
                  <a16:creationId xmlns:a16="http://schemas.microsoft.com/office/drawing/2014/main" id="{F11BC6E5-9B6A-404A-AD3F-E52D415EF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3844"/>
              <a:ext cx="8424" cy="6700"/>
            </a:xfrm>
            <a:custGeom>
              <a:avLst/>
              <a:gdLst>
                <a:gd name="T0" fmla="+- 0 5471 5441"/>
                <a:gd name="T1" fmla="*/ T0 w 8424"/>
                <a:gd name="T2" fmla="+- 0 3880 3845"/>
                <a:gd name="T3" fmla="*/ 3880 h 6700"/>
                <a:gd name="T4" fmla="+- 0 5441 5441"/>
                <a:gd name="T5" fmla="*/ T4 w 8424"/>
                <a:gd name="T6" fmla="+- 0 3880 3845"/>
                <a:gd name="T7" fmla="*/ 3880 h 6700"/>
                <a:gd name="T8" fmla="+- 0 5441 5441"/>
                <a:gd name="T9" fmla="*/ T8 w 8424"/>
                <a:gd name="T10" fmla="+- 0 10544 3845"/>
                <a:gd name="T11" fmla="*/ 10544 h 6700"/>
                <a:gd name="T12" fmla="+- 0 5471 5441"/>
                <a:gd name="T13" fmla="*/ T12 w 8424"/>
                <a:gd name="T14" fmla="+- 0 10544 3845"/>
                <a:gd name="T15" fmla="*/ 10544 h 6700"/>
                <a:gd name="T16" fmla="+- 0 5471 5441"/>
                <a:gd name="T17" fmla="*/ T16 w 8424"/>
                <a:gd name="T18" fmla="+- 0 3880 3845"/>
                <a:gd name="T19" fmla="*/ 3880 h 6700"/>
                <a:gd name="T20" fmla="+- 0 11095 5441"/>
                <a:gd name="T21" fmla="*/ T20 w 8424"/>
                <a:gd name="T22" fmla="+- 0 3845 3845"/>
                <a:gd name="T23" fmla="*/ 3845 h 6700"/>
                <a:gd name="T24" fmla="+- 0 11066 5441"/>
                <a:gd name="T25" fmla="*/ T24 w 8424"/>
                <a:gd name="T26" fmla="+- 0 3845 3845"/>
                <a:gd name="T27" fmla="*/ 3845 h 6700"/>
                <a:gd name="T28" fmla="+- 0 11066 5441"/>
                <a:gd name="T29" fmla="*/ T28 w 8424"/>
                <a:gd name="T30" fmla="+- 0 10544 3845"/>
                <a:gd name="T31" fmla="*/ 10544 h 6700"/>
                <a:gd name="T32" fmla="+- 0 11095 5441"/>
                <a:gd name="T33" fmla="*/ T32 w 8424"/>
                <a:gd name="T34" fmla="+- 0 10544 3845"/>
                <a:gd name="T35" fmla="*/ 10544 h 6700"/>
                <a:gd name="T36" fmla="+- 0 11095 5441"/>
                <a:gd name="T37" fmla="*/ T36 w 8424"/>
                <a:gd name="T38" fmla="+- 0 3845 3845"/>
                <a:gd name="T39" fmla="*/ 3845 h 6700"/>
                <a:gd name="T40" fmla="+- 0 13864 5441"/>
                <a:gd name="T41" fmla="*/ T40 w 8424"/>
                <a:gd name="T42" fmla="+- 0 3880 3845"/>
                <a:gd name="T43" fmla="*/ 3880 h 6700"/>
                <a:gd name="T44" fmla="+- 0 13836 5441"/>
                <a:gd name="T45" fmla="*/ T44 w 8424"/>
                <a:gd name="T46" fmla="+- 0 3880 3845"/>
                <a:gd name="T47" fmla="*/ 3880 h 6700"/>
                <a:gd name="T48" fmla="+- 0 13836 5441"/>
                <a:gd name="T49" fmla="*/ T48 w 8424"/>
                <a:gd name="T50" fmla="+- 0 10544 3845"/>
                <a:gd name="T51" fmla="*/ 10544 h 6700"/>
                <a:gd name="T52" fmla="+- 0 13864 5441"/>
                <a:gd name="T53" fmla="*/ T52 w 8424"/>
                <a:gd name="T54" fmla="+- 0 10544 3845"/>
                <a:gd name="T55" fmla="*/ 10544 h 6700"/>
                <a:gd name="T56" fmla="+- 0 13864 5441"/>
                <a:gd name="T57" fmla="*/ T56 w 8424"/>
                <a:gd name="T58" fmla="+- 0 3880 3845"/>
                <a:gd name="T59" fmla="*/ 3880 h 67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8424" h="6700">
                  <a:moveTo>
                    <a:pt x="30" y="35"/>
                  </a:moveTo>
                  <a:lnTo>
                    <a:pt x="0" y="35"/>
                  </a:lnTo>
                  <a:lnTo>
                    <a:pt x="0" y="6699"/>
                  </a:lnTo>
                  <a:lnTo>
                    <a:pt x="30" y="6699"/>
                  </a:lnTo>
                  <a:lnTo>
                    <a:pt x="30" y="35"/>
                  </a:lnTo>
                  <a:close/>
                  <a:moveTo>
                    <a:pt x="5654" y="0"/>
                  </a:moveTo>
                  <a:lnTo>
                    <a:pt x="5625" y="0"/>
                  </a:lnTo>
                  <a:lnTo>
                    <a:pt x="5625" y="6699"/>
                  </a:lnTo>
                  <a:lnTo>
                    <a:pt x="5654" y="6699"/>
                  </a:lnTo>
                  <a:lnTo>
                    <a:pt x="5654" y="0"/>
                  </a:lnTo>
                  <a:close/>
                  <a:moveTo>
                    <a:pt x="8423" y="35"/>
                  </a:moveTo>
                  <a:lnTo>
                    <a:pt x="8395" y="35"/>
                  </a:lnTo>
                  <a:lnTo>
                    <a:pt x="8395" y="6699"/>
                  </a:lnTo>
                  <a:lnTo>
                    <a:pt x="8423" y="6699"/>
                  </a:lnTo>
                  <a:lnTo>
                    <a:pt x="8423" y="35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9" name="docshape55">
              <a:extLst>
                <a:ext uri="{FF2B5EF4-FFF2-40B4-BE49-F238E27FC236}">
                  <a16:creationId xmlns:a16="http://schemas.microsoft.com/office/drawing/2014/main" id="{F0D82CDE-94DF-46ED-B374-8F17904C2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" y="3844"/>
              <a:ext cx="30" cy="67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91C4A2-7321-46EF-AE53-6CAB4876C7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3874" t="23589" r="13623" b="15032"/>
          <a:stretch/>
        </p:blipFill>
        <p:spPr>
          <a:xfrm>
            <a:off x="3875314" y="1420044"/>
            <a:ext cx="8200777" cy="54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81438" y="160354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5E5BAB-1C40-4317-8CC4-72079589349F}"/>
              </a:ext>
            </a:extLst>
          </p:cNvPr>
          <p:cNvSpPr txBox="1">
            <a:spLocks/>
          </p:cNvSpPr>
          <p:nvPr/>
        </p:nvSpPr>
        <p:spPr>
          <a:xfrm>
            <a:off x="953643" y="23489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ДПА -2021 (по ЗЗСО)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A4E5C7D-555A-4EFA-A5CA-14FE2A0A6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51499"/>
              </p:ext>
            </p:extLst>
          </p:nvPr>
        </p:nvGraphicFramePr>
        <p:xfrm>
          <a:off x="209007" y="1232501"/>
          <a:ext cx="7197754" cy="3453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754">
                  <a:extLst>
                    <a:ext uri="{9D8B030D-6E8A-4147-A177-3AD203B41FA5}">
                      <a16:colId xmlns:a16="http://schemas.microsoft.com/office/drawing/2014/main" val="2975732124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val="3120503598"/>
                    </a:ext>
                  </a:extLst>
                </a:gridCol>
                <a:gridCol w="1355482">
                  <a:extLst>
                    <a:ext uri="{9D8B030D-6E8A-4147-A177-3AD203B41FA5}">
                      <a16:colId xmlns:a16="http://schemas.microsoft.com/office/drawing/2014/main" val="298640405"/>
                    </a:ext>
                  </a:extLst>
                </a:gridCol>
                <a:gridCol w="1402574">
                  <a:extLst>
                    <a:ext uri="{9D8B030D-6E8A-4147-A177-3AD203B41FA5}">
                      <a16:colId xmlns:a16="http://schemas.microsoft.com/office/drawing/2014/main" val="1757475680"/>
                    </a:ext>
                  </a:extLst>
                </a:gridCol>
                <a:gridCol w="1383447">
                  <a:extLst>
                    <a:ext uri="{9D8B030D-6E8A-4147-A177-3AD203B41FA5}">
                      <a16:colId xmlns:a16="http://schemas.microsoft.com/office/drawing/2014/main" val="1249274808"/>
                    </a:ext>
                  </a:extLst>
                </a:gridCol>
              </a:tblGrid>
              <a:tr h="528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оцінювань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балів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бал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369507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 №1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2795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985229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1874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387974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Успіх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1652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409250"/>
                  </a:ext>
                </a:extLst>
              </a:tr>
              <a:tr h="50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місто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6321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7,09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028154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4605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155532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4565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38828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1EBCC71-62EA-42A8-A23B-EF0C14B7C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674305"/>
              </p:ext>
            </p:extLst>
          </p:nvPr>
        </p:nvGraphicFramePr>
        <p:xfrm>
          <a:off x="6383383" y="2798083"/>
          <a:ext cx="5669280" cy="382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D4BB28-FFCF-45AA-BDDD-C8424138F86C}"/>
              </a:ext>
            </a:extLst>
          </p:cNvPr>
          <p:cNvSpPr txBox="1"/>
          <p:nvPr/>
        </p:nvSpPr>
        <p:spPr>
          <a:xfrm>
            <a:off x="7738600" y="1874753"/>
            <a:ext cx="3986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балу ДПА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2019-2021 роки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5706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2747</TotalTime>
  <Words>1139</Words>
  <Application>Microsoft Office PowerPoint</Application>
  <PresentationFormat>Широкоэкранный</PresentationFormat>
  <Paragraphs>540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Bookman Old Style</vt:lpstr>
      <vt:lpstr>Calibri</vt:lpstr>
      <vt:lpstr>Century Gothic</vt:lpstr>
      <vt:lpstr>Times New Roman</vt:lpstr>
      <vt:lpstr>Wingdings</vt:lpstr>
      <vt:lpstr>Wingdings 2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ЗОШ №1-2021 </vt:lpstr>
      <vt:lpstr>НВК-2021 </vt:lpstr>
      <vt:lpstr>НВК «СЗОШ, ліцей «Успіх»-2021  </vt:lpstr>
      <vt:lpstr>Презентация PowerPoint</vt:lpstr>
      <vt:lpstr>Презентация PowerPoint</vt:lpstr>
      <vt:lpstr>Презентация PowerPoint</vt:lpstr>
      <vt:lpstr>Презентация PowerPoint</vt:lpstr>
      <vt:lpstr>У допомогу вчителям-предметникам </vt:lpstr>
      <vt:lpstr>Презентация PowerPoint</vt:lpstr>
      <vt:lpstr>Презентация PowerPoint</vt:lpstr>
      <vt:lpstr>Презентация PowerPoint</vt:lpstr>
      <vt:lpstr>Презентация PowerPoint</vt:lpstr>
      <vt:lpstr>РАДИМО УЧАСНИКІВ ТЕСТУВАННЯ З МАТЕМАТИКИ ОЗНАЙОМИТИ З НАСТУПНИМИ МАТЕРІАЛАМИ 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User</cp:lastModifiedBy>
  <cp:revision>104</cp:revision>
  <cp:lastPrinted>2021-09-06T11:40:47Z</cp:lastPrinted>
  <dcterms:created xsi:type="dcterms:W3CDTF">2019-11-13T14:20:28Z</dcterms:created>
  <dcterms:modified xsi:type="dcterms:W3CDTF">2021-11-04T10:49:05Z</dcterms:modified>
</cp:coreProperties>
</file>