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2"/>
  </p:notesMasterIdLst>
  <p:sldIdLst>
    <p:sldId id="256" r:id="rId2"/>
    <p:sldId id="269" r:id="rId3"/>
    <p:sldId id="257" r:id="rId4"/>
    <p:sldId id="259" r:id="rId5"/>
    <p:sldId id="268" r:id="rId6"/>
    <p:sldId id="258" r:id="rId7"/>
    <p:sldId id="262" r:id="rId8"/>
    <p:sldId id="271" r:id="rId9"/>
    <p:sldId id="266" r:id="rId10"/>
    <p:sldId id="260" r:id="rId11"/>
    <p:sldId id="274" r:id="rId12"/>
    <p:sldId id="270" r:id="rId13"/>
    <p:sldId id="272" r:id="rId14"/>
    <p:sldId id="263" r:id="rId15"/>
    <p:sldId id="264" r:id="rId16"/>
    <p:sldId id="265" r:id="rId17"/>
    <p:sldId id="267" r:id="rId18"/>
    <p:sldId id="261" r:id="rId19"/>
    <p:sldId id="27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EC695-FA87-4AD8-918B-5DC43DED0C40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34A08-DDD6-45D7-996B-6222C451375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4702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34A08-DDD6-45D7-996B-6222C451375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529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34A08-DDD6-45D7-996B-6222C4513755}" type="slidenum">
              <a:rPr lang="ru-UA" smtClean="0"/>
              <a:t>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013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25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994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803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87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0489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427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2687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22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70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32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88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200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708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004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749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847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359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62C103F-BA05-484B-AF69-485D84A35AD3}" type="datetimeFigureOut">
              <a:rPr lang="ru-UA" smtClean="0"/>
              <a:t>10/26/2021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E2155A8-2830-42AE-804A-076814068CF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327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D8D78-32E1-4671-A04D-F8DC22EA6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736" y="347471"/>
            <a:ext cx="8001000" cy="29718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0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ПРИЙОМИ </a:t>
            </a:r>
            <a:r>
              <a:rPr lang="ru-RU" sz="4800" b="1" i="0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br>
              <a:rPr lang="ru-RU" sz="4800" b="1" i="0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0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КРИТИЧНОГО МИСЛЕННЯ</a:t>
            </a:r>
            <a:r>
              <a:rPr lang="ru-RU" dirty="0"/>
              <a:t/>
            </a:r>
            <a:br>
              <a:rPr lang="ru-RU" dirty="0"/>
            </a:b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153977-6BA4-44C3-A708-EFBCA82BE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8873" y="4235974"/>
            <a:ext cx="3141342" cy="216482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МАЙСТЕРКА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Спікер: консультант ЦПРПП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Олег Ставінський</a:t>
            </a:r>
            <a:endParaRPr lang="ru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A0429C-9729-4D7E-831A-8404A44B6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128" y="4235974"/>
            <a:ext cx="2190750" cy="2085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D57D5A-3483-4A81-8184-D4302FA64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584" y="2908279"/>
            <a:ext cx="2331720" cy="16845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537A91-16B9-4DF8-95E9-33BCBFD8C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39" y="3023315"/>
            <a:ext cx="2962913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4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59476A-AAFE-43EC-9CEB-A1399564849C}"/>
              </a:ext>
            </a:extLst>
          </p:cNvPr>
          <p:cNvSpPr txBox="1"/>
          <p:nvPr/>
        </p:nvSpPr>
        <p:spPr>
          <a:xfrm>
            <a:off x="283464" y="374904"/>
            <a:ext cx="8028432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tabLst/>
              <a:defRPr/>
            </a:pPr>
            <a:r>
              <a:rPr lang="ru-RU" sz="20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20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сновну</a:t>
            </a:r>
            <a:r>
              <a:rPr kumimoji="0" lang="ru-RU" sz="20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kumimoji="0" lang="ru-RU" sz="20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уроку (до 27–35 </a:t>
            </a:r>
            <a:r>
              <a:rPr kumimoji="0" lang="ru-RU" sz="20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kumimoji="0" lang="ru-RU" sz="20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 45-хвилинного уроку).                 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за допомогою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порівнюють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очікування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вивчити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експериментують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пробують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що-небудь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 того,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навчаються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виходячи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наявних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від того,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є вони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достатніми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отриманий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переглядають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очікування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головне,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осмислюють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відстежують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думок;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роблять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пов’язують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уроку з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особистим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досвідом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переймаються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питаннями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уроку;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відпрацьовують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sz="20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kumimoji="0" lang="ru-RU" sz="20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мислення.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2B5182-6AB7-474D-8D3E-20B2F96DA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43" r="32670" b="50000"/>
          <a:stretch/>
        </p:blipFill>
        <p:spPr>
          <a:xfrm>
            <a:off x="8622792" y="374904"/>
            <a:ext cx="3285744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07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2FF6F92-9402-4C9B-9D94-86F3D1D88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685800"/>
            <a:ext cx="7479792" cy="57058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«КОЛА ВЕННА» 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методика, яка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того,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учнів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вікових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посередництвом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обов’язковим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синтезом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Алгоритм роботи: вчитель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виділяє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напрямки (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підтеми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до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звернутися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розкритті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теми.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довільна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Інформація,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підтеми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заноситься в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окреме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коло.  У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записується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виділених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63F8C2-5E4F-44EC-96FD-BA308F9A8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8" y="783132"/>
            <a:ext cx="3822523" cy="2645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1DECBF-CC4A-409B-94E5-0F0C2A9A2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6" t="41633" r="1097" b="-1507"/>
          <a:stretch/>
        </p:blipFill>
        <p:spPr>
          <a:xfrm>
            <a:off x="8098368" y="3617772"/>
            <a:ext cx="3822523" cy="27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8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4132B36-1B85-40B5-8C4B-6724D1FF5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256032"/>
            <a:ext cx="7644384" cy="630936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СІНКВЕЙН</a:t>
            </a:r>
          </a:p>
          <a:p>
            <a:pPr marL="0" indent="0" algn="just">
              <a:buNone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СІНКВЕЙН (СЕНКАН) – короткий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неримований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5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рядків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винайдений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американською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поетесою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Аделаїдою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Крепс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японської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вірша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ідеально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підходить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образного мислення,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переосмислення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теми, а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понять з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сенкану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уроці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всесвітньої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історії</a:t>
            </a:r>
          </a:p>
          <a:p>
            <a:pPr algn="just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Тетчеризм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виправданий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Стимулює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підтримує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обмежує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Британський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монетаризму та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Курс.</a:t>
            </a:r>
          </a:p>
          <a:p>
            <a:pPr marL="0" indent="0" algn="just">
              <a:buNone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ДІАМАНТА (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diamond) —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подвійний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сенкан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характеристики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протилежних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понять. Це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вірш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семи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рядків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перший і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протилежні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(антипод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поняттю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510D43-511F-4616-B4CC-A8E95B271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30" y="3785419"/>
            <a:ext cx="3822523" cy="25879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571C5C-C919-4733-B136-9A4EE4AED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09" t="15066" r="35161" b="54934"/>
          <a:stretch/>
        </p:blipFill>
        <p:spPr>
          <a:xfrm>
            <a:off x="8174731" y="841052"/>
            <a:ext cx="3822523" cy="25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C218EE-34B5-4E4E-B947-294F5F74A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0" t="15467" r="32575" b="49999"/>
          <a:stretch/>
        </p:blipFill>
        <p:spPr>
          <a:xfrm>
            <a:off x="7799832" y="886968"/>
            <a:ext cx="4215384" cy="2368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2CB422-EE63-4F04-985B-8B470C1E5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0" t="25867" r="42850" b="36134"/>
          <a:stretch/>
        </p:blipFill>
        <p:spPr>
          <a:xfrm>
            <a:off x="7799832" y="3511296"/>
            <a:ext cx="4215384" cy="2368296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C7C368D1-F933-447D-B68A-B63307F18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685800"/>
            <a:ext cx="6931152" cy="55412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«ІНСЕРТ» 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маркуванням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(у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інколи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зустрічаємо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інсерт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– від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англійських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–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interactive, N – noting, E – effective, S – system, R –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reading and T – thinking) – 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системна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розмітка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підчас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обдумування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активізувати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йогоефективність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це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критично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осмислювати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зв'язки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уже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вивченого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допомогою роботи з текстом.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этапі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У практичному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відношенні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собою систему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знаків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організованих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таблицю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заповнення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йде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57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D512E197-F922-48E1-B24C-FDEDD8AF5E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294954"/>
              </p:ext>
            </p:extLst>
          </p:nvPr>
        </p:nvGraphicFramePr>
        <p:xfrm>
          <a:off x="365760" y="3232510"/>
          <a:ext cx="767181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5908">
                  <a:extLst>
                    <a:ext uri="{9D8B030D-6E8A-4147-A177-3AD203B41FA5}">
                      <a16:colId xmlns:a16="http://schemas.microsoft.com/office/drawing/2014/main" val="400650629"/>
                    </a:ext>
                  </a:extLst>
                </a:gridCol>
                <a:gridCol w="3835908">
                  <a:extLst>
                    <a:ext uri="{9D8B030D-6E8A-4147-A177-3AD203B41FA5}">
                      <a16:colId xmlns:a16="http://schemas.microsoft.com/office/drawing/2014/main" val="2593949556"/>
                    </a:ext>
                  </a:extLst>
                </a:gridCol>
              </a:tblGrid>
              <a:tr h="35438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ПОЛОЖЕННЯ ТЕКСТУ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КОМЕНТАРІ</a:t>
                      </a:r>
                      <a:endParaRPr lang="ru-UA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921991"/>
                  </a:ext>
                </a:extLst>
              </a:tr>
              <a:tr h="354384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14404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3DE0256-99BD-4909-B778-19C59C574A2A}"/>
              </a:ext>
            </a:extLst>
          </p:cNvPr>
          <p:cNvSpPr txBox="1"/>
          <p:nvPr/>
        </p:nvSpPr>
        <p:spPr>
          <a:xfrm>
            <a:off x="1060704" y="886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F6178-000D-4B09-AC16-376F7E57CB67}"/>
              </a:ext>
            </a:extLst>
          </p:cNvPr>
          <p:cNvSpPr txBox="1"/>
          <p:nvPr/>
        </p:nvSpPr>
        <p:spPr>
          <a:xfrm>
            <a:off x="365760" y="139714"/>
            <a:ext cx="76718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Прийомом</a:t>
            </a:r>
            <a:r>
              <a:rPr lang="ru-RU" sz="2400" b="1" i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«ПОДВІЙНИЙ ЩОДЕНИК» -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пов’язати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підручника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особистим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досвідом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двосторонні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щоденники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використовуватися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 на уроці, але особливо продуктивною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є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завдання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прочитати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тексту.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Щоденник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таблиці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BF27BA-1F6B-4E3E-B27D-16FBE5DB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818" y="2304190"/>
            <a:ext cx="3822523" cy="2249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584523-474D-4305-83A7-A406FA20E6A8}"/>
              </a:ext>
            </a:extLst>
          </p:cNvPr>
          <p:cNvSpPr txBox="1"/>
          <p:nvPr/>
        </p:nvSpPr>
        <p:spPr>
          <a:xfrm>
            <a:off x="365760" y="3964031"/>
            <a:ext cx="7735824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лівій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записують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тексту,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справили на них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викликали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якісь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епізодами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їх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збентежили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їх,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викликали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протест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захват,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здивування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вони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подати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коментар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спонукало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їх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записати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це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U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436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614275EB-A0B0-4F52-A28A-A75A5492D4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20887"/>
              </p:ext>
            </p:extLst>
          </p:nvPr>
        </p:nvGraphicFramePr>
        <p:xfrm>
          <a:off x="333066" y="1686971"/>
          <a:ext cx="7722796" cy="1156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858">
                  <a:extLst>
                    <a:ext uri="{9D8B030D-6E8A-4147-A177-3AD203B41FA5}">
                      <a16:colId xmlns:a16="http://schemas.microsoft.com/office/drawing/2014/main" val="1017607504"/>
                    </a:ext>
                  </a:extLst>
                </a:gridCol>
                <a:gridCol w="2605469">
                  <a:extLst>
                    <a:ext uri="{9D8B030D-6E8A-4147-A177-3AD203B41FA5}">
                      <a16:colId xmlns:a16="http://schemas.microsoft.com/office/drawing/2014/main" val="3903218276"/>
                    </a:ext>
                  </a:extLst>
                </a:gridCol>
                <a:gridCol w="2605469">
                  <a:extLst>
                    <a:ext uri="{9D8B030D-6E8A-4147-A177-3AD203B41FA5}">
                      <a16:colId xmlns:a16="http://schemas.microsoft.com/office/drawing/2014/main" val="3940685078"/>
                    </a:ext>
                  </a:extLst>
                </a:gridCol>
              </a:tblGrid>
              <a:tr h="6432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ПОЛОЖЕННЯ ТЕКСТУ</a:t>
                      </a:r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КОМЕНТАРІ: </a:t>
                      </a:r>
                    </a:p>
                    <a:p>
                      <a:pPr algn="ctr"/>
                      <a:r>
                        <a:rPr lang="ru-RU" sz="1400" dirty="0" err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чому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цн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привернуло вашу </a:t>
                      </a:r>
                      <a:r>
                        <a:rPr lang="ru-RU" sz="1400" dirty="0" err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увагу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ПИТАННЯ ДО ВЧИТЕЛЯ</a:t>
                      </a:r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69392"/>
                  </a:ext>
                </a:extLst>
              </a:tr>
              <a:tr h="425228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3194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3E66801-C21F-42F9-A17D-C236C6C17835}"/>
              </a:ext>
            </a:extLst>
          </p:cNvPr>
          <p:cNvSpPr txBox="1"/>
          <p:nvPr/>
        </p:nvSpPr>
        <p:spPr>
          <a:xfrm>
            <a:off x="333070" y="209643"/>
            <a:ext cx="7722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«ТРИСТОРОННІ ЩОДЕННИКИ»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третю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графу – «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листи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текстом, але й вести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діалог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учителем з приводу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прочитаного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2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A8379D-74F1-4F1A-A7A6-A239AC60CBF5}"/>
              </a:ext>
            </a:extLst>
          </p:cNvPr>
          <p:cNvSpPr txBox="1"/>
          <p:nvPr/>
        </p:nvSpPr>
        <p:spPr>
          <a:xfrm>
            <a:off x="333066" y="2762865"/>
            <a:ext cx="7722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тристоронній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щоденник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бути оформлений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інакше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UA" dirty="0"/>
          </a:p>
        </p:txBody>
      </p:sp>
      <p:graphicFrame>
        <p:nvGraphicFramePr>
          <p:cNvPr id="13" name="Таблица 7">
            <a:extLst>
              <a:ext uri="{FF2B5EF4-FFF2-40B4-BE49-F238E27FC236}">
                <a16:creationId xmlns:a16="http://schemas.microsoft.com/office/drawing/2014/main" id="{6BFEE9EB-1E9D-49F1-A3F2-1625F4D7F8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418555"/>
              </p:ext>
            </p:extLst>
          </p:nvPr>
        </p:nvGraphicFramePr>
        <p:xfrm>
          <a:off x="333066" y="3202116"/>
          <a:ext cx="7722803" cy="958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859">
                  <a:extLst>
                    <a:ext uri="{9D8B030D-6E8A-4147-A177-3AD203B41FA5}">
                      <a16:colId xmlns:a16="http://schemas.microsoft.com/office/drawing/2014/main" val="1017607504"/>
                    </a:ext>
                  </a:extLst>
                </a:gridCol>
                <a:gridCol w="2605472">
                  <a:extLst>
                    <a:ext uri="{9D8B030D-6E8A-4147-A177-3AD203B41FA5}">
                      <a16:colId xmlns:a16="http://schemas.microsoft.com/office/drawing/2014/main" val="3903218276"/>
                    </a:ext>
                  </a:extLst>
                </a:gridCol>
                <a:gridCol w="2605472">
                  <a:extLst>
                    <a:ext uri="{9D8B030D-6E8A-4147-A177-3AD203B41FA5}">
                      <a16:colId xmlns:a16="http://schemas.microsoft.com/office/drawing/2014/main" val="3940685078"/>
                    </a:ext>
                  </a:extLst>
                </a:gridCol>
              </a:tblGrid>
              <a:tr h="4964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ПОЛОЖЕННЯ</a:t>
                      </a:r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КОМЕНТАРІ: </a:t>
                      </a:r>
                    </a:p>
                    <a:p>
                      <a:pPr algn="ctr"/>
                      <a:r>
                        <a:rPr lang="ru-RU" sz="1400" dirty="0" err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запитання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виникли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КОМЕНТАРІ ПІСЛЯ ОБГОВОРЕННЯ В КЛАСІ</a:t>
                      </a:r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69392"/>
                  </a:ext>
                </a:extLst>
              </a:tr>
              <a:tr h="440782"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3194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4743A8F-7519-4FE8-BE38-5CB387648F71}"/>
              </a:ext>
            </a:extLst>
          </p:cNvPr>
          <p:cNvSpPr txBox="1"/>
          <p:nvPr/>
        </p:nvSpPr>
        <p:spPr>
          <a:xfrm>
            <a:off x="333058" y="4130280"/>
            <a:ext cx="77228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«Концептуальна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блиця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ЗХД» 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(Знаю, хочу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Дізнатися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 –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рефлексії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це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уроку </a:t>
            </a:r>
            <a:r>
              <a:rPr lang="ru-RU" sz="22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загалом</a:t>
            </a:r>
            <a:r>
              <a:rPr lang="ru-RU" sz="22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200" dirty="0"/>
          </a:p>
        </p:txBody>
      </p:sp>
      <p:graphicFrame>
        <p:nvGraphicFramePr>
          <p:cNvPr id="20" name="Таблица 7">
            <a:extLst>
              <a:ext uri="{FF2B5EF4-FFF2-40B4-BE49-F238E27FC236}">
                <a16:creationId xmlns:a16="http://schemas.microsoft.com/office/drawing/2014/main" id="{85004448-3E14-4513-AECA-C52CF6C155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529856"/>
              </p:ext>
            </p:extLst>
          </p:nvPr>
        </p:nvGraphicFramePr>
        <p:xfrm>
          <a:off x="333066" y="5493145"/>
          <a:ext cx="7722795" cy="1343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199">
                  <a:extLst>
                    <a:ext uri="{9D8B030D-6E8A-4147-A177-3AD203B41FA5}">
                      <a16:colId xmlns:a16="http://schemas.microsoft.com/office/drawing/2014/main" val="1017607504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3903218276"/>
                    </a:ext>
                  </a:extLst>
                </a:gridCol>
                <a:gridCol w="1917290">
                  <a:extLst>
                    <a:ext uri="{9D8B030D-6E8A-4147-A177-3AD203B41FA5}">
                      <a16:colId xmlns:a16="http://schemas.microsoft.com/office/drawing/2014/main" val="3940685078"/>
                    </a:ext>
                  </a:extLst>
                </a:gridCol>
                <a:gridCol w="2038519">
                  <a:extLst>
                    <a:ext uri="{9D8B030D-6E8A-4147-A177-3AD203B41FA5}">
                      <a16:colId xmlns:a16="http://schemas.microsoft.com/office/drawing/2014/main" val="3162697711"/>
                    </a:ext>
                  </a:extLst>
                </a:gridCol>
              </a:tblGrid>
              <a:tr h="7189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ЛІНІЇ, ПОРІВНЯННЯ (РИСИ)</a:t>
                      </a:r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ЄКТ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ПОРІВНЯННЯ</a:t>
                      </a:r>
                      <a:endParaRPr lang="en-US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ЄКТ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ПОРІВНЯННЯ</a:t>
                      </a:r>
                      <a:endParaRPr lang="en-US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ЄКТ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ПОРІВНЯННЯ</a:t>
                      </a:r>
                      <a:endParaRPr lang="en-US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UA" sz="14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69392"/>
                  </a:ext>
                </a:extLst>
              </a:tr>
              <a:tr h="611593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UA" sz="18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31943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A342CBB5-8CE2-4F10-9578-EEF0C19A5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79042"/>
              </p:ext>
            </p:extLst>
          </p:nvPr>
        </p:nvGraphicFramePr>
        <p:xfrm>
          <a:off x="353961" y="6548284"/>
          <a:ext cx="7678994" cy="365760"/>
        </p:xfrm>
        <a:graphic>
          <a:graphicData uri="http://schemas.openxmlformats.org/drawingml/2006/table">
            <a:tbl>
              <a:tblPr/>
              <a:tblGrid>
                <a:gridCol w="7678994">
                  <a:extLst>
                    <a:ext uri="{9D8B030D-6E8A-4147-A177-3AD203B41FA5}">
                      <a16:colId xmlns:a16="http://schemas.microsoft.com/office/drawing/2014/main" val="36741294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UA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2778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9F8ABE-2E9C-4DDB-B970-B58180053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50" t="16800" r="37225" b="52981"/>
          <a:stretch/>
        </p:blipFill>
        <p:spPr>
          <a:xfrm>
            <a:off x="8293608" y="1686971"/>
            <a:ext cx="3730752" cy="22720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CB7F2E-10B7-44E6-A9B8-CD25A25CE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25" t="15333" r="35425" b="57690"/>
          <a:stretch/>
        </p:blipFill>
        <p:spPr>
          <a:xfrm>
            <a:off x="8293608" y="4161058"/>
            <a:ext cx="3730752" cy="238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8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5A48-D8A0-48C9-893C-0B7F1CA925A0}"/>
              </a:ext>
            </a:extLst>
          </p:cNvPr>
          <p:cNvSpPr txBox="1"/>
          <p:nvPr/>
        </p:nvSpPr>
        <p:spPr>
          <a:xfrm>
            <a:off x="684212" y="192024"/>
            <a:ext cx="74646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24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i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аблиця</a:t>
            </a:r>
            <a:r>
              <a:rPr lang="ru-RU" sz="2400" b="1" i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«ТОВСТИХ» і «ТОНКИХ» </a:t>
            </a:r>
            <a:r>
              <a:rPr lang="ru-RU" sz="2400" b="1" i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використана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будь-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етапів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уроку: на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виклику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це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теми, на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стадії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фіксації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процесічитання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слухання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засвоєного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B2065-1306-41DD-AAE1-2DA9D2D63B3F}"/>
              </a:ext>
            </a:extLst>
          </p:cNvPr>
          <p:cNvSpPr txBox="1"/>
          <p:nvPr/>
        </p:nvSpPr>
        <p:spPr>
          <a:xfrm>
            <a:off x="576072" y="3977676"/>
            <a:ext cx="75728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 з таблицею в праву колонку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записуємо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вимагають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лівій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колонці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вимагають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детальної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розгорнутої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endParaRPr lang="ru-RU" sz="24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/>
              <a:t/>
            </a:r>
            <a:br>
              <a:rPr lang="ru-RU" dirty="0"/>
            </a:br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AD68B0-BF4B-400F-969F-E4787230D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032" y="1900184"/>
            <a:ext cx="3731075" cy="2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7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6B42587-8A4C-42B3-8767-D82C85809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1272" y="3715440"/>
            <a:ext cx="3934968" cy="2603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0B86B-2E74-437D-AB28-63B7712BF460}"/>
              </a:ext>
            </a:extLst>
          </p:cNvPr>
          <p:cNvSpPr txBox="1"/>
          <p:nvPr/>
        </p:nvSpPr>
        <p:spPr>
          <a:xfrm>
            <a:off x="210312" y="1"/>
            <a:ext cx="7603568" cy="7430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«РОМАШКА  БЛУМА»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шести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пелюсток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Знаннєві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відповідаючи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якісь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згадати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відтворити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?”, “Коли?”, “Де?”, “Як?”</a:t>
            </a:r>
            <a:r>
              <a:rPr lang="ru-RU" sz="14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1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125"/>
              </a:spcAft>
            </a:pP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Уточнюючі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(на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починаються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кажеш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…?”, “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правильно 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зрозумів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…?”, “Я 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помилятися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але, 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по-моєму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400" b="1" i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сказали про …?”</a:t>
            </a:r>
            <a:r>
              <a:rPr 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Мета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запитань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учневі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зворотного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зв’язку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сказано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вчителем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написано у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тексті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їх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ставлять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перевірки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учнями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є у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повідомленні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125"/>
              </a:spcAft>
            </a:pP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спрямований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взаємозв’язку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теорією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практикою: 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“Як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застосувати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…?”,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…? “,” Де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звичайному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можете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спостерігати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…? “,” Як би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героя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оповідання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“.</a:t>
            </a:r>
            <a:endParaRPr lang="ru-UA" sz="1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125"/>
              </a:spcAft>
            </a:pP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Інтерпретаційні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синтезуючі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починаються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слова </a:t>
            </a:r>
            <a:r>
              <a:rPr 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4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і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причинно-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наслідкових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зв’язків. 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листя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деревах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восени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жовтіють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це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відома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інтерпретаційного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перетворюється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на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знаннєве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спрацьовує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коли у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присутній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самостійності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UA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125"/>
              </a:spcAft>
            </a:pP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Оціночні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з’ясування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критеріїв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тих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явищ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фактів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добре, а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погано?”, “Чим один урок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відрізняється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?”, “Як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ставитеся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вчинку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головного героя?”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т.д.</a:t>
            </a:r>
            <a:endParaRPr lang="ru-UA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125"/>
              </a:spcAft>
            </a:pP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найчастіше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частку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“б”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умовності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припущення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прогнозу:</a:t>
            </a:r>
            <a:r>
              <a:rPr lang="ru-RU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змінилося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 …”, “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буде,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…?”, “Як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думаєте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буде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розвиватися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сюжет в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оповіданні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…? “</a:t>
            </a:r>
            <a:r>
              <a:rPr lang="ru-RU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125"/>
              </a:spcAft>
            </a:pPr>
            <a:endParaRPr lang="ru-RU" sz="1400" dirty="0">
              <a:solidFill>
                <a:srgbClr val="31313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125"/>
              </a:spcAft>
            </a:pPr>
            <a:endParaRPr lang="ru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9BB4C2-A963-4ADB-866B-CE759F529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25" t="15200" r="33250" b="50000"/>
          <a:stretch/>
        </p:blipFill>
        <p:spPr>
          <a:xfrm>
            <a:off x="7891272" y="1051560"/>
            <a:ext cx="3934968" cy="24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9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C94613-690F-4E90-B0FE-A6B9C55F2056}"/>
              </a:ext>
            </a:extLst>
          </p:cNvPr>
          <p:cNvSpPr txBox="1"/>
          <p:nvPr/>
        </p:nvSpPr>
        <p:spPr>
          <a:xfrm>
            <a:off x="448056" y="475488"/>
            <a:ext cx="8707374" cy="5112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Підсумковою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уроку є </a:t>
            </a:r>
            <a:r>
              <a:rPr kumimoji="0" lang="ru-RU" sz="2800" b="1" i="1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ru-RU" sz="28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разом з учителем: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узагальнюють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уроку;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інтерпретують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апробують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обмінюються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думками й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висловлюють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особисте</a:t>
            </a:r>
            <a:b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до них;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оцінюють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знання та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перед собою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додаткові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kumimoji="0" lang="ru-RU" sz="28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UA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983932-AC3F-400A-8F68-6946136B6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83" t="2267" b="53867"/>
          <a:stretch/>
        </p:blipFill>
        <p:spPr>
          <a:xfrm>
            <a:off x="9256014" y="576072"/>
            <a:ext cx="2740914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AC0C5CAE-8B7B-4E42-8B1C-8DEC1AFA8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2553" y="2121879"/>
            <a:ext cx="4139543" cy="2365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DA55E5-E2C8-46B9-8301-10F62FDB5D51}"/>
              </a:ext>
            </a:extLst>
          </p:cNvPr>
          <p:cNvSpPr txBox="1"/>
          <p:nvPr/>
        </p:nvSpPr>
        <p:spPr>
          <a:xfrm>
            <a:off x="395077" y="556181"/>
            <a:ext cx="72586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Метою </a:t>
            </a:r>
            <a:r>
              <a:rPr lang="ru-RU" sz="2400" b="1" i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діагностика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/а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припускає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інтерпретацію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побудову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міркувань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фактів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альтернатив,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формулювання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висновків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особисту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чіткому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грамотному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формулюванню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думок,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розташовувати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думки в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логічній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припускає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вільне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володіння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термінів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понять,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глибину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широту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вчить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використати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цитати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відповідною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темою. </a:t>
            </a:r>
          </a:p>
          <a:p>
            <a:pPr algn="just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есе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розбити на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стадій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sz="2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обмірковування</a:t>
            </a:r>
            <a:r>
              <a:rPr lang="ru-RU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‒ </a:t>
            </a:r>
            <a:r>
              <a:rPr lang="ru-RU" sz="2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</a:t>
            </a:r>
            <a:r>
              <a:rPr lang="ru-RU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‒ </a:t>
            </a:r>
            <a:r>
              <a:rPr lang="ru-RU" sz="2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‒ </a:t>
            </a:r>
            <a:r>
              <a:rPr lang="ru-RU" sz="2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</a:t>
            </a:r>
            <a:r>
              <a:rPr lang="ru-RU" sz="24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‒ </a:t>
            </a:r>
            <a:r>
              <a:rPr lang="ru-RU" sz="24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виправлення</a:t>
            </a:r>
            <a:r>
              <a:rPr lang="ru-RU" sz="24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61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879C42-F9E8-4991-A332-A63D312C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7417372" cy="3615267"/>
          </a:xfrm>
        </p:spPr>
        <p:txBody>
          <a:bodyPr>
            <a:noAutofit/>
          </a:bodyPr>
          <a:lstStyle/>
          <a:p>
            <a:pPr algn="just"/>
            <a:endParaRPr lang="ru-RU" sz="28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 Ж ТАКЕ КРИТИЧНЕ МИСЛЕННЯ ? </a:t>
            </a:r>
          </a:p>
          <a:p>
            <a:pPr algn="just"/>
            <a:endParaRPr lang="ru-RU" sz="28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синтезування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обґрунтовування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достовірності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властивість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глобально,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 і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генерувати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позицію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фактів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аргументів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коректно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проблем і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зважені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довіряти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A4B16F-77C3-4B69-BDFE-5C22EEF68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344" y="1783080"/>
            <a:ext cx="3392424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3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ED6C3-734F-41B2-971B-AFA65E48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 !</a:t>
            </a:r>
            <a:endParaRPr lang="ru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591B8-749E-48C9-8C74-227574C91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713232"/>
            <a:ext cx="10617772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3600" b="1" i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сама </a:t>
            </a:r>
            <a:r>
              <a:rPr lang="ru-RU" sz="3600" b="1" i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істина</a:t>
            </a: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впевненість</a:t>
            </a: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 але й </a:t>
            </a:r>
            <a:r>
              <a:rPr lang="ru-RU" sz="3600" b="1" i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</a:t>
            </a:r>
          </a:p>
          <a:p>
            <a:pPr marL="0" indent="0" algn="ctr">
              <a:buNone/>
            </a:pP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i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лез</a:t>
            </a:r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Паскаль)</a:t>
            </a:r>
            <a:endParaRPr lang="ru-UA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1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DC29E3-2D0C-4E55-96C4-275C58096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6" y="744717"/>
            <a:ext cx="11318748" cy="5738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421F3-AC80-4BAB-9B3F-7A88A5B4F298}"/>
              </a:ext>
            </a:extLst>
          </p:cNvPr>
          <p:cNvSpPr txBox="1"/>
          <p:nvPr/>
        </p:nvSpPr>
        <p:spPr>
          <a:xfrm>
            <a:off x="193548" y="265175"/>
            <a:ext cx="1180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ЕТАПИ ТА ФОРМИ РОБОТИ ПРИ ВИКОРИСТАННІ ТЕХНОЛОГІЇ КРИТИЧНОГО МИСЛЕННЯ</a:t>
            </a:r>
            <a:endParaRPr lang="ru-UA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1995B29-0BF2-4F69-A58A-C237D63C7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0"/>
            <a:ext cx="7050024" cy="6858000"/>
          </a:xfrm>
        </p:spPr>
        <p:txBody>
          <a:bodyPr>
            <a:normAutofit fontScale="92500" lnSpcReduction="20000"/>
          </a:bodyPr>
          <a:lstStyle/>
          <a:p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Вступна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частина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уроку (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зазвичай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перші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5–7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хвилин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яку в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технології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розвитку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критичного мислення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називають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викликом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є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етапом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актуалізації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мотивації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навчання. </a:t>
            </a:r>
          </a:p>
          <a:p>
            <a:pPr algn="just"/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цьому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етапі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завдання,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які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пропонуємо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учням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сприяють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тому,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щоб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вони разом з учителем:</a:t>
            </a:r>
          </a:p>
          <a:p>
            <a:pPr algn="just"/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освіжили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наявні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 них знання,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уявлення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уміння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пов’язані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опрацьовуваною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темою;</a:t>
            </a:r>
          </a:p>
          <a:p>
            <a:pPr algn="just"/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провели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інвентаризацію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цих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знань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і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уявлень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(у тому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числі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помилкових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зосередили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увагу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новій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темі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створили контекст для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сприйняття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нових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ідей</a:t>
            </a:r>
            <a:r>
              <a:rPr kumimoji="0" lang="ru-RU" sz="2800" b="1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UA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EC5797-2692-4B22-885F-6A2C8E063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591" y="667512"/>
            <a:ext cx="3564921" cy="104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56A4EB-4E49-4770-8C68-4CD8F4EFF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80" y="155448"/>
            <a:ext cx="7170484" cy="643737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 dirty="0">
              <a:ln w="0"/>
              <a:solidFill>
                <a:srgbClr val="0202D5"/>
              </a:solidFill>
              <a:effectLst>
                <a:outerShdw blurRad="38100" dist="19050" dir="2700000" algn="tl" rotWithShape="0">
                  <a:srgbClr val="2C2C2C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 w="0"/>
                <a:solidFill>
                  <a:srgbClr val="0202D5"/>
                </a:solidFill>
                <a:effectLst>
                  <a:outerShdw blurRad="38100" dist="19050" dir="2700000" algn="tl" rotWithShape="0">
                    <a:srgbClr val="2C2C2C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ПРИЙОМИ РОБОТИ, ЯКІ ФОРМУЮТЬ ЛОГІЧНЕ МИСЛЕННЯ : </a:t>
            </a:r>
          </a:p>
          <a:p>
            <a:pPr marL="0" indent="0">
              <a:buNone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Гарним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прийомом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стануть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АСОЦІАЦІЇ 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5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>
              <a:buFontTx/>
              <a:buChar char="-"/>
            </a:pPr>
            <a:endParaRPr lang="ru-RU" sz="6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Запропонуйте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черзі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висловитися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про те,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асоціаціїв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уроку.</a:t>
            </a:r>
          </a:p>
          <a:p>
            <a:pPr algn="just">
              <a:buFontTx/>
              <a:buChar char="-"/>
            </a:pP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список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асоціацій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дошці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Запропонуйте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подумати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записаними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словами,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обговоріть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їх.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дасть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увійти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в тему,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згадати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чули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деякі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передбачення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матимуть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перевірити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6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теми.</a:t>
            </a:r>
          </a:p>
          <a:p>
            <a:pPr algn="just">
              <a:buFontTx/>
              <a:buChar char="-"/>
            </a:pPr>
            <a:endParaRPr lang="ru-RU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64098C-18DE-434B-8A8C-8986F2BA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705" y="3429000"/>
            <a:ext cx="3816427" cy="25027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118BBB-EDA0-4615-8996-1FEF5288C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75" t="14266" r="33025" b="51601"/>
          <a:stretch/>
        </p:blipFill>
        <p:spPr>
          <a:xfrm>
            <a:off x="8119705" y="790411"/>
            <a:ext cx="3816426" cy="25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75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0B1DEF8-05D9-4AC4-95EE-8D0461261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438912"/>
            <a:ext cx="10753344" cy="5792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uk-UA" dirty="0">
              <a:latin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</a:endParaRPr>
          </a:p>
          <a:p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B8BEC-9EA3-4E37-8CEE-FE8E1EC8E9A4}"/>
              </a:ext>
            </a:extLst>
          </p:cNvPr>
          <p:cNvSpPr txBox="1"/>
          <p:nvPr/>
        </p:nvSpPr>
        <p:spPr>
          <a:xfrm>
            <a:off x="219456" y="228600"/>
            <a:ext cx="7772400" cy="830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i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«МОЗКОВИЙ ШТУРМ»</a:t>
            </a:r>
            <a:r>
              <a:rPr lang="ru-RU" sz="24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7 </a:t>
            </a:r>
            <a:r>
              <a:rPr lang="ru-RU" sz="2400" i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2400" i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:</a:t>
            </a:r>
          </a:p>
          <a:p>
            <a:pPr marL="342900" indent="-342900" algn="just">
              <a:buFontTx/>
              <a:buChar char="-"/>
            </a:pP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починаємо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постановкою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перед учнями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чітко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сформульованого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проблемного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висувати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версій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запрошує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учнів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висловити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коментарі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навести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фрази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цією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проблемою;</a:t>
            </a:r>
          </a:p>
          <a:p>
            <a:pPr marL="342900" indent="-342900" algn="just">
              <a:buFontTx/>
              <a:buChar char="-"/>
            </a:pP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пропозиції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учнів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записувати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дошці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великому аркуші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паперу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порядку їх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подання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зауважень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коментарів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 «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висунення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не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нехтувати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жодною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аохочуйте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висунення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якомога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більшої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200" b="1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варіантом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проведення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мозкового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штурму є «мережа»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«кульки» (до 5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У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пускове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слово (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записуємо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«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кульці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обговорюються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споріднені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їх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записуємо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показуючи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зв’язок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записаним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FD376B-D45E-42BA-9A2B-EA53FD24C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36" y="1395790"/>
            <a:ext cx="3666744" cy="24048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B63488-E13B-47B9-A2F1-79958B71A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736" y="3988114"/>
            <a:ext cx="3666744" cy="24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9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8A37111-3404-404C-9938-30A6F44A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64" y="246888"/>
            <a:ext cx="7626096" cy="661111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endParaRPr lang="ru-RU" sz="4700" b="1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7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КЛАСТЕРИ (до 5 </a:t>
            </a:r>
            <a:r>
              <a:rPr lang="ru-RU" sz="4700" b="1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47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графічний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учбового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Малюнкова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форма,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аркуша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записується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слово (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тема), а з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боків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від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фіксується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якимось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чином з ним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пов’язана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тема,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довкола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змістовні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поєднуємо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їх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прямими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лініями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темою.</a:t>
            </a:r>
          </a:p>
          <a:p>
            <a:pPr marL="0" indent="0" algn="just">
              <a:buNone/>
            </a:pPr>
            <a:r>
              <a:rPr lang="ru-RU" sz="47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роботи </a:t>
            </a:r>
            <a:r>
              <a:rPr lang="ru-RU" sz="47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47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прості</a:t>
            </a:r>
            <a:r>
              <a:rPr lang="ru-RU" sz="47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малюємо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сонячної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зірку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й їх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– це наша тема (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вихідне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algn="just">
              <a:buFontTx/>
              <a:buChar char="-"/>
            </a:pP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смислові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з’єднати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прямою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лінією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зіркою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супутники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у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супутників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7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47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sz="47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U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68256-DFCF-45C5-8F41-C69DF7F21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956" y="608076"/>
            <a:ext cx="4347044" cy="2944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0BE8D7-C67F-4CA4-A058-CD70389E7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00" t="28454" r="53995" b="54800"/>
          <a:stretch/>
        </p:blipFill>
        <p:spPr>
          <a:xfrm>
            <a:off x="8034230" y="3429000"/>
            <a:ext cx="3968496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3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032D158C-D873-4D88-9243-4C3BB1183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4" y="685800"/>
            <a:ext cx="7443216" cy="361526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b="1" i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i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0" dirty="0" err="1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Прийом</a:t>
            </a:r>
            <a:r>
              <a:rPr lang="ru-RU" sz="2400" b="1" i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«КОШИК  ІДЕЙ» 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 5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дошці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малюємо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кошик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буде «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все,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знають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теми,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вивчатиметься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інформацією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певною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процедурою.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Ставимо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пряме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відомо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тієї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згадує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записує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зошиті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все,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знає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(це строго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робота, яка</a:t>
            </a:r>
            <a:b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триває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1–2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хвилини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інформацією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парах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діляться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одним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відомим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знанням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групова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робота). час на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не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b="1" i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2400" b="1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192058-A875-4782-9AF9-CBFA5E327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53" y="769963"/>
            <a:ext cx="3670110" cy="24397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EA6A46-A927-46C4-B782-1EF6E60FA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53" y="3339428"/>
            <a:ext cx="3670110" cy="24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F4543F-9D2F-4549-92DD-A33DEC8A3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685800"/>
            <a:ext cx="7772400" cy="523951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«ФІШБОУН» (скелет риби) </a:t>
            </a:r>
            <a:r>
              <a: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цей прийом (використовується схема ) дає можливість розрізняти складові частини у явищах та подіях, виокремлювати причини та наслідки, аргументувати відповідь та підтверджувати її прикладами. 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Основою для виконання роботи за схемою є проблема, яка є у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розповіді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записують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«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скелету, а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виходять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роботи,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записуються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«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хвості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Отже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голова -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теми,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кісточки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теми,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зміст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понять,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хвіст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відповідь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Записи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повинні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бути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лаконічними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уявляти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собою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ключові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фрази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слова,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відображають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зміст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80749F-159E-456A-9AFB-B2F6B73C3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304" y="749807"/>
            <a:ext cx="3822523" cy="2432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149155-9D7B-4E9C-983A-BC1F1CDF3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00" t="16667" r="37900" b="51467"/>
          <a:stretch/>
        </p:blipFill>
        <p:spPr>
          <a:xfrm>
            <a:off x="8238744" y="3492814"/>
            <a:ext cx="3822523" cy="24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0362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Другая 4">
      <a:dk1>
        <a:srgbClr val="2C2C2C"/>
      </a:dk1>
      <a:lt1>
        <a:srgbClr val="FFFFFF"/>
      </a:lt1>
      <a:dk2>
        <a:srgbClr val="0202D5"/>
      </a:dk2>
      <a:lt2>
        <a:srgbClr val="F2F2F2"/>
      </a:lt2>
      <a:accent1>
        <a:srgbClr val="FFC000"/>
      </a:accent1>
      <a:accent2>
        <a:srgbClr val="03663B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1830</TotalTime>
  <Words>2047</Words>
  <Application>Microsoft Office PowerPoint</Application>
  <PresentationFormat>Широкоэкранный</PresentationFormat>
  <Paragraphs>145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Сектор</vt:lpstr>
      <vt:lpstr>МЕТОДИКА ТА ПРИЙОМИ РОЗВИТКУ КРИТИЧНОГО МИСЛЕННЯ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РОЗВИТКУ КРИТИЧНОГО МИСЛЕННЯ НА УРОКАХ ІСТОРІЇ  </dc:title>
  <dc:creator>User</dc:creator>
  <cp:lastModifiedBy>111</cp:lastModifiedBy>
  <cp:revision>70</cp:revision>
  <dcterms:created xsi:type="dcterms:W3CDTF">2021-04-08T07:12:04Z</dcterms:created>
  <dcterms:modified xsi:type="dcterms:W3CDTF">2021-10-26T11:14:34Z</dcterms:modified>
</cp:coreProperties>
</file>