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86" r:id="rId2"/>
    <p:sldId id="287" r:id="rId3"/>
    <p:sldId id="288" r:id="rId4"/>
    <p:sldId id="290" r:id="rId5"/>
    <p:sldId id="291" r:id="rId6"/>
    <p:sldId id="292" r:id="rId7"/>
    <p:sldId id="293" r:id="rId8"/>
    <p:sldId id="305" r:id="rId9"/>
    <p:sldId id="294" r:id="rId10"/>
    <p:sldId id="304" r:id="rId11"/>
    <p:sldId id="298" r:id="rId12"/>
    <p:sldId id="300" r:id="rId13"/>
    <p:sldId id="306" r:id="rId14"/>
    <p:sldId id="301" r:id="rId15"/>
    <p:sldId id="302" r:id="rId16"/>
    <p:sldId id="303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3B6"/>
    <a:srgbClr val="41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B5A41-1CE3-4EB2-8F36-6953A91D15F1}" type="datetimeFigureOut">
              <a:rPr lang="ru-UA" smtClean="0"/>
              <a:t>31.08.2021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67F6-D3D5-4F2C-B3A2-D25A071BF3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61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867F6-D3D5-4F2C-B3A2-D25A071BF3CD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29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48750-7836-4B50-AAF1-CFC21409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FCD44F-6035-4D1B-B812-1BE08F0ED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ADDCB-4B87-4A3B-8C67-6A0CAB46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D9CE9-FA45-4615-AF50-5A14E0A3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BDE35-23A2-4F86-B530-30822181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598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31974-68FD-4DF4-BF09-09CF3990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129E84-38A5-4465-8C63-65EEDA96A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25518-41EA-426E-8771-0EBFE475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BB16-15F7-402D-B1C2-6FA660DA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010ED-F0C3-4FE2-BD8E-EB3663A0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178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AC438C-B07C-4EC3-AE6E-170AB57C9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51A27A-28CC-4F4C-8B90-0E5673424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E7536-1CC5-4B16-8039-51FB5686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155D2-C381-4B4D-9569-E16258E6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9C3DDD-0872-4758-A09E-C3376C3C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698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FC155-BAE6-4FE7-B75C-B8D80E66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3FD12-9E9E-47EB-8C6F-63B9A955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EE87B-7B29-463A-8A44-68399AA9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3600A-CBAE-4C06-A0AB-2C215E54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C5929-2FB9-4F05-A0BF-080D974D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88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CA157-5616-432D-AD1B-1B2121DF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6E33D0-E145-423D-9F21-29F0D1FD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FFA49-D3F2-4969-8881-7EFA7CAD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1A8B-C464-4FE7-9B5C-6ED26CB5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003BD-BD32-4ADD-BCB9-2E0F0EE3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22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DA29C-049C-4604-B23E-2852EA5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F6F9A-A418-4E17-BC99-E4DFDB0DE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DB9652-C982-4546-B983-27E0109F0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8C883-6DD3-41F0-851F-8CABDEED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188A2-FE81-421A-8EC9-698B0006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ACCC18-5726-4FD1-9280-AE01C710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163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4A4D7-E3BF-4C30-B609-93FE4859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D571B9-C208-45CC-AC30-06FF4239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60CC4E-D14B-4FC7-9EB7-56BEFA9E5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5314F2-DD1A-4FA3-B669-937237E42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7AABB-9233-4816-8EA7-A0E135581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70193D-461F-4660-8879-AC441E9F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C589E-9D4B-4F79-875E-EB8BB072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438FA2-2DA5-40C4-B9E3-FFDE2114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692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ED033-45D4-4D72-A82C-1F9DD5D5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93F7B0-61A1-4A4C-AAD7-59FF49D6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5B0AD-71A3-4D93-89E7-4E050826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F812C-A160-48EA-AE96-5112B248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424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7A3608-7B6F-4FE5-AB8C-B2CB4887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8CD60D-2A88-4422-8348-A53B1E2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AC5184-A89F-448F-A930-18484450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9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24545-F200-4383-9A2D-762E820F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1DF87-F1C8-4748-B4DA-37B24890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D2FEFD-AF13-4CA7-A03F-ACFFE46BE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3FDE-8520-40FA-B81B-081BAC59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DBBDD9-7DFB-4AD0-B35C-D45B817E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2B9B5-4D1B-4128-8B11-D663D46D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301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CB83E-F615-4157-B5EF-60D0EA6B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FDE732-BD35-446A-B788-FFC7E7192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F1B9AD-A17C-4424-9BA0-F6C0FA04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EB8B73-6C34-4765-AE3D-41671711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D3ECB7-D904-4074-9790-1ED59837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02600-4D4C-4E43-A90A-21A2C17B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53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5C15-532C-4957-B4BB-675492D4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75826-3D0E-446C-913B-D21B5073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2AE85-ED07-44C1-8C87-43DB62C7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88DB-0D85-4649-AA9D-48267870A243}" type="datetimeFigureOut">
              <a:rPr lang="x-none" smtClean="0"/>
              <a:t>31.08.2021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697C7-F534-4032-A685-A0E54BC77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19E7D-1A93-489E-BE42-46A5CD400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D4E7-06B6-4DF0-964D-97FA58312A9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49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y.org.ua/" TargetMode="External"/><Relationship Id="rId13" Type="http://schemas.openxmlformats.org/officeDocument/2006/relationships/hyperlink" Target="http://www.likbez.org.ua/uk" TargetMode="External"/><Relationship Id="rId18" Type="http://schemas.openxmlformats.org/officeDocument/2006/relationships/hyperlink" Target="https://uinp.gov.ua/" TargetMode="External"/><Relationship Id="rId3" Type="http://schemas.openxmlformats.org/officeDocument/2006/relationships/hyperlink" Target="http://www.osvita.ua/" TargetMode="External"/><Relationship Id="rId21" Type="http://schemas.openxmlformats.org/officeDocument/2006/relationships/hyperlink" Target="https://istpravda.com.ua/" TargetMode="External"/><Relationship Id="rId7" Type="http://schemas.openxmlformats.org/officeDocument/2006/relationships/hyperlink" Target="http://www.uinp.gov.ua/" TargetMode="External"/><Relationship Id="rId12" Type="http://schemas.openxmlformats.org/officeDocument/2006/relationships/hyperlink" Target="http://www.diasporiana.org.ua/" TargetMode="External"/><Relationship Id="rId17" Type="http://schemas.openxmlformats.org/officeDocument/2006/relationships/hyperlink" Target="http://surl.li/oofd" TargetMode="External"/><Relationship Id="rId2" Type="http://schemas.openxmlformats.org/officeDocument/2006/relationships/hyperlink" Target="http://www.mon.gov.ua/" TargetMode="External"/><Relationship Id="rId16" Type="http://schemas.openxmlformats.org/officeDocument/2006/relationships/hyperlink" Target="https://www.facebook.com/groups/1168243740230765" TargetMode="External"/><Relationship Id="rId20" Type="http://schemas.openxmlformats.org/officeDocument/2006/relationships/hyperlink" Target="http://likbez.org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ppo.if.ua/" TargetMode="External"/><Relationship Id="rId11" Type="http://schemas.openxmlformats.org/officeDocument/2006/relationships/hyperlink" Target="http://www.khpg.org/" TargetMode="External"/><Relationship Id="rId5" Type="http://schemas.openxmlformats.org/officeDocument/2006/relationships/hyperlink" Target="http://www.lvtest.org.ua/" TargetMode="External"/><Relationship Id="rId15" Type="http://schemas.openxmlformats.org/officeDocument/2006/relationships/hyperlink" Target="http://surl.li/ooew" TargetMode="External"/><Relationship Id="rId23" Type="http://schemas.openxmlformats.org/officeDocument/2006/relationships/hyperlink" Target="http://avr.org.ua/" TargetMode="External"/><Relationship Id="rId10" Type="http://schemas.openxmlformats.org/officeDocument/2006/relationships/hyperlink" Target="http://www.historians.in.ua/" TargetMode="External"/><Relationship Id="rId19" Type="http://schemas.openxmlformats.org/officeDocument/2006/relationships/hyperlink" Target="http://history.org.ua/" TargetMode="External"/><Relationship Id="rId4" Type="http://schemas.openxmlformats.org/officeDocument/2006/relationships/hyperlink" Target="http://www.testportal.gov.ua/" TargetMode="External"/><Relationship Id="rId9" Type="http://schemas.openxmlformats.org/officeDocument/2006/relationships/hyperlink" Target="http://www.incognita.day.kiev.ua/" TargetMode="External"/><Relationship Id="rId14" Type="http://schemas.openxmlformats.org/officeDocument/2006/relationships/hyperlink" Target="http://surl.li/ovfm" TargetMode="External"/><Relationship Id="rId22" Type="http://schemas.openxmlformats.org/officeDocument/2006/relationships/hyperlink" Target="http://incognita.day.kyiv.u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wh2BR" TargetMode="External"/><Relationship Id="rId2" Type="http://schemas.openxmlformats.org/officeDocument/2006/relationships/hyperlink" Target="https://goo.gl/GDh9g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.org/ru/odihr/102230?download=true" TargetMode="External"/><Relationship Id="rId2" Type="http://schemas.openxmlformats.org/officeDocument/2006/relationships/hyperlink" Target="http://www.osce.org/odihr/9396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e.int/uk/web/compass" TargetMode="External"/><Relationship Id="rId4" Type="http://schemas.openxmlformats.org/officeDocument/2006/relationships/hyperlink" Target="https://www.coe.int/uk/web/kyiv/youth-for-democracy-in-ukrain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e.org/files/f/documents/9/d/489959_0.pdf" TargetMode="External"/><Relationship Id="rId2" Type="http://schemas.openxmlformats.org/officeDocument/2006/relationships/hyperlink" Target="https://courses.ed-era.com/courses/course-v1:EDERA_OSCE+HRE101+2019/abou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sce.org/files/f/documents/8/f/28375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ua/npa/pro-vnesennya-zmin-donavchalnih-program-z-istoriyi-ukrayini-dlya-5-9-ta-10-11-klasiv-zakladiv-zagalnoyiserednoyi-osviti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.facebook.com/l.php?u=https%3A%2F%2Fiportal.rada.gov.ua%2Fdocuments%2Forigin_docum%2F2592.html%3Ffbclid%3DIwAR2z2J-4OF1R2qqaVEj-gOm-IqMcitglPZEQz_Ntl6MkYnWYo_RxO5nm7Lg&amp;h=AT3TXmlaGMfYceecmXPj1hszwmxR1es2pF10KGQRWuX_d6bRcW2l9fdiRVpndPYY-fN2lNnxOMNgaQO_MUjzR0R6zX_KoskQyU97jzIr1s-JN49OqbWx5I0tx9Ntfdpzmwxf5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zen.in.ua/" TargetMode="External"/><Relationship Id="rId2" Type="http://schemas.openxmlformats.org/officeDocument/2006/relationships/hyperlink" Target="https://goo.gl/fwh2BR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prometheus.org.ua/courses/course-v1:Prometheus+DemSchool101+2019_T3/about" TargetMode="External"/><Relationship Id="rId7" Type="http://schemas.openxmlformats.org/officeDocument/2006/relationships/hyperlink" Target="https://courses.prometheus.org.ua/courses/course-v1:EWC+DS101+2021_T1_4/about" TargetMode="External"/><Relationship Id="rId2" Type="http://schemas.openxmlformats.org/officeDocument/2006/relationships/hyperlink" Target="https://www.schools-for-democracy.org/onlain-resursy/toolbo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urses.prometheus.org.ua/courses/course-v1:EWC+DS102+2021_T1/about" TargetMode="External"/><Relationship Id="rId5" Type="http://schemas.openxmlformats.org/officeDocument/2006/relationships/hyperlink" Target="https://courses.prometheus.org.ua/courses/course-v1:EWC+DS101+2021_T1_3/about" TargetMode="External"/><Relationship Id="rId4" Type="http://schemas.openxmlformats.org/officeDocument/2006/relationships/hyperlink" Target="https://courses.prometheus.org.ua/courses/course-v1:EWC+DS101+2020_T3/abou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s-for-democracy.org/biblioteka/posibnyky-rady-yevropy-z-prav-liudyny-ta-aktyvnoi-uchasti-dlia-molodi/dorogovkazi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imzo.gov.ua/yelektronn-vers-pdruchnikv/" TargetMode="External"/><Relationship Id="rId2" Type="http://schemas.openxmlformats.org/officeDocument/2006/relationships/hyperlink" Target="https://imzo.gov.ua/pidruchniki/pereliki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inki.org.ua/wp-content/uploads/2018/03/CRYM_SUDETY.pdf" TargetMode="External"/><Relationship Id="rId3" Type="http://schemas.openxmlformats.org/officeDocument/2006/relationships/hyperlink" Target="https://www.president.gov.ua/documents/1172021-37533" TargetMode="External"/><Relationship Id="rId7" Type="http://schemas.openxmlformats.org/officeDocument/2006/relationships/hyperlink" Target="https://www.bilgi.in.ua/useful-materials/facere-officiis-ut-aut-deserunt-copy/?fbclid=IwAR1CKaqnQ1WtAvFjIlGItvVRS9LQ4siYnMVkUOYLxWxw4dZ1by1PnY1YUfw" TargetMode="External"/><Relationship Id="rId12" Type="http://schemas.openxmlformats.org/officeDocument/2006/relationships/hyperlink" Target="https://www.aup.com.ua/ukrainska-istoriya-v-kinofilmakh-p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menda.org/category/materials/metodichni-rozrobki-konkursu-krim-5-rokiv-okupaci%D1%97-pravo-na-sprotiv/3" TargetMode="External"/><Relationship Id="rId11" Type="http://schemas.openxmlformats.org/officeDocument/2006/relationships/hyperlink" Target="https://www.aup.com.ua/19786-2/" TargetMode="External"/><Relationship Id="rId5" Type="http://schemas.openxmlformats.org/officeDocument/2006/relationships/hyperlink" Target="http://almenda.org/category/materials/metodichni-rozrobki-konkursu-krim-5-rokiv-okupaci%D1%97-pravo-na-sprotiv/" TargetMode="External"/><Relationship Id="rId10" Type="http://schemas.openxmlformats.org/officeDocument/2006/relationships/hyperlink" Target="https://www.aup.com.ua/istoriya-krimu-pershoi-polovini-khkh-st-na/" TargetMode="External"/><Relationship Id="rId4" Type="http://schemas.openxmlformats.org/officeDocument/2006/relationships/hyperlink" Target="http://almenda.org/category/materials/konkurs-pravo-na-pamyat/" TargetMode="External"/><Relationship Id="rId9" Type="http://schemas.openxmlformats.org/officeDocument/2006/relationships/hyperlink" Target="https://www.aup.com.ua/dodatkovi-materiali-do-urokiv-istor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F7FCC-3F00-4B70-8D30-1CAFFCEC9BC4}"/>
              </a:ext>
            </a:extLst>
          </p:cNvPr>
          <p:cNvSpPr/>
          <p:nvPr/>
        </p:nvSpPr>
        <p:spPr>
          <a:xfrm>
            <a:off x="3136582" y="0"/>
            <a:ext cx="9055418" cy="758669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працівників»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ВИКЛАДАННЯ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 ДИСЦИПЛІН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2021­/2022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CE3E1-5227-4DEB-816A-6CFDB9FDA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65"/>
          <a:stretch/>
        </p:blipFill>
        <p:spPr>
          <a:xfrm>
            <a:off x="0" y="2179091"/>
            <a:ext cx="3136582" cy="4678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8F2C8D-5C5A-4EFF-BFE1-68B04C3B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0" y="322957"/>
            <a:ext cx="2134804" cy="15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36415-8CB0-4DFB-A8DC-355CE7C9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220" marR="351790" indent="456565" algn="ctr"/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 класного журналу в 5 ­- 11 класах </a:t>
            </a:r>
            <a:b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 загальної середньої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br>
              <a:rPr lang="ru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2950DA2-3B21-45C9-8505-8C21FC21FD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1295924"/>
              </p:ext>
            </p:extLst>
          </p:nvPr>
        </p:nvGraphicFramePr>
        <p:xfrm>
          <a:off x="301753" y="1216152"/>
          <a:ext cx="5718048" cy="543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4">
                  <a:extLst>
                    <a:ext uri="{9D8B030D-6E8A-4147-A177-3AD203B41FA5}">
                      <a16:colId xmlns:a16="http://schemas.microsoft.com/office/drawing/2014/main" val="287708090"/>
                    </a:ext>
                  </a:extLst>
                </a:gridCol>
                <a:gridCol w="1059521">
                  <a:extLst>
                    <a:ext uri="{9D8B030D-6E8A-4147-A177-3AD203B41FA5}">
                      <a16:colId xmlns:a16="http://schemas.microsoft.com/office/drawing/2014/main" val="4009094692"/>
                    </a:ext>
                  </a:extLst>
                </a:gridCol>
                <a:gridCol w="2620211">
                  <a:extLst>
                    <a:ext uri="{9D8B030D-6E8A-4147-A177-3AD203B41FA5}">
                      <a16:colId xmlns:a16="http://schemas.microsoft.com/office/drawing/2014/main" val="2877593572"/>
                    </a:ext>
                  </a:extLst>
                </a:gridCol>
                <a:gridCol w="1429512">
                  <a:extLst>
                    <a:ext uri="{9D8B030D-6E8A-4147-A177-3AD203B41FA5}">
                      <a16:colId xmlns:a16="http://schemas.microsoft.com/office/drawing/2014/main" val="2913120599"/>
                    </a:ext>
                  </a:extLst>
                </a:gridCol>
              </a:tblGrid>
              <a:tr h="635299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4699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уроку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</a:t>
                      </a:r>
                      <a:r>
                        <a:rPr lang="uk-UA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додому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916780"/>
                  </a:ext>
                </a:extLst>
              </a:tr>
              <a:tr h="1303229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25/01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778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Люблінська</a:t>
                      </a:r>
                      <a:r>
                        <a:rPr lang="uk-UA" sz="1200" spc="1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унія</a:t>
                      </a:r>
                      <a:r>
                        <a:rPr lang="uk-UA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1569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uk-UA" sz="12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2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її</a:t>
                      </a:r>
                      <a:r>
                        <a:rPr lang="uk-UA" sz="1200" spc="1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</a:t>
                      </a:r>
                      <a:r>
                        <a:rPr lang="uk-UA" sz="12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українське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суспільство.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7150">
                        <a:spcAft>
                          <a:spcPts val="0"/>
                        </a:spcAft>
                        <a:tabLst>
                          <a:tab pos="854710" algn="l"/>
                          <a:tab pos="1328420" algn="l"/>
                        </a:tabLs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Опрацювати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	§	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_,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сформулювати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17970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«товсте»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r>
                        <a:rPr lang="uk-UA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uk-UA" sz="12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п.4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9744880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>
                        <a:spcAft>
                          <a:spcPts val="0"/>
                        </a:spcAft>
                        <a:tabLst>
                          <a:tab pos="1459230" algn="l"/>
                          <a:tab pos="2147570" algn="l"/>
                        </a:tabLs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заняття</a:t>
                      </a:r>
                      <a:r>
                        <a:rPr lang="uk-UA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«Адміністративно­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територіальний	устрій </a:t>
                      </a:r>
                      <a:r>
                        <a:rPr lang="uk-UA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</a:t>
                      </a:r>
                      <a:r>
                        <a:rPr lang="uk-UA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складі Речі</a:t>
                      </a:r>
                      <a:r>
                        <a:rPr lang="uk-UA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Посполитої»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7726235"/>
                  </a:ext>
                </a:extLst>
              </a:tr>
              <a:tr h="882314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575"/>
                        </a:lnSpc>
                      </a:pP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    </a:t>
                      </a:r>
                      <a:r>
                        <a:rPr lang="uk-UA" sz="1200" i="1" spc="2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узагальнення      </a:t>
                      </a:r>
                      <a:r>
                        <a:rPr lang="uk-UA" sz="1200" i="1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      </a:t>
                      </a:r>
                      <a:r>
                        <a:rPr lang="uk-UA" sz="1200" i="1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1595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«Українські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посполитої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(XVI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перша</a:t>
                      </a:r>
                      <a:r>
                        <a:rPr lang="uk-UA" sz="1200" i="1" spc="3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</a:t>
                      </a:r>
                      <a:r>
                        <a:rPr lang="uk-UA" sz="1200" i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200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ст.)»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tabLst>
                          <a:tab pos="1341755" algn="l"/>
                        </a:tabLs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(один	із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207010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запропонованих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варіантів)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0272964"/>
                  </a:ext>
                </a:extLst>
              </a:tr>
              <a:tr h="774459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тематичного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</a:t>
                      </a:r>
                      <a:r>
                        <a:rPr lang="uk-UA" sz="1200" i="1" spc="3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uk-UA" sz="1200" i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 «Українські землі у складі речі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посполитої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(XVI</a:t>
                      </a:r>
                      <a:r>
                        <a:rPr lang="uk-UA" sz="1200" i="1" spc="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перша</a:t>
                      </a:r>
                      <a:r>
                        <a:rPr lang="uk-UA" sz="1200" i="1" spc="3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just">
                        <a:lnSpc>
                          <a:spcPts val="1540"/>
                        </a:lnSpc>
                      </a:pP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200" i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ст.)»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57248"/>
                  </a:ext>
                </a:extLst>
              </a:tr>
              <a:tr h="1090596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59055">
                        <a:spcAft>
                          <a:spcPts val="0"/>
                        </a:spcAft>
                      </a:pP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</a:t>
                      </a:r>
                      <a:r>
                        <a:rPr lang="uk-UA" sz="1200" i="1" spc="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узагальнення</a:t>
                      </a:r>
                      <a:r>
                        <a:rPr lang="uk-UA" sz="1200" i="1" spc="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200" i="1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тематичного</a:t>
                      </a:r>
                      <a:r>
                        <a:rPr lang="uk-UA" sz="1200" i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контролю</a:t>
                      </a:r>
                      <a:r>
                        <a:rPr lang="uk-UA" sz="1200" i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uk-UA" sz="1200" i="1" spc="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</a:t>
                      </a:r>
                      <a:r>
                        <a:rPr lang="uk-UA" sz="1200" i="1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«Українські</a:t>
                      </a:r>
                      <a:r>
                        <a:rPr lang="uk-UA" sz="1200" i="1" spc="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uk-UA" sz="1200" i="1" spc="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складі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речі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посполитої</a:t>
                      </a:r>
                      <a:r>
                        <a:rPr lang="uk-UA" sz="1200" i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(XVI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2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перша</a:t>
                      </a:r>
                      <a:r>
                        <a:rPr lang="uk-UA" sz="1200" i="1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</a:t>
                      </a:r>
                      <a:r>
                        <a:rPr lang="uk-UA" sz="1200" i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200" i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ст.)»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737190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4DC3106-B6B5-446E-9982-91544240F5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9694205"/>
              </p:ext>
            </p:extLst>
          </p:nvPr>
        </p:nvGraphicFramePr>
        <p:xfrm>
          <a:off x="6172196" y="1216153"/>
          <a:ext cx="5718044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15">
                  <a:extLst>
                    <a:ext uri="{9D8B030D-6E8A-4147-A177-3AD203B41FA5}">
                      <a16:colId xmlns:a16="http://schemas.microsoft.com/office/drawing/2014/main" val="1217845109"/>
                    </a:ext>
                  </a:extLst>
                </a:gridCol>
                <a:gridCol w="811140">
                  <a:extLst>
                    <a:ext uri="{9D8B030D-6E8A-4147-A177-3AD203B41FA5}">
                      <a16:colId xmlns:a16="http://schemas.microsoft.com/office/drawing/2014/main" val="3015060059"/>
                    </a:ext>
                  </a:extLst>
                </a:gridCol>
                <a:gridCol w="25813">
                  <a:extLst>
                    <a:ext uri="{9D8B030D-6E8A-4147-A177-3AD203B41FA5}">
                      <a16:colId xmlns:a16="http://schemas.microsoft.com/office/drawing/2014/main" val="1410801310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2494910753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2141397547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3131002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1206356297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2070228841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455362809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2617265094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1916026174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939284167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2678722928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1890857633"/>
                    </a:ext>
                  </a:extLst>
                </a:gridCol>
                <a:gridCol w="387398">
                  <a:extLst>
                    <a:ext uri="{9D8B030D-6E8A-4147-A177-3AD203B41FA5}">
                      <a16:colId xmlns:a16="http://schemas.microsoft.com/office/drawing/2014/main" val="1238290561"/>
                    </a:ext>
                  </a:extLst>
                </a:gridCol>
              </a:tblGrid>
              <a:tr h="1437051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50"/>
                        </a:spcBef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858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59690">
                        <a:spcAft>
                          <a:spcPts val="0"/>
                        </a:spcAft>
                        <a:tabLst>
                          <a:tab pos="911225" algn="l"/>
                        </a:tabLs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</a:t>
                      </a:r>
                      <a:r>
                        <a:rPr lang="uk-UA" sz="11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ім’я, </a:t>
                      </a:r>
                      <a:r>
                        <a:rPr lang="uk-UA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605"/>
                        </a:lnSpc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батькові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 marR="11620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115570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11493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0485" marR="114300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/0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121920" algn="ctr">
                        <a:lnSpc>
                          <a:spcPts val="165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marL="7175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marR="11239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025" marR="111760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575"/>
                        </a:lnSpc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660" marR="111125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spcBef>
                          <a:spcPts val="59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зошит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 marR="121920" algn="ctr">
                        <a:lnSpc>
                          <a:spcPts val="165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2390" algn="ctr">
                        <a:lnSpc>
                          <a:spcPts val="119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семестр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 marR="132715" algn="ctr">
                        <a:lnSpc>
                          <a:spcPts val="165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скориго</a:t>
                      </a:r>
                      <a:r>
                        <a:rPr lang="uk-UA" sz="1200" spc="-3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вана</a:t>
                      </a:r>
                      <a:endParaRPr lang="ru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extLst>
                  <a:ext uri="{0D108BD9-81ED-4DB2-BD59-A6C34878D82A}">
                    <a16:rowId xmlns:a16="http://schemas.microsoft.com/office/drawing/2014/main" val="3033703359"/>
                  </a:ext>
                </a:extLst>
              </a:tr>
              <a:tr h="536529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71215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3E233A-BDD7-4817-B294-21893C710FA2}"/>
              </a:ext>
            </a:extLst>
          </p:cNvPr>
          <p:cNvSpPr txBox="1"/>
          <p:nvPr/>
        </p:nvSpPr>
        <p:spPr>
          <a:xfrm>
            <a:off x="6172196" y="3602736"/>
            <a:ext cx="57180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уроків,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проводяться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розділу,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Регламентовані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навчальною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програмою години узагальнення/контролю використовуються для проведення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уроку узагальнення, або уроку контролю, або уроку, що поєднує обидва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проводяться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пропонуванням</a:t>
            </a:r>
            <a:r>
              <a:rPr lang="uk-UA" sz="20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усних, письмових або комбінованих видів завдань</a:t>
            </a:r>
            <a:endParaRPr lang="ru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5F7A3-EA5D-4DDF-BF86-63001CC83CA7}"/>
              </a:ext>
            </a:extLst>
          </p:cNvPr>
          <p:cNvSpPr txBox="1"/>
          <p:nvPr/>
        </p:nvSpPr>
        <p:spPr>
          <a:xfrm>
            <a:off x="704088" y="192025"/>
            <a:ext cx="1079906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9885" indent="449580" algn="ctr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стандартом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2011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діючими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2021­2022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програмами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зумовлюють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істотні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 навчання, так 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 на засадах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компетентнісного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підходу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63220" marR="349250" indent="456565"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Звертаємо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проєктування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компетентнісного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сформульовані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предметними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компетентностями. </a:t>
            </a:r>
          </a:p>
          <a:p>
            <a:pPr marL="363220" marR="349250" indent="456565"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 цілі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 вмотивовувати всі етапи уроку від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початку до кінця уроку (іншими словами, методичні прийоми на всіх етапах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 мають бути підпорядковані цілям). На завершальному етапі (рефлексія)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 перевіряємо (добираємо відповідні прийоми), як досягли навчальних цілей,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сформульованих на початку уроку. Тобто, якщо зазначено, що на уроці учні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навчитися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визначати…,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характеризувати…,</a:t>
            </a:r>
            <a:r>
              <a:rPr lang="uk-UA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описувати…,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порівнювати…,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«оцінювати…»,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«висловлювати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ставлення,</a:t>
            </a:r>
            <a:r>
              <a:rPr lang="uk-UA" sz="24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думку…»,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тощо, то добираємо такі завдання й запитання, які спрямовані на перевірку саме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умінь.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49580" algn="ctr"/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8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859D4E-8A01-4139-8B36-6B325CED53F8}"/>
              </a:ext>
            </a:extLst>
          </p:cNvPr>
          <p:cNvSpPr txBox="1"/>
          <p:nvPr/>
        </p:nvSpPr>
        <p:spPr>
          <a:xfrm>
            <a:off x="859536" y="493776"/>
            <a:ext cx="108264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51155" indent="456565" algn="just">
              <a:spcBef>
                <a:spcPts val="340"/>
              </a:spcBef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Обов‘язково використовуємо методичні прийоми (ігри, вправи, за умов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</a:t>
            </a:r>
            <a:r>
              <a:rPr lang="uk-UA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прийомами</a:t>
            </a:r>
            <a:r>
              <a:rPr lang="uk-UA" sz="2400" spc="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завдання),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яких: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49885" lvl="0" indent="-342900" algn="just"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arenR"/>
              <a:tabLst>
                <a:tab pos="964565" algn="l"/>
              </a:tabLst>
            </a:pP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узагальнюємо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(підсумовуємо)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стисло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резюмуючи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інформацію, опрацьовану на уроці. Тобто те, що учні дізналися на уроці, для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передбачити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найяскравіші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враження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уроку;</a:t>
            </a:r>
            <a:endParaRPr lang="ru-UA" sz="2400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0520" lvl="0" indent="-342900" algn="just">
              <a:buSzPts val="1400"/>
              <a:buFont typeface="Times New Roman" panose="02020603050405020304" pitchFamily="18" charset="0"/>
              <a:buAutoNum type="arabicParenR"/>
              <a:tabLst>
                <a:tab pos="926465" algn="l"/>
              </a:tabLst>
            </a:pP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співвідносимо реальні результати з очікуваними, тобто повертаємося до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цілей,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роблячи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акцент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досягнутих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(«Сьогодні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навчився...»).</a:t>
            </a:r>
            <a:endParaRPr lang="ru-UA" sz="2400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265" indent="449580" algn="just">
              <a:spcBef>
                <a:spcPts val="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Компетентнісно</a:t>
            </a:r>
            <a:r>
              <a:rPr lang="uk-UA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зорієнтований</a:t>
            </a:r>
            <a:r>
              <a:rPr lang="uk-UA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</a:t>
            </a:r>
            <a:r>
              <a:rPr lang="uk-UA" sz="2400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урок,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якому: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l">
              <a:buSzPts val="1400"/>
              <a:buFont typeface="Wingdings" panose="05000000000000000000" pitchFamily="2" charset="2"/>
              <a:buChar char=""/>
              <a:tabLst>
                <a:tab pos="1217295" algn="l"/>
              </a:tabLs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визначено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цілі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результати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діяльності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учнів</a:t>
            </a:r>
            <a:r>
              <a:rPr lang="uk-UA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на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уроці,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l">
              <a:buSzPts val="1400"/>
              <a:buFont typeface="Wingdings" panose="05000000000000000000" pitchFamily="2" charset="2"/>
              <a:buChar char=""/>
              <a:tabLst>
                <a:tab pos="1217295" algn="l"/>
              </a:tabLs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продумана</a:t>
            </a:r>
            <a:r>
              <a:rPr lang="uk-UA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і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здійснена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мотивація,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l">
              <a:buSzPts val="1400"/>
              <a:buFont typeface="Wingdings" panose="05000000000000000000" pitchFamily="2" charset="2"/>
              <a:buChar char=""/>
              <a:tabLst>
                <a:tab pos="1217295" algn="l"/>
              </a:tabLs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організована</a:t>
            </a:r>
            <a:r>
              <a:rPr lang="uk-UA" sz="2400" spc="-3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продуктивна</a:t>
            </a:r>
            <a:r>
              <a:rPr lang="uk-UA" sz="24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діяльність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школяра,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marR="349885" lvl="1" indent="-285750" algn="l">
              <a:spcAft>
                <a:spcPts val="0"/>
              </a:spcAft>
              <a:buSzPts val="1400"/>
              <a:buFont typeface="Wingdings" panose="05000000000000000000" pitchFamily="2" charset="2"/>
              <a:buChar char=""/>
              <a:tabLst>
                <a:tab pos="1217295" algn="l"/>
                <a:tab pos="2343150" algn="l"/>
                <a:tab pos="3196590" algn="l"/>
                <a:tab pos="4180840" algn="l"/>
                <a:tab pos="4485640" algn="l"/>
                <a:tab pos="5547360" algn="l"/>
                <a:tab pos="6434455" algn="l"/>
              </a:tabLs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вирішуються	завдання,	спрямовані	на	формування	ключових	і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предметних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компетентностей;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l">
              <a:buSzPts val="1400"/>
              <a:buFont typeface="Wingdings" panose="05000000000000000000" pitchFamily="2" charset="2"/>
              <a:buChar char=""/>
              <a:tabLst>
                <a:tab pos="1217295" algn="l"/>
              </a:tabLs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проведена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рефлексія.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355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94BA5-1374-4FC7-8BD4-62C764276CCD}"/>
              </a:ext>
            </a:extLst>
          </p:cNvPr>
          <p:cNvSpPr txBox="1"/>
          <p:nvPr/>
        </p:nvSpPr>
        <p:spPr>
          <a:xfrm>
            <a:off x="740664" y="1353312"/>
            <a:ext cx="110093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історії не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узагальнювальних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завдань для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освіти на уроці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працівників. На уроці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завдань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учнів.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Виставлені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уроки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учнів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семестрові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виставленні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підлягали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solidFill>
                  <a:srgbClr val="002060"/>
                </a:solidFill>
              </a:rPr>
            </a:br>
            <a:endParaRPr lang="ru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0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B78AD3B-7C2F-40BC-BE22-486A2D3A729A}"/>
              </a:ext>
            </a:extLst>
          </p:cNvPr>
          <p:cNvSpPr txBox="1"/>
          <p:nvPr/>
        </p:nvSpPr>
        <p:spPr>
          <a:xfrm>
            <a:off x="67952" y="466345"/>
            <a:ext cx="90737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3265" marR="3210560">
              <a:lnSpc>
                <a:spcPct val="10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Освітянські</a:t>
            </a:r>
            <a:r>
              <a:rPr lang="uk-UA" sz="20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інтернет-сторінки: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265" marR="4488180" indent="43815" algn="l">
              <a:spcAft>
                <a:spcPts val="0"/>
              </a:spcAft>
            </a:pP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www.mon.gov.ua</a:t>
            </a:r>
            <a:r>
              <a:rPr lang="uk-UA" sz="2000" spc="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www.osvita.ua</a:t>
            </a:r>
            <a:r>
              <a:rPr lang="uk-UA" sz="2000" spc="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www.testportal.gov.ua</a:t>
            </a:r>
            <a:r>
              <a:rPr lang="uk-UA" sz="2000" spc="-33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www.lvtest.org.ua</a:t>
            </a:r>
            <a:r>
              <a:rPr lang="uk-UA" sz="2000" spc="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www.ippo.if.ua</a:t>
            </a:r>
            <a:r>
              <a:rPr lang="uk-UA" sz="2000" spc="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www.uinp.gov.ua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366CF6EB-B571-4F73-A802-E694E72A6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2" y="-1"/>
            <a:ext cx="12124048" cy="452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CA412485-7911-448E-9535-52182CA77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568" y="-49795"/>
            <a:ext cx="608533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Історичні інтернет-сторінки: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www.history.org.ua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www.incognita.day.kiev.ua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www.historians.in.ua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www.khpg.org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www.diasporiana.org.ua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www.likbez.org.ua/uk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ХОІППО – учителю історії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493590E1-65F0-4354-B4D2-B809AAAA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52" y="5522974"/>
            <a:ext cx="10115486" cy="32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BE988DD3-84CE-4FAA-83B3-197FCE03CE6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0040" y="2700753"/>
            <a:ext cx="107716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«Ми разом (</a:t>
            </a:r>
            <a:r>
              <a:rPr kumimoji="0" lang="uk-UA" altLang="ru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Дистанційка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kumimoji="0" lang="uk-UA" altLang="ru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 ­ 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http://surl.li/ovfm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«Методичні посиденьки» ­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 перейти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«Сучасний учитель історії</a:t>
            </a:r>
            <a:r>
              <a:rPr kumimoji="0" lang="uk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перейти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ru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ІТ­компетентність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вчителя історії»</a:t>
            </a:r>
            <a:r>
              <a:rPr kumimoji="0" lang="uk-UA" altLang="ru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uk-UA" altLang="ru-UA" sz="2000" b="1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 </a:t>
            </a:r>
            <a:r>
              <a:rPr kumimoji="0" lang="uk-UA" altLang="ru-UA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перейти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C587A0-CFBE-4279-A086-6081C1617670}"/>
              </a:ext>
            </a:extLst>
          </p:cNvPr>
          <p:cNvSpPr txBox="1"/>
          <p:nvPr/>
        </p:nvSpPr>
        <p:spPr>
          <a:xfrm>
            <a:off x="320040" y="3983919"/>
            <a:ext cx="113416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належної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історії та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віхових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Інтернет-сторінками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https://uinp.gov.ua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України НАН України 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http://history.org.ua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 «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фронт» 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http://likbez.org.ua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правда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https://istpravda.com.ua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Incognita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http://incognita.day.kyiv.ua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архів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визвольного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http://avr.org.ua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0119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8D4881-F3CF-4D9A-9514-27DEBD2645F1}"/>
              </a:ext>
            </a:extLst>
          </p:cNvPr>
          <p:cNvSpPr txBox="1"/>
          <p:nvPr/>
        </p:nvSpPr>
        <p:spPr>
          <a:xfrm>
            <a:off x="740664" y="777240"/>
            <a:ext cx="1070762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2021/2022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програми: 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(наказ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 від 07.06.2017 № 804).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https://goo.gl/GDh9gC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(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профільний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).10-11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(наказ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 від 14.07.2016 № 826 і наказ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 від 23.10.2017 № 1407).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https://goo.gl/fwh2BR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48615" indent="447675" algn="ctr"/>
            <a:endParaRPr lang="uk-UA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48615" indent="447675" algn="ctr"/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 курсу з правознавства спрямована на здобуття знань, навичок,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ставлень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ціннісних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орієнтацій,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людині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ефективного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соціального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функціонування,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життєвих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цілей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завдань,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правової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культури,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правових</a:t>
            </a:r>
            <a:r>
              <a:rPr lang="uk-UA" sz="2400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орієнтирів</a:t>
            </a:r>
            <a:r>
              <a:rPr lang="uk-UA" sz="2400" i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i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правомірної</a:t>
            </a:r>
            <a:r>
              <a:rPr lang="uk-UA" sz="2400" i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поведінки учнів.</a:t>
            </a:r>
            <a:endParaRPr lang="ru-UA" sz="24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 rtl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16562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6C9343-F3EB-493C-97FA-885B5D4575BE}"/>
              </a:ext>
            </a:extLst>
          </p:cNvPr>
          <p:cNvSpPr txBox="1"/>
          <p:nvPr/>
        </p:nvSpPr>
        <p:spPr>
          <a:xfrm>
            <a:off x="630936" y="283464"/>
            <a:ext cx="109728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 проблемного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не сам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проблему, 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учнями.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є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 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проведення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акцентом на права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ООН, Рада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ОБСЄ,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Керівним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 освіти в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систем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Бюро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ОБСЄ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з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ЗСО. Документ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http://www.osce.org/odihr/93969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практико-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проведення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Бюро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ОБСЄ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Радою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Верховного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ООН з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ЮНЕСКО “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шкільній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Америки: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практик”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http://www.osce.org/ru/odihr/102230?download=true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видання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освіти з прав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"Компас"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проєкту Ради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«Молодь за </a:t>
            </a:r>
            <a:r>
              <a:rPr lang="ru-RU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демократію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в </a:t>
            </a:r>
            <a:r>
              <a:rPr lang="ru-RU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Україні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Плану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України на 2018–2022 роки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 України у межах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Рамкової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 України на 2016-2020 роки. 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https://www.coe.int/uk/web/compass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220" marR="349250" indent="449580" algn="just"/>
            <a:endParaRPr lang="x-non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4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44867-CFAD-400E-B4AF-9552ADEA8EC5}"/>
              </a:ext>
            </a:extLst>
          </p:cNvPr>
          <p:cNvSpPr txBox="1"/>
          <p:nvPr/>
        </p:nvSpPr>
        <p:spPr>
          <a:xfrm>
            <a:off x="557784" y="89625"/>
            <a:ext cx="110642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навчання учнів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принципам, доктринам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2021/2022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«Правознавство» </a:t>
            </a:r>
            <a:r>
              <a:rPr lang="ru-RU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9 </a:t>
            </a:r>
            <a:r>
              <a:rPr lang="ru-RU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трудового,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Особливо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України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референдум» №1135-ІХ від 26.01.2021.</a:t>
            </a:r>
            <a:endParaRPr lang="ru-RU" b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«Правознавство» (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10-11 </a:t>
            </a:r>
            <a:r>
              <a:rPr lang="ru-RU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приватного права.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виборчого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№805-ІХ від 16.07.2020,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України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судоустрій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статус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територіальної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до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у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ліквідацією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№950-ІХ від 03.11.2020,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№1009-ІХ від 17.11.2020,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№1217-ІХ від 05.02.2021 (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книжки), «Про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батька у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догляді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№1401-ІХ від 15.04.2021.</a:t>
            </a:r>
            <a:endParaRPr lang="ru-RU" b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4967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A1F74-AA20-43ED-8012-7428885304E1}"/>
              </a:ext>
            </a:extLst>
          </p:cNvPr>
          <p:cNvSpPr txBox="1"/>
          <p:nvPr/>
        </p:nvSpPr>
        <p:spPr>
          <a:xfrm>
            <a:off x="640080" y="137160"/>
            <a:ext cx="10945368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Викладання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курсу «Правознавство» </a:t>
            </a:r>
            <a:r>
              <a:rPr lang="ru-RU" sz="1600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 11 </a:t>
            </a:r>
            <a:r>
              <a:rPr lang="ru-RU" sz="1600" b="1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класі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врахування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законодавчих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проведення земельно-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правової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реформи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1 липня 2021 року набрав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чинності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Закон України «Про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законодавчих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актів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України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обігу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земель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» №552-ІХ від 31.03.2020,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яким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передбачено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до Земельного кодексу України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запровадження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правових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основ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обігу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земель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скасування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мораторію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на продаж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зазначеної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категорії</a:t>
            </a:r>
            <a:r>
              <a:rPr lang="ru-RU" sz="16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земель.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змінюється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порядок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набуття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ділянки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заборонено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відчужувати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частки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паї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ділянки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державної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комунальної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відчужувати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змінювати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цільове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ділянок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приватної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виділених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натурі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(на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місцевості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власникам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часток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паїв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розташованих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тимчасово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окупованих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територіях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Донецькій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Луганській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областях,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Автономної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Республіки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Крим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міста Севастополя,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передачі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їх у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спадщину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Іноземцям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особам без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громадянства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юридичним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особам заборонено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набувати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частки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статутному (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складеному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капіталі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акції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паї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членство у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юридичних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особах (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як у статутному (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складеному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капіталі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банків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власниками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земель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Це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втратить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чинність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з дня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схвалення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6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референдумі</a:t>
            </a:r>
            <a:r>
              <a:rPr lang="ru-RU" sz="16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.</a:t>
            </a:r>
          </a:p>
          <a:p>
            <a:pPr algn="just"/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	У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проведення земельно-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правової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реформи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зазначити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Закон України «Про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законодавчих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актів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України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управління та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дерегуляції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земельних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» №1423-ІХ від 28.04.2021 в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частині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положень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земельних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ділянок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приватної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, права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користування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оренди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емфітевзису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суперфіцію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земельними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ділянками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врегулювання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переважного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купівлі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земельної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ділянки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сільськогосподарського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правил проведення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торгів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оновлення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порядку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користування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земельними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ділянками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порушенням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земельного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законодавства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викладанні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тем,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присвячених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правоохоронним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органам,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звертаємо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законодавчу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ініціативу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створення Бюро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України як центрального органу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виконавчої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влади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покладено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завдання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протидії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правопорушенням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посягають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Закон України «Про Бюро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безпеки</a:t>
            </a:r>
            <a:r>
              <a:rPr lang="ru-RU" sz="1800" b="0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 України» №1150-ІХ від 28.01.2021)</a:t>
            </a:r>
            <a:endParaRPr lang="ru-U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C5C2C-7963-4E70-8260-FA46C5077A85}"/>
              </a:ext>
            </a:extLst>
          </p:cNvPr>
          <p:cNvSpPr txBox="1"/>
          <p:nvPr/>
        </p:nvSpPr>
        <p:spPr>
          <a:xfrm>
            <a:off x="566928" y="530352"/>
            <a:ext cx="112379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курсу «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для 9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«Правознавство» для 10-11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компетенцій 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царині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«Права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Координатором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ОБСЄ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Украйні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студією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освіти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 та 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(лист від 20.03.2019 №1/11 -2803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https://courses.ed-era.com/courses/course-v1:EDERA_OSCE+HRE101+2019/about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Невід’ємною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течій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прив’язки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навчання учнів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принципам, доктринам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Координатора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ОБСЄ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Конституційне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право”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проф. М.І.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Козюбри</a:t>
            </a:r>
            <a:endParaRPr lang="ru-RU" sz="20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https://www.osce.org/files/f/documents/9/d/489959_0.pdf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права”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проф. М.І.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Козюбри</a:t>
            </a:r>
            <a:endParaRPr lang="ru-RU" sz="20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https://www.osce.org/files/f/documents/8/f/283756.pdf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«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право» (для учнів 10 (11)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освіти). Програма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курсу рекомендована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(лист від 02.07.2018 № 22.1/12-Г-470).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19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6A822F-D292-4E6F-84E5-E8A96DDA9B91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9885" indent="456565" algn="just"/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just"/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just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2021/2022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закладах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загальної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чинними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 програми: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0520" lvl="0" indent="-342900" algn="ctr">
              <a:buSzPts val="1400"/>
              <a:buFont typeface="Times New Roman" panose="02020603050405020304" pitchFamily="18" charset="0"/>
              <a:buChar char="-"/>
              <a:tabLst>
                <a:tab pos="537845" algn="l"/>
              </a:tabLs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«Історія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5–9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класи»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наказом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21.02.2019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№236;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«Всесвітня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історія.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7–9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класи»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наказом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науки України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07.06.2017 р.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№804;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0520" lvl="0" indent="-342900" algn="ctr">
              <a:buSzPts val="1400"/>
              <a:buFont typeface="Times New Roman" panose="02020603050405020304" pitchFamily="18" charset="0"/>
              <a:buChar char="-"/>
              <a:tabLst>
                <a:tab pos="514985" algn="l"/>
              </a:tabLst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«Історія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України.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Всесвітня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історія.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10–11</a:t>
            </a:r>
            <a:r>
              <a:rPr lang="uk-UA" sz="24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класи»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наказом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 від 21.02.2019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№236;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49580" algn="ctr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 для 10­11 класів Міністерством освіти і науки України рекомендований для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інтегрований курс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«Історія: Україна і світ»,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затверджений наказом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 від 21.02.2019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236.</a:t>
            </a:r>
          </a:p>
          <a:p>
            <a:pPr marL="363220" marR="349885" indent="449580" algn="ctr"/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</a:t>
            </a:r>
            <a:r>
              <a:rPr lang="uk-UA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uk-UA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розміщені</a:t>
            </a:r>
            <a:r>
              <a:rPr lang="uk-UA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офіційному</a:t>
            </a:r>
            <a:r>
              <a:rPr lang="uk-UA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сайті</a:t>
            </a:r>
            <a:r>
              <a:rPr lang="uk-UA" sz="24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Міністерства</a:t>
            </a:r>
            <a:r>
              <a:rPr lang="uk-UA" sz="24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2400" spc="6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науки України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https://mon.gov.ua/ua/npa/pro­vnesennya­zmin­donavchalnih­program­z­istoriyi­</a:t>
            </a:r>
            <a:r>
              <a:rPr lang="uk-UA" sz="2400" spc="5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ukrayini­dlya­5­9­ta­10­11­klasiv­zakladiv­zagalnoyiserednoyi­osviti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8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A97BC-3AEB-46F6-8FF9-73748E7ABD27}"/>
              </a:ext>
            </a:extLst>
          </p:cNvPr>
          <p:cNvSpPr txBox="1"/>
          <p:nvPr/>
        </p:nvSpPr>
        <p:spPr>
          <a:xfrm>
            <a:off x="539496" y="1024128"/>
            <a:ext cx="11000232" cy="576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центру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 липня 2019 року  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відкрився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 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Верховній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України.  Мета Освітнього центру -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України,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знайомлячи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їх 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парламенту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депутатського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корпусу. Головною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Освітнього центру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України є молодь,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центру є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уроки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України та основ парламентаризму; проведення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народними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депутатами; 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https://iportal.rada.gov.ua/documents/origin_docum/2592.html</a:t>
            </a:r>
            <a:endParaRPr lang="en-US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825174-FD28-4394-8D2B-14B9A2905D48}"/>
              </a:ext>
            </a:extLst>
          </p:cNvPr>
          <p:cNvSpPr txBox="1"/>
          <p:nvPr/>
        </p:nvSpPr>
        <p:spPr>
          <a:xfrm>
            <a:off x="685800" y="621792"/>
            <a:ext cx="11036808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ru-R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2021/2022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чинною є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«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курс). 10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(наказ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від 23.10.2017 № 1407.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https://goo.gl/fwh2BR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10-х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продовжать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навчальний предмет «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  <a:endParaRPr lang="ru-R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їх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Асоціацією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«Нова Доба», 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імплементації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для демократичного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створено онлайн-платформу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www.citizen.in.ua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курс з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для учнів 10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відеоуроків від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України. Реєстрація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учнів 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опитуваннях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здобувати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це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сервісами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підсумкового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кожному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семи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400" dirty="0"/>
            </a:b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415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A210A1-FDC3-43A1-A071-C0FEF719345A}"/>
              </a:ext>
            </a:extLst>
          </p:cNvPr>
          <p:cNvSpPr txBox="1"/>
          <p:nvPr/>
        </p:nvSpPr>
        <p:spPr>
          <a:xfrm>
            <a:off x="429768" y="258902"/>
            <a:ext cx="112014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закладах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України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впроваджується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освіти для демократичного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«Демократична школа»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Вергеланда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Радою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України. Метою програми є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демократизації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з демократичного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громадянства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endParaRPr lang="ru-RU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 і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«Демократична школа»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045" algn="just" rtl="0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предметах, т.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Тулбокс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https://www.schools-for-democracy.org/onlain-resursy/toolbox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«Як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школу: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загальношкільний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компетентностей»: 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https://courses.prometheus.org.ua/courses/course-v1:Prometheus+DemSchool101+2019_T3/about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31445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цикл онлайн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««30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навчаємо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»: «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Стартуємо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успішної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https://courses.prometheus.org.ua/courses/course-v1:EWC+DS101+2020_T3/about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Успішне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вчителювання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щодень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https://courses.prometheus.org.ua/courses/course-v1:EWC+DS101+2021_T1_3/about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успішних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і директорки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https://courses.prometheus.org.ua/courses/course-v1:EWC+DS102+2021_T1/about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«Школа та громада для </a:t>
            </a:r>
            <a:r>
              <a:rPr lang="ru-RU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https://courses.prometheus.org.ua/courses/course-v1:EWC+DS101+2021_T1_4/about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31445" algn="just" rtl="0" fontAlgn="base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цілісне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надихнути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закладі освіти.  </a:t>
            </a:r>
          </a:p>
        </p:txBody>
      </p:sp>
    </p:spTree>
    <p:extLst>
      <p:ext uri="{BB962C8B-B14F-4D97-AF65-F5344CB8AC3E}">
        <p14:creationId xmlns:p14="http://schemas.microsoft.com/office/powerpoint/2010/main" val="3999361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C0FE87-1F2D-4385-BD6B-653B7E1BAB09}"/>
              </a:ext>
            </a:extLst>
          </p:cNvPr>
          <p:cNvSpPr txBox="1"/>
          <p:nvPr/>
        </p:nvSpPr>
        <p:spPr>
          <a:xfrm>
            <a:off x="530352" y="713231"/>
            <a:ext cx="1104595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ІІ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навчальний план (наказ МОН від 20.04.2018 № 405). </a:t>
            </a: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таблицею 13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у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– 6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вивчатись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духовно-морального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християнської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вивчатись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інваріантної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– 11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духовно-морального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вивчатись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Програма «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Християнська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етика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українській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культурі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отримала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гриф   МОН України у 2018 р. і таким чином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зберігає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чинність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до 2023 р.</a:t>
            </a:r>
            <a:endParaRPr lang="ru-RU" sz="2000" b="0" dirty="0">
              <a:solidFill>
                <a:srgbClr val="002060"/>
              </a:solidFill>
              <a:effectLst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0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  <a:r>
              <a:rPr lang="ru-RU" sz="1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  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Європейський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Центр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Вергеланда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разом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Радою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Європи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розробив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посібник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«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Дороговкази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практика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вивчення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релігій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нерелігійних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світоглядів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інтеркультурній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освіті</a:t>
            </a:r>
            <a:r>
              <a:rPr lang="ru-RU" sz="18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мета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допомогти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розробникам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освітньої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школам,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педагогічним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навчальним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закладам, 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усім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іншим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учасниками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освітнього процесу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втілити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СМ/</a:t>
            </a: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Rec(2008)12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Комітету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Міністрів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країн-членів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Ради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Європи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релігій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нерелігійних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інтеркультурній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освіті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конкретних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регіональних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місцевих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контекстах.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Посібник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доступний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1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посиланням</a:t>
            </a:r>
            <a:r>
              <a:rPr lang="ru-RU" sz="18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2"/>
              </a:rPr>
              <a:t>https://www.schools-for-democracy.org/biblioteka/posibnyky-rady-yevropy-z-prav-liudyny-ta-aktyvnoi-uchasti-dlia-molodi/dorogovkazi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ru-RU" b="0" dirty="0">
              <a:solidFill>
                <a:srgbClr val="002060"/>
              </a:solidFill>
              <a:effectLst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5079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794C7-4AA3-47C7-B168-A24C2DB4C741}"/>
              </a:ext>
            </a:extLst>
          </p:cNvPr>
          <p:cNvSpPr txBox="1"/>
          <p:nvPr/>
        </p:nvSpPr>
        <p:spPr>
          <a:xfrm>
            <a:off x="576072" y="365760"/>
            <a:ext cx="11009376" cy="625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четвертою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38 Закону України «Про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освітнього процесу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належать до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керівника.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1000"/>
              </a:spcAft>
            </a:pP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Закону України «Про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освітній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освіти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організовується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«Про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«Про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закладу освіти. </a:t>
            </a:r>
          </a:p>
          <a:p>
            <a:pPr indent="450215" algn="just" rtl="0">
              <a:spcBef>
                <a:spcPts val="0"/>
              </a:spcBef>
              <a:spcAft>
                <a:spcPts val="1000"/>
              </a:spcAft>
            </a:pP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плану та освітнього процесу є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закладу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освіти,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та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працівників.</a:t>
            </a:r>
            <a:endParaRPr lang="ru-RU" sz="2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b="0" dirty="0">
              <a:effectLst/>
            </a:endParaRPr>
          </a:p>
          <a:p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764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73DF1-C4BF-4AA5-A5AA-ADADFFDBBD2D}"/>
              </a:ext>
            </a:extLst>
          </p:cNvPr>
          <p:cNvSpPr txBox="1"/>
          <p:nvPr/>
        </p:nvSpPr>
        <p:spPr>
          <a:xfrm>
            <a:off x="841248" y="0"/>
            <a:ext cx="10744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дотримуватися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пропонованої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програмами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вибудувати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власний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учнями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класу,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акцентувати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uk-UA" sz="2400" spc="3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цілях,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змістових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елементах,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послідовність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розділів,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краю,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доповнити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творчих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повинен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відобразити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робочій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програмі,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укласти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зразком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 України.</a:t>
            </a:r>
          </a:p>
          <a:p>
            <a:pPr algn="ctr"/>
            <a:endParaRPr lang="x-none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5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35FDC7-5B84-4C08-874B-78B52B08C6AE}"/>
              </a:ext>
            </a:extLst>
          </p:cNvPr>
          <p:cNvSpPr txBox="1"/>
          <p:nvPr/>
        </p:nvSpPr>
        <p:spPr>
          <a:xfrm>
            <a:off x="475488" y="73153"/>
            <a:ext cx="11201400" cy="625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7345" indent="449580" algn="ctr"/>
            <a:endParaRPr lang="uk-UA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345" indent="449580" algn="ctr"/>
            <a:endParaRPr lang="uk-UA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345" indent="449580" algn="ctr"/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НАГАДУЄМО,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 освітньому процесі заклади загальної середньої освіти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використовувати лише навчальну літературу, що має гриф Міністерства</a:t>
            </a:r>
            <a:r>
              <a:rPr lang="uk-UA" sz="28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науки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висновок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«Схвалено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загальноосвітніх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закладах»</a:t>
            </a:r>
            <a:r>
              <a:rPr lang="uk-UA" sz="28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відповідною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комісією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Науково­</a:t>
            </a:r>
            <a:r>
              <a:rPr lang="uk-UA" sz="28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методичної ради Міністерства освіти і науки України. </a:t>
            </a:r>
          </a:p>
          <a:p>
            <a:pPr marL="363220" marR="347345" indent="449580" algn="ctr"/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переліком навчальної</a:t>
            </a:r>
            <a:r>
              <a:rPr lang="uk-UA" sz="2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літератури</a:t>
            </a:r>
            <a:r>
              <a:rPr lang="uk-UA" sz="28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який постійно оновлюється, можна ознайомитися на офіційному</a:t>
            </a:r>
            <a:r>
              <a:rPr lang="uk-UA" sz="28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вебсайті</a:t>
            </a:r>
            <a:r>
              <a:rPr lang="uk-UA" sz="28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ДНУ</a:t>
            </a:r>
            <a:r>
              <a:rPr lang="uk-UA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«Інститут</a:t>
            </a:r>
            <a:r>
              <a:rPr lang="uk-UA" sz="28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модернізації змісту</a:t>
            </a:r>
            <a:r>
              <a:rPr lang="uk-UA" sz="2800" spc="-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освіти».</a:t>
            </a:r>
          </a:p>
          <a:p>
            <a:pPr marL="363220" marR="349885" indent="449580" algn="just">
              <a:spcBef>
                <a:spcPts val="340"/>
              </a:spcBef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 на </a:t>
            </a:r>
            <a:r>
              <a:rPr lang="uk-UA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вебсайті</a:t>
            </a:r>
            <a:r>
              <a:rPr lang="uk-UA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ІМЗО розміщені у вільному доступі </a:t>
            </a:r>
            <a:r>
              <a:rPr lang="uk-UA" sz="2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електронні версії</a:t>
            </a:r>
            <a:r>
              <a:rPr lang="uk-UA" sz="2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підручників</a:t>
            </a:r>
            <a:r>
              <a:rPr lang="uk-UA" sz="28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x-none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345" indent="449580" algn="ctr"/>
            <a:endParaRPr lang="x-none" sz="3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2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600E6-BE44-4EAF-ADD6-B2DC80DF4DFC}"/>
              </a:ext>
            </a:extLst>
          </p:cNvPr>
          <p:cNvSpPr txBox="1"/>
          <p:nvPr/>
        </p:nvSpPr>
        <p:spPr>
          <a:xfrm>
            <a:off x="393192" y="0"/>
            <a:ext cx="1126540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7980" indent="449580" algn="just">
              <a:spcBef>
                <a:spcPts val="5"/>
              </a:spcBef>
              <a:spcAft>
                <a:spcPts val="0"/>
              </a:spcAft>
            </a:pPr>
            <a:endParaRPr lang="uk-UA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980" indent="449580" algn="just">
              <a:spcBef>
                <a:spcPts val="5"/>
              </a:spcBef>
              <a:spcAft>
                <a:spcPts val="0"/>
              </a:spcAft>
            </a:pP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250" indent="456565" algn="ctr"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курсів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 годин у межах тем (розділів). Адміністрація не повинні порушувати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академічну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свободу.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(Закон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освіту»(ст.54),</a:t>
            </a:r>
            <a:r>
              <a:rPr lang="uk-UA" sz="2400" i="1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Наказ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№648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27.05.2014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«Щодо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припинення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вимагання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дошкільних,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загальноосвітніх,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професійно-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 та позашкільних навчальних закладів документації та звітності, не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передбаченої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законодавством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України»,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Лист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№1/9-630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05.12.2014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неухильне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принципів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гарантування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свободи</a:t>
            </a:r>
            <a:r>
              <a:rPr lang="uk-UA" sz="2400" i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педагогічної</a:t>
            </a:r>
            <a:r>
              <a:rPr lang="uk-UA" sz="2400" i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 вчителя»)</a:t>
            </a:r>
          </a:p>
          <a:p>
            <a:pPr algn="ctr"/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підвищення результативності навчання учитель може синхронізувати</a:t>
            </a:r>
            <a:r>
              <a:rPr lang="uk-UA" sz="2400" i="1" spc="-33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історії України та всесвітньої історії в тих класах, де всесвітня історія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вивчаються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паралельно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(7­-11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класи).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Рекомендовану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послідовність синхронізованого вивчення історії України та всесвітньої історії</a:t>
            </a:r>
            <a:r>
              <a:rPr lang="uk-UA" sz="2400" i="1" spc="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i="1" spc="3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розділами</a:t>
            </a:r>
            <a:r>
              <a:rPr lang="uk-UA" sz="2400" i="1" spc="4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наведено</a:t>
            </a:r>
            <a:r>
              <a:rPr lang="uk-UA" sz="2400" i="1" spc="45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i="1" spc="2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програмах.</a:t>
            </a:r>
            <a:r>
              <a:rPr lang="uk-UA" sz="2400" i="1" spc="3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x-none" sz="2400" i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0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1AD2C2-8B0F-435D-898D-AA2ACAF6EA4F}"/>
              </a:ext>
            </a:extLst>
          </p:cNvPr>
          <p:cNvSpPr txBox="1"/>
          <p:nvPr/>
        </p:nvSpPr>
        <p:spPr>
          <a:xfrm>
            <a:off x="420624" y="-59134"/>
            <a:ext cx="111465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9885" indent="456565" algn="ctr"/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ctr"/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ctr"/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 роботи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 обов’язковими для кожного розділу програми. Вони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 відбуватися в різних формах: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завдання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 на окремому етапі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(для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нового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узагальнення,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 заняття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 протягом усього уроку . Така робота може виконуватися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вибором як учителя/учительки, так і учнів, як у класі, так і вдома, але з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обов’язковою</a:t>
            </a:r>
            <a:r>
              <a:rPr lang="uk-UA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презентацією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 результатів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занятті.</a:t>
            </a:r>
          </a:p>
          <a:p>
            <a:pPr marL="363220" marR="349885" indent="456565" algn="ctr"/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ctr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орієнтовних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 для практичних і творчих робіт – складова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навчальних програм ­ пропонує теми до кожного розділу. Автори та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авторські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пропонують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версії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занять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0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Учителі можуть скористатися запропонованим, або ж, враховуючи особливості,</a:t>
            </a:r>
            <a:r>
              <a:rPr lang="uk-UA" sz="20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учнівського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контингенту,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створити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власний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зреалізувати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структурою,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приміром,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3220" marR="349885" indent="456565" algn="ctr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уроком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повідомлення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знань,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умінь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навичок.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Кожне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практичне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присвячується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певній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самостійну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питаннями теми з використанням різноманітних джерел знань (підручники, де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вміщено тематичні історичні джерела – як текстові, так і візуальні, довідкові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Інтернет­ресурси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фонди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музеїв,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пам’ятки,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оглянуті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учнями).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заняття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передбачають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документів,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підручнику.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1E779F-6FEF-456B-B308-B336D7DE0C03}"/>
              </a:ext>
            </a:extLst>
          </p:cNvPr>
          <p:cNvSpPr txBox="1"/>
          <p:nvPr/>
        </p:nvSpPr>
        <p:spPr>
          <a:xfrm>
            <a:off x="420624" y="693636"/>
            <a:ext cx="113202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220" marR="349250" indent="359410" algn="ctr">
              <a:spcBef>
                <a:spcPts val="25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рідного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краю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Хмельниччини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(Поділля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Південно-Східна</a:t>
            </a:r>
            <a:r>
              <a:rPr lang="uk-UA" sz="2000" b="1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Волинь)</a:t>
            </a:r>
            <a:endParaRPr lang="ru-UA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980" indent="456565" algn="just"/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7980" indent="456565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Навчальними</a:t>
            </a:r>
            <a:r>
              <a:rPr lang="uk-UA" sz="20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програмами</a:t>
            </a:r>
            <a:r>
              <a:rPr lang="uk-UA" sz="20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000" spc="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0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0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000" spc="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</a:t>
            </a:r>
            <a:r>
              <a:rPr lang="uk-UA" sz="2000" spc="7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uk-UA" sz="2000" spc="8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</a:t>
            </a:r>
            <a:r>
              <a:rPr lang="uk-UA" sz="2000" spc="-3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історії рідного краю. Однак, доцільним буде, плануючи курс, визначити цілі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(очікувані результати учіння) та виділити навчальний час, чи то у межах уроку,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цілими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уроками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рідного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краю:</a:t>
            </a:r>
            <a:r>
              <a:rPr lang="uk-UA" sz="20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району, населеного пункту. Частину навчального матеріалу з історії рідного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краю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передбачено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занять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(практичних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робіт).</a:t>
            </a:r>
          </a:p>
          <a:p>
            <a:pPr marL="363220" marR="347980" indent="456565" algn="just"/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250" indent="456565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і обсяг краєзнавчого матеріалу в курсі історії України визначається,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вагомістю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подій,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постатей,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історичних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пам’яток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держави,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умовами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0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краю,</a:t>
            </a:r>
            <a:r>
              <a:rPr lang="uk-UA" sz="2000" spc="3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ступенем</a:t>
            </a:r>
            <a:r>
              <a:rPr lang="uk-UA" sz="20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дослідженості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50520" indent="456565" algn="just"/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50520" indent="456565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Краєзнавчий матеріал на уроках історії України може використовуватись:</a:t>
            </a:r>
            <a:r>
              <a:rPr lang="uk-UA" sz="20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3220" marR="350520" indent="456565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як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вступний</a:t>
            </a:r>
            <a:r>
              <a:rPr lang="uk-UA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теми заняття,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1845945" indent="449580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як мотивація до організації пошукової/самостійної роботи,</a:t>
            </a:r>
            <a:r>
              <a:rPr lang="uk-UA" sz="20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3220" marR="1845945" indent="449580" algn="just"/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до</a:t>
            </a:r>
            <a:r>
              <a:rPr lang="uk-UA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з</a:t>
            </a:r>
            <a:r>
              <a:rPr lang="uk-UA" sz="20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питань,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розглядаються</a:t>
            </a:r>
            <a:r>
              <a:rPr lang="uk-UA" sz="20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уроці,</a:t>
            </a:r>
            <a:endParaRPr lang="ru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4) бути покладеним в основу вступного уроку до загальної програмної теми.</a:t>
            </a:r>
            <a:r>
              <a:rPr lang="uk-UA" sz="20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x-none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B9CDC-694D-4BF0-8961-809522C92C2F}"/>
              </a:ext>
            </a:extLst>
          </p:cNvPr>
          <p:cNvSpPr txBox="1"/>
          <p:nvPr/>
        </p:nvSpPr>
        <p:spPr>
          <a:xfrm>
            <a:off x="521208" y="539497"/>
            <a:ext cx="1126540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ментальній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учнів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на виконання 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Стратегії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деокупації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реінтеграції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тимчасово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окупованої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території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Автономної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Республіки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Крим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та міста Севастополя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культурному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Кримського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Сходу України в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дотичних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 та тем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краю. </a:t>
            </a: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2022 р.,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відзначатимуться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78-і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роковини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татар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болгар,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вірмен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греків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італійців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чингине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18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1944 року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татар.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День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кримськотатарського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 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дат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нагоді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стануть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“18.05. Право на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пам’ять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”</a:t>
            </a:r>
            <a:r>
              <a:rPr lang="ru-RU" sz="1400" b="0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http://almenda.org/category/materials/konkurs-pravo-na-pamyat/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«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Крим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 5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років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окупації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 право на </a:t>
            </a:r>
            <a:r>
              <a:rPr lang="ru-RU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спротив</a:t>
            </a:r>
            <a:r>
              <a:rPr lang="ru-RU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»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(лист МОН № 4/3296-19 від 21.11.2019 р.)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http://almenda.org/category/materials/metodichni-rozrobki-konkursu-krim-5-rokiv-okupaci%D1%97-pravo-na-sprotiv/</a:t>
            </a:r>
            <a:r>
              <a:rPr lang="en-US" sz="14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sng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Історія </a:t>
            </a:r>
            <a:r>
              <a:rPr lang="ru-RU" sz="1400" b="0" i="0" u="sng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Криму</a:t>
            </a:r>
            <a:r>
              <a:rPr lang="ru-RU" sz="1400" b="0" i="0" u="sng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та </a:t>
            </a:r>
            <a:r>
              <a:rPr lang="ru-RU" sz="1400" b="0" i="0" u="sng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кримськотатарського</a:t>
            </a:r>
            <a:r>
              <a:rPr lang="ru-RU" sz="1400" b="0" i="0" u="sng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народу навчальний </a:t>
            </a:r>
            <a:r>
              <a:rPr lang="ru-RU" sz="1400" b="0" i="0" u="sng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посібник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https://www.bilgi.in.ua/useful-materials/facere-officiis-ut-aut-deserunt-copy/?fbclid=IwAR1CKaqnQ1WtAvFjIlGItvVRS9LQ4siYnMVkUOYLxWxw4dZ1by1PnY1YUfw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400" b="0" i="0" u="sng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Крим</a:t>
            </a:r>
            <a:r>
              <a:rPr lang="ru-RU" sz="14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- </a:t>
            </a:r>
            <a:r>
              <a:rPr lang="ru-RU" sz="1400" b="0" i="0" u="sng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Судети</a:t>
            </a:r>
            <a:r>
              <a:rPr lang="ru-RU" sz="14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ХХ </a:t>
            </a:r>
            <a:r>
              <a:rPr lang="ru-RU" sz="1400" b="0" i="0" u="sng" strike="noStrike" dirty="0" err="1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ст</a:t>
            </a:r>
            <a:r>
              <a:rPr lang="ru-RU" sz="14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”</a:t>
            </a:r>
            <a:r>
              <a:rPr lang="ru-RU" sz="1400" b="0" i="0" u="sng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https://helsinki.org.ua/wp- </a:t>
            </a:r>
            <a:r>
              <a:rPr lang="en-US" sz="1400" b="0" i="0" u="sng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ontent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/uploads/2018/03/CRYM_SUDETY.pdf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України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«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(7 та 8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.)», «Історія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ХХ ст.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Цалик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С.М.,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Мокрогуз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О.П.,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О.В. / За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В.,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В.Ф. — Київ: АУП, ЦВП, 2019. —  71 с.;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історії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ХХ ст.: 1939–1990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10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Цалик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 М.,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Мокрогуз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П.,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В. / За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редакцією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 В.,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Євтушенко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 І. — Київ: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Центр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2021. — 71 с.</a:t>
            </a:r>
            <a:endParaRPr lang="ru-RU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доступна за таким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https://www.aup.com.ua/dodatkovi-materiali-do-urokiv-istori/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https://www.aup.com.ua/istoriya-krimu-pershoi-polovini-khkh-st-na/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  ,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https://www.aup.com.ua/19786-2/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«Українська історія в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кінофільмах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/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Волошенюк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О.В,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Мокрогуз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О.П.,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Новікова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Л. Є.,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Тримбач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 В,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Черков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А.  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викладають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медіаграмотність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кінотекстів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популяризувати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кінематографічну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через призму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продискутувати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годин, занять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юних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0" i="0" u="sng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https://www.aup.com.ua/ukrainska-istoriya-v-kinofilmakh-pos/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AC7DDE-DBD4-406F-936F-A0EDED5081DC}"/>
              </a:ext>
            </a:extLst>
          </p:cNvPr>
          <p:cNvSpPr txBox="1"/>
          <p:nvPr/>
        </p:nvSpPr>
        <p:spPr>
          <a:xfrm>
            <a:off x="595884" y="107926"/>
            <a:ext cx="11000232" cy="608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449580" algn="just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2800" indent="449580" algn="just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2800" indent="449580" algn="just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3265" algn="ctr">
              <a:lnSpc>
                <a:spcPts val="1595"/>
              </a:lnSpc>
            </a:pP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2400" b="1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класного</a:t>
            </a:r>
            <a:r>
              <a:rPr lang="uk-UA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журналу</a:t>
            </a:r>
            <a:endParaRPr lang="ru-UA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8615" indent="456565"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журналу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учнів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5­11(12)­х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класів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загальноосвітніх навчальних закладів наказ Міністерства освіти і науки України</a:t>
            </a:r>
            <a:r>
              <a:rPr lang="uk-UA" sz="2400" spc="-3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03.06.2008 р.</a:t>
            </a:r>
            <a:r>
              <a:rPr lang="uk-UA" sz="2400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496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63220" marR="348615" indent="456565" algn="ctr"/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помилкового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робиться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правильний,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засвідчується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підписом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закладу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скріплюється печаткою.</a:t>
            </a:r>
          </a:p>
          <a:p>
            <a:pPr marL="363220" marR="350520" indent="456565" algn="ctr">
              <a:lnSpc>
                <a:spcPct val="100000"/>
              </a:lnSpc>
            </a:pPr>
            <a:endParaRPr lang="uk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50520" indent="456565" algn="ctr">
              <a:lnSpc>
                <a:spcPct val="100000"/>
              </a:lnSpc>
            </a:pP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графі «Зміст уроку» відповідно до календарного планування стисло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записується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уроку,</a:t>
            </a:r>
            <a:r>
              <a:rPr lang="uk-UA" sz="2400" spc="-1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контрольної,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практичної,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лабораторної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ctr"/>
            <a:endParaRPr lang="uk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349885" indent="456565" algn="ctr"/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графі «Завдання додому» стисло записується його зміст (прочитати,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напам’ять, повторити тощо), параграфи (сторінки) підручника, номери</a:t>
            </a:r>
            <a:r>
              <a:rPr lang="uk-UA" sz="2400" spc="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завдань,</a:t>
            </a:r>
            <a:r>
              <a:rPr lang="uk-UA" sz="2400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вправ</a:t>
            </a:r>
            <a:r>
              <a:rPr lang="uk-UA" sz="2400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UA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7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4778</Words>
  <Application>Microsoft Office PowerPoint</Application>
  <PresentationFormat>Широкоэкранный</PresentationFormat>
  <Paragraphs>248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Ведення класного журналу в 5 ­- 11 класах  закладів загальної середньої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2021-03-16T14:37:27Z</dcterms:created>
  <dcterms:modified xsi:type="dcterms:W3CDTF">2021-08-31T08:53:34Z</dcterms:modified>
</cp:coreProperties>
</file>