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70" r:id="rId6"/>
    <p:sldId id="265" r:id="rId7"/>
    <p:sldId id="266" r:id="rId8"/>
    <p:sldId id="267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7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8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74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00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08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62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69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79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49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98D9-B39D-47EF-99C2-E0DBA8B39D9B}" type="datetimeFigureOut">
              <a:rPr lang="uk-UA" smtClean="0"/>
              <a:t>03.09.2021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BCDD-92E9-4D29-AD42-3882C5519C1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%D0%A1%D0%B8%D1%80%D0%BE%D0%BF%D1%8F%D1%82%D0%BE%D0%B2%D0%B0\Downloads\%D0%9D%D0%B0%D0%BA%D0%B0%D0%B7_2736%20(1).pdf" TargetMode="External"/><Relationship Id="rId7" Type="http://schemas.openxmlformats.org/officeDocument/2006/relationships/hyperlink" Target="https://mon.gov.ua/ua/osvita/zagalna-serednya-osvita/navchalni-programi/modelni-navchalni-programi-dlya-5-9-klasiv-novoyi-ukrayinskoyi-shkoli-zaprovadzhuyutsya-poetapno-z-2022-roku?fbclid=IwAR0VWMhq4v0hJLqGMicjtiqCvGWumCmYb9Fx2hWRDXbjQMC-BUVMEsvXY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%D0%A1%D0%B8%D1%80%D0%BE%D0%BF%D1%8F%D1%82%D0%BE%D0%B2%D0%B0\Downloads\60edf8eb839fc962287212.pdf" TargetMode="External"/><Relationship Id="rId5" Type="http://schemas.openxmlformats.org/officeDocument/2006/relationships/hyperlink" Target="file:///C:\Users\%D0%A1%D0%B8%D1%80%D0%BE%D0%BF%D1%8F%D1%82%D0%BE%D0%B2%D0%B0\Downloads\602fd30bccb01131290234.pdf" TargetMode="External"/><Relationship Id="rId4" Type="http://schemas.openxmlformats.org/officeDocument/2006/relationships/hyperlink" Target="https://www.kmu.gov.ua/npas/pro-deyaki-pitannya-derzhavnih-standartiv-povnoyi-zagalnoyi-serednoyi-osviti-i300920-8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prpp.osvitasl.km.ua/%d1%81%d0%b0%d0%bc%d0%be%d0%be%d1%86%d1%96%d0%bd%d1%8e%d0%b2%d0%b0%d0%bd%d0%bd%d1%8f-%d0%bf%d1%80%d0%be%d1%84%d0%b5%d1%81%d1%96%d0%b9%d0%bd%d0%be%d1%97-%d0%b4%d1%96%d1%8f%d0%bb%d1%8c%d0%bd%d0%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prpp.osvitasl.km.ua/%d1%8f%d0%ba%d1%96%d1%81%d1%82%d1%8c-%d1%82%d0%b0-%d0%b0%d1%83%d0%b4%d0%b8%d1%82%d1%83/" TargetMode="External"/><Relationship Id="rId4" Type="http://schemas.openxmlformats.org/officeDocument/2006/relationships/hyperlink" Target="https://osvita.diia.gov.ua/digigra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whpGypm9f9gfyspVtEmWii5ZSfMhyuz/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907704" y="1628800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</a:t>
            </a: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</a:t>
            </a:r>
          </a:p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ІНОЗЕМНОЇ МОВИ У </a:t>
            </a:r>
          </a:p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/>
          </a:p>
        </p:txBody>
      </p:sp>
      <p:pic>
        <p:nvPicPr>
          <p:cNvPr id="4" name="Picture 4" descr="https://telegraf.design/wp-content/uploads/2021/06/Hmelnytskaya-1024x4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35" y="1"/>
            <a:ext cx="2656487" cy="10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ІМЦ3\Desktop\ЛОГОТИП ЦПРП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5" y="-17462"/>
            <a:ext cx="1713962" cy="10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9" y="620688"/>
            <a:ext cx="329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ЗАХОДИ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олімпіади</a:t>
            </a:r>
          </a:p>
          <a:p>
            <a:pPr marL="342900" indent="-342900">
              <a:buAutoNum type="arabicPeriod"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Європейських мов(26 вересня)</a:t>
            </a:r>
          </a:p>
          <a:p>
            <a:pPr marL="342900" indent="-342900">
              <a:buAutoNum type="arabicPeriod"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 іноземної мови</a:t>
            </a:r>
          </a:p>
          <a:p>
            <a:pPr marL="342900" indent="-342900">
              <a:buAutoNum type="arabicPeriod"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Сертифіковані семінари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564904"/>
            <a:ext cx="670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131841" y="692696"/>
            <a:ext cx="1881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6202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1.Огляд  методичних рекомендацій щодо викладання іноземної мов в 2021-2022н.р.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«Професійний розвиток вчителя іноземної мови» на підтримку реформи  «Нова українська школа»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3.Оцінювання результатів навчання учнів 1-4 класів закладів загальної середньої освіти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Як навчати доброчесності в початковій школі</a:t>
            </a:r>
          </a:p>
        </p:txBody>
      </p:sp>
    </p:spTree>
    <p:extLst>
      <p:ext uri="{BB962C8B-B14F-4D97-AF65-F5344CB8AC3E}">
        <p14:creationId xmlns:p14="http://schemas.microsoft.com/office/powerpoint/2010/main" val="1051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504" y="188640"/>
            <a:ext cx="903649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ПРОГРАМИ</a:t>
            </a:r>
          </a:p>
          <a:p>
            <a:pPr lvl="0" algn="just"/>
            <a:r>
              <a:rPr lang="uk-UA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uk-UA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новим Державним стандартом початкової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освіти, затвердженим Постановою КМУ від 21 .02.2018 №87, «Типовою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 програмою, розробленою під керівництвом О. Я. Савченко» та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«Типовою освітньою програмою, розробленою під керівництвом Р. Б. Шияна»;</a:t>
            </a:r>
          </a:p>
          <a:p>
            <a:pPr lvl="0" algn="just"/>
            <a:endParaRPr lang="uk-UA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5-9 </a:t>
            </a:r>
            <a:r>
              <a:rPr lang="uk-UA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Державним стандартом базової та повної загальної середньої освіти, затвердженим Постановою КМУ від 23.1 1 .2011 №1 392 та Типовою освітньою програмою закладів загальної середньої освіти ІІ ступеня (базова середня освіта), розробленою на виконання Закону України «Про освіту» та затвердженою наказом МОН від 20.04.201 8 №408;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endParaRPr lang="uk-UA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uk-UA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Державним стандартом базової та повної</a:t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освіти, затвердженого Постановою КМУ від 23.1 1 .2011 №392 та Типовою освітньою програмою закладів загальної середньої освіти ІІІ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ступеня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профільна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середня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освіта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розробленою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виконання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Закону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України«Про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освіту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» і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затвердженою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наказом МОН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20.04.2018№407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.</a:t>
            </a:r>
            <a:br>
              <a:rPr lang="ru-RU" sz="2000" b="1" dirty="0">
                <a:solidFill>
                  <a:srgbClr val="000000"/>
                </a:solidFill>
                <a:latin typeface="Times New Roman"/>
              </a:rPr>
            </a:b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511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ШКІЛЬНОЇ ДОКУМЕНТАЦІЇ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 змісту  уроку  та завдання додому допускається мовою вивчення предмета</a:t>
            </a:r>
          </a:p>
          <a:p>
            <a:pPr marL="342900" indent="-342900">
              <a:buAutoNum type="arabicPeriod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зошитів:</a:t>
            </a:r>
          </a:p>
          <a:p>
            <a:pPr marL="342900" indent="-342900">
              <a:buAutoNum type="arabicPeriod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2-4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після кожного уроку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5-9кл. – один раз на тиждень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10-11кл.- перевіряються найважливіші роботи один раз на місяць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835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НАВЧАЛЬНИХ ДОСЯГНЕНЬ УЧНІВ 1-4 КЛАСІВ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264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оцінювальної діяльності є створення сприятливих умов для формування і розвитку кожного окремого результату навчання учня з предмета навчання, інтегрованого курсу (освітньої галузі), визначеного освітньою програмою закладу освіти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19672" y="476673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ІНТЕРАКТИВНО-МЕТОДИЧНИЙ ПОРАДНИК 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51520" y="335846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uk-UA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Професійний стандарт за професіями «Вчитель початкових класів закладу загальної середньої освіти», «Вчитель закладу загальної середньої освіти»</a:t>
            </a:r>
            <a:endParaRPr lang="uk-UA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Державн</a:t>
            </a:r>
            <a:r>
              <a:rPr lang="uk-UA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ий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стандарт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базової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середньої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освіти</a:t>
            </a:r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 який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застосовується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з 1 </a:t>
            </a:r>
          </a:p>
          <a:p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вересня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2022 р</a:t>
            </a:r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оку</a:t>
            </a:r>
            <a:endParaRPr lang="uk-UA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Наказ МОН України від 19.02.2021 №235 «Про затвердження типової освітньої програми для 5-9 класів закладів загальної середньої освіти»</a:t>
            </a:r>
            <a:endParaRPr lang="uk-UA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Наказ МОН України від 12.07.2021 № 795 «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надання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грифа «Рекомендовано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Міністерством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освіти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і науки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України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»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модельним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навчальним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програмам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для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закладів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загальної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середньої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освіти</a:t>
            </a:r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»</a:t>
            </a:r>
            <a:endParaRPr lang="uk-UA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Модельні навчальні програми для 5-9 класів Нової української школи , які запроваджуються з 2022 року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504" y="0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траєкторії професійного розвитку розпочніть з проведення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власної  сформованості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u="sng" dirty="0" smtClean="0">
              <a:hlinkClick r:id="rId3"/>
            </a:endParaRPr>
          </a:p>
          <a:p>
            <a:endParaRPr lang="uk-UA" u="sng" dirty="0">
              <a:hlinkClick r:id="rId3"/>
            </a:endParaRPr>
          </a:p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Анкета </a:t>
            </a:r>
            <a:r>
              <a:rPr lang="uk-UA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самооцінювання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педагогічної майстерності для учасників сертифікації, затверджена наказом Державної служби якості освіти України «Про анкету </a:t>
            </a:r>
            <a:r>
              <a:rPr lang="uk-UA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самооцінювання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» від 29 березня 2021 року № 01 -11/26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аціональний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тест 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цифрову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грамотність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«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Цифрограм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для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вчителів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 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порталі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Дія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Цифрова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освіта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Анкета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для педагогічних працівників, затверджена наказом Державної служби якості освіти України від 09.01.2020 № 01-11/1 щодо проведення інституційного аудиту закладу освіти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9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11560" y="548680"/>
            <a:ext cx="73448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підвищення кваліфікації, які сприяють професійному розвитку педагога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u="sng" dirty="0" smtClean="0">
              <a:hlinkClick r:id="rId3"/>
            </a:endParaRPr>
          </a:p>
          <a:p>
            <a:endParaRPr lang="uk-UA" u="sng" dirty="0">
              <a:hlinkClick r:id="rId3"/>
            </a:endParaRPr>
          </a:p>
          <a:p>
            <a:endParaRPr lang="uk-UA" u="sng" dirty="0" smtClean="0">
              <a:hlinkClick r:id="rId3"/>
            </a:endParaRPr>
          </a:p>
          <a:p>
            <a:pPr algn="just"/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База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даних програм підвищення кваліфікації Комунальної установи «Центр професійного розвитку педагогічних працівників» </a:t>
            </a:r>
            <a:r>
              <a:rPr lang="uk-UA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Славутської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міської ради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683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ДИСТАНЦІЙНОГО НАВЧАННЯ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0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, Британська Рада  України, Гете-інститут створили платформи для дистанційного навчання  вчителів іноземної мови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 онлайн-ресурси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393</Words>
  <Application>Microsoft Office PowerPoint</Application>
  <PresentationFormat>Екран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ІМЦ3</dc:creator>
  <cp:lastModifiedBy>ІМЦ3</cp:lastModifiedBy>
  <cp:revision>16</cp:revision>
  <dcterms:created xsi:type="dcterms:W3CDTF">2021-08-19T09:08:54Z</dcterms:created>
  <dcterms:modified xsi:type="dcterms:W3CDTF">2021-09-03T07:13:43Z</dcterms:modified>
</cp:coreProperties>
</file>