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65" r:id="rId3"/>
    <p:sldId id="271" r:id="rId4"/>
    <p:sldId id="272" r:id="rId5"/>
    <p:sldId id="266" r:id="rId6"/>
    <p:sldId id="264" r:id="rId7"/>
    <p:sldId id="267" r:id="rId8"/>
    <p:sldId id="273" r:id="rId9"/>
    <p:sldId id="274" r:id="rId10"/>
    <p:sldId id="268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>
      <p:cViewPr varScale="1">
        <p:scale>
          <a:sx n="87" d="100"/>
          <a:sy n="87" d="100"/>
        </p:scale>
        <p:origin x="-147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75469-129B-4DE4-BCDD-4D5A3A0C8421}" type="datetimeFigureOut">
              <a:rPr lang="uk-UA" smtClean="0"/>
              <a:t>26.08.2021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F3E9D-F858-442E-9159-CB40EC601E6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6382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B6AF-8AE2-4869-AABB-8DE3BFB5CB91}" type="datetimeFigureOut">
              <a:rPr lang="uk-UA" smtClean="0"/>
              <a:t>26.08.2021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8D25-0D79-46CA-9C86-17C00FA9C37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8390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B6AF-8AE2-4869-AABB-8DE3BFB5CB91}" type="datetimeFigureOut">
              <a:rPr lang="uk-UA" smtClean="0"/>
              <a:t>26.08.2021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8D25-0D79-46CA-9C86-17C00FA9C37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482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B6AF-8AE2-4869-AABB-8DE3BFB5CB91}" type="datetimeFigureOut">
              <a:rPr lang="uk-UA" smtClean="0"/>
              <a:t>26.08.2021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8D25-0D79-46CA-9C86-17C00FA9C37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3246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B6AF-8AE2-4869-AABB-8DE3BFB5CB91}" type="datetimeFigureOut">
              <a:rPr lang="uk-UA" smtClean="0"/>
              <a:t>26.08.2021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8D25-0D79-46CA-9C86-17C00FA9C37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751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B6AF-8AE2-4869-AABB-8DE3BFB5CB91}" type="datetimeFigureOut">
              <a:rPr lang="uk-UA" smtClean="0"/>
              <a:t>26.08.2021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8D25-0D79-46CA-9C86-17C00FA9C37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7973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B6AF-8AE2-4869-AABB-8DE3BFB5CB91}" type="datetimeFigureOut">
              <a:rPr lang="uk-UA" smtClean="0"/>
              <a:t>26.08.2021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8D25-0D79-46CA-9C86-17C00FA9C37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765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B6AF-8AE2-4869-AABB-8DE3BFB5CB91}" type="datetimeFigureOut">
              <a:rPr lang="uk-UA" smtClean="0"/>
              <a:t>26.08.2021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8D25-0D79-46CA-9C86-17C00FA9C37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1057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B6AF-8AE2-4869-AABB-8DE3BFB5CB91}" type="datetimeFigureOut">
              <a:rPr lang="uk-UA" smtClean="0"/>
              <a:t>26.08.2021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8D25-0D79-46CA-9C86-17C00FA9C37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1851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B6AF-8AE2-4869-AABB-8DE3BFB5CB91}" type="datetimeFigureOut">
              <a:rPr lang="uk-UA" smtClean="0"/>
              <a:t>26.08.2021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8D25-0D79-46CA-9C86-17C00FA9C37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124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B6AF-8AE2-4869-AABB-8DE3BFB5CB91}" type="datetimeFigureOut">
              <a:rPr lang="uk-UA" smtClean="0"/>
              <a:t>26.08.2021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8D25-0D79-46CA-9C86-17C00FA9C37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792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B6AF-8AE2-4869-AABB-8DE3BFB5CB91}" type="datetimeFigureOut">
              <a:rPr lang="uk-UA" smtClean="0"/>
              <a:t>26.08.2021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8D25-0D79-46CA-9C86-17C00FA9C37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198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4B6AF-8AE2-4869-AABB-8DE3BFB5CB91}" type="datetimeFigureOut">
              <a:rPr lang="uk-UA" smtClean="0"/>
              <a:t>26.08.2021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A8D25-0D79-46CA-9C86-17C00FA9C37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593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knygomania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childrenfestival.org.ua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93BNk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on.gov.ua/ua/osvita/zagalna-serednya-osvita/navchalni-program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0B95Bu0xSAQ7SNVB3RzdmVTc3YzQ/view?usp=shari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drive.google.com/file/d/0B95Bu0xSAQ7SQ282Yk9JMnlfLW8/view?usp=sha" TargetMode="External"/><Relationship Id="rId4" Type="http://schemas.openxmlformats.org/officeDocument/2006/relationships/hyperlink" Target="https://drive.google.com/file/d/0B95Bu0xSAQ7SQ282Yk9JMnlfLW8/view?resourcekey=0-U_9U-EhiJNTLPgEio25dDw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0B95Bu0xSAQ7ScDFVeURaWld0RFE/view?u" TargetMode="External"/><Relationship Id="rId3" Type="http://schemas.openxmlformats.org/officeDocument/2006/relationships/hyperlink" Target="https://drive.google.com/file/d/0B95Bu0xSAQ7SMF9Yb09qRzk0QVU/view?128usp=sharing" TargetMode="External"/><Relationship Id="rId7" Type="http://schemas.openxmlformats.org/officeDocument/2006/relationships/hyperlink" Target="https://drive.google.com/file/d/0B95Bu0xSAQ7ScXpaN3J1YWVtajg/view?usp=shari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rive.google.com/file/d/0B95Bu0xSAQ7SdFFyT3U5WWw0Q0E/view?usp=sharing" TargetMode="External"/><Relationship Id="rId5" Type="http://schemas.openxmlformats.org/officeDocument/2006/relationships/hyperlink" Target="https://drive.google.com/file/d/0B95Bu0xSAQ7SamhWYTdUU0pCd00/view?usp=sharing" TargetMode="External"/><Relationship Id="rId4" Type="http://schemas.openxmlformats.org/officeDocument/2006/relationships/hyperlink" Target="https://docs.google.com/document/d/1c_kN8Im71VNnD8XN94nHj9JZ9YuMLs2Iy2mNvrCI/edi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%D0%A1%D0%B8%D1%80%D0%BE%D0%BF%D1%8F%D1%82%D0%BE%D0%B2%D0%B0\Downloads\%D0%9D%D0%B0%D0%BA%D0%B0%D0%B7_2736%20(1).pdf" TargetMode="External"/><Relationship Id="rId7" Type="http://schemas.openxmlformats.org/officeDocument/2006/relationships/hyperlink" Target="https://mon.gov.ua/ua/osvita/zagalna-serednya-osvita/navchalni-programi/modelni-navchalni-programi-dlya-5-9-klasiv-novoyi-ukrayinskoyi-shkoli-zaprovadzhuyutsya-poetapno-z-2022-roku?fbclid=IwAR0VWMhq4v0hJLqGMicjtiqCvGWumCmYb9Fx2hWRDXbjQMC-BUVMEsvXYF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file:///C:\Users\%D0%A1%D0%B8%D1%80%D0%BE%D0%BF%D1%8F%D1%82%D0%BE%D0%B2%D0%B0\Downloads\60edf8eb839fc962287212.pdf" TargetMode="External"/><Relationship Id="rId5" Type="http://schemas.openxmlformats.org/officeDocument/2006/relationships/hyperlink" Target="file:///C:\Users\%D0%A1%D0%B8%D1%80%D0%BE%D0%BF%D1%8F%D1%82%D0%BE%D0%B2%D0%B0\Downloads\602fd30bccb01131290234.pdf" TargetMode="External"/><Relationship Id="rId4" Type="http://schemas.openxmlformats.org/officeDocument/2006/relationships/hyperlink" Target="https://www.kmu.gov.ua/npas/pro-deyaki-pitannya-derzhavnih-standartiv-povnoyi-zagalnoyi-serednoyi-osviti-i300920-898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prpp.osvitasl.km.ua/%d1%81%d0%b0%d0%bc%d0%be%d0%be%d1%86%d1%96%d0%bd%d1%8e%d0%b2%d0%b0%d0%bd%d0%bd%d1%8f-%d0%bf%d1%80%d0%be%d1%84%d0%b5%d1%81%d1%96%d0%b9%d0%bd%d0%be%d1%97-%d0%b4%d1%96%d1%8f%d0%bb%d1%8c%d0%bd%d0%b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prpp.osvitasl.km.ua/%d1%8f%d0%ba%d1%96%d1%81%d1%82%d1%8c-%d1%82%d0%b0-%d0%b0%d1%83%d0%b4%d0%b8%d1%82%d1%83/" TargetMode="External"/><Relationship Id="rId4" Type="http://schemas.openxmlformats.org/officeDocument/2006/relationships/hyperlink" Target="https://osvita.diia.gov.ua/digigra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кутник 1"/>
          <p:cNvSpPr/>
          <p:nvPr/>
        </p:nvSpPr>
        <p:spPr>
          <a:xfrm>
            <a:off x="1907704" y="1124744"/>
            <a:ext cx="58326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 питання </a:t>
            </a:r>
          </a:p>
          <a:p>
            <a:pPr algn="ctr"/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мовно-літературної освіти </a:t>
            </a:r>
          </a:p>
          <a:p>
            <a:pPr algn="ctr"/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2021-2022н.р.</a:t>
            </a:r>
            <a:endParaRPr lang="uk-U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064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43808" y="476672"/>
            <a:ext cx="3741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ВСЕУКРАЇНСЬКІ ЧИТАЦЬКІ ПРОЄКТИ</a:t>
            </a:r>
            <a:endParaRPr lang="uk-UA" b="1" dirty="0"/>
          </a:p>
        </p:txBody>
      </p:sp>
      <p:sp>
        <p:nvSpPr>
          <p:cNvPr id="4" name="Прямокутник 3"/>
          <p:cNvSpPr/>
          <p:nvPr/>
        </p:nvSpPr>
        <p:spPr>
          <a:xfrm>
            <a:off x="251520" y="908720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/>
          </a:p>
          <a:p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UA: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Казки. Можна послухати українські народні казки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голосами  відомих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uk-UA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«Всеукраїнський конкурс дитячого читання «</a:t>
            </a:r>
            <a:r>
              <a:rPr lang="uk-UA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Книгоманія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http://knygomania.com/</a:t>
            </a:r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«Фестиваль дитячого читання «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Книгоманія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http://childrenfestival.org.ua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«Читацький марафон»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http://childrenfestival.org.ua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80" y="-25152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3648" y="2276872"/>
            <a:ext cx="82061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</a:t>
            </a:r>
            <a:endParaRPr lang="uk-UA" sz="5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08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кутник 2"/>
          <p:cNvSpPr/>
          <p:nvPr/>
        </p:nvSpPr>
        <p:spPr>
          <a:xfrm>
            <a:off x="611560" y="404665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підготовці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нового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року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опрацювати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514350" indent="-514350">
              <a:buAutoNum type="arabicPeriod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https://goo.gl/93BNko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навчально-методичних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осібників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https://goo.gl/93BNko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3.Навчальні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офіційному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МОН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за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покликанням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https://mon.gov.ua/ua/osvita/zagalna-serednya-osvita/navchalni-programi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569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984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260648"/>
            <a:ext cx="8299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КУРСИ ТА ФАКУЛЬТАТИВИ З УКРАЇНСЬКОЇ СЛОВЕСНОСТІ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323528" y="629980"/>
            <a:ext cx="864096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/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1.Основи культури мовлення та журналістики. Програма для</a:t>
            </a: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факультативного курсу для 10-11 класів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drive.google.com/file/d/0B95Bu0xSAQ7SNVB3RzdmVTc3YzQ/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view?usp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=sharing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з навчальними текстами. Факультатив для старшокласників.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drive.google.com/file/d/0B95Bu0xSAQ7SQ282Yk9JMnlfLW8/view?resourcekey=0-U_9U-EhiJNTLPgEio25dDw</a:t>
            </a:r>
            <a:endParaRPr lang="uk-UA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факультативного курсу «Українська фразеологія» для 8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класу загальноосвітніх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 закладів.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drive.google.com/file/d/0B95Bu0xSAQ7SQ282Yk9JMnlfLW8/view?usp=sha</a:t>
            </a:r>
            <a:endPara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факультативного курсу «Фразеологія української літературної</a:t>
            </a: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мови» для учнів 11 класу загальноосвітніх навчальних закладів.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drive.google.com/file/d/0B95Bu0xSAQ7SQ282Yk9JMnlfLW8/view?usp=sha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892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-192089"/>
            <a:ext cx="9437116" cy="71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кутник 2"/>
          <p:cNvSpPr/>
          <p:nvPr/>
        </p:nvSpPr>
        <p:spPr>
          <a:xfrm>
            <a:off x="-108520" y="0"/>
            <a:ext cx="892899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5.Лексика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факультативного курсу для 7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загальноосвітніх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drive.google.com/file/d/0B95Bu0xSAQ7SMF9Yb09qRzk0QVU/view?128usp=sharing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Практикум з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8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Календарно-</a:t>
            </a: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факультативного курсу.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docs.google.com/document/d/1c_kN8Im71VNnD8XN94nHj9JZ9YuMLs2Iy2mNvrCI/edit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7.Стилістика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Факультатив. (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10-11класи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drive.google.com/file/d/0B95Bu0xSAQ7SamhWYTdUU0pCd00/view?usp=sharing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8.Ділова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факультативного курсу для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10(11)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drive.google.com/file/d/0B95Bu0xSAQ7SdFFyT3U5WWw0Q0E/view?usp=sharing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9.Український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етикет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drive.google.com/file/d/0B95Bu0xSAQ7ScXpaN3J1YWVtajg/view?usp=sharing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10.Українська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лексикографія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факультативного курсу для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drive.google.com/file/d/0B95Bu0xSAQ7ScDFVeURaWld0RFE/view?u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802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51720" y="476672"/>
            <a:ext cx="54100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НАПРЯМКИ МОВНО-ЛІТЕРАТУРНОЇ  ОСВІТИ </a:t>
            </a:r>
          </a:p>
          <a:p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1584668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</a:t>
            </a:r>
            <a:r>
              <a:rPr lang="uk-UA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мовної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особистості</a:t>
            </a:r>
          </a:p>
          <a:p>
            <a:pPr marL="342900" indent="-342900">
              <a:buAutoNum type="arabicPeriod"/>
            </a:pP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читацької грамотності </a:t>
            </a:r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257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404664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ШЛЯХИ ФОРМУВАННЯ МОВНОЇ ОСОБИСТОСТІ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7129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1.Засобами художнього слова</a:t>
            </a:r>
          </a:p>
          <a:p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2.Завдання, які поєднують  роботу мислення і пам’яті</a:t>
            </a:r>
          </a:p>
          <a:p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3.Проблемно-ситуативні завдання</a:t>
            </a:r>
          </a:p>
          <a:p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Використання технологій  лінгвістичного аналізу тексту</a:t>
            </a:r>
          </a:p>
          <a:p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5.Використання різних видів текстів</a:t>
            </a:r>
          </a:p>
          <a:p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6.Отримувати доступ до інформації й знаходити її в тексті,</a:t>
            </a: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осмислювати та оцінювати прочитане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398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548680"/>
            <a:ext cx="76715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ШЛЯХИ ФОРМУВАННЯ ЛІТЕРАТУРНОЇ КОМПЕТЕНТНОСТІ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1787" y="1984541"/>
            <a:ext cx="80047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Співпраця  з </a:t>
            </a:r>
            <a:r>
              <a:rPr lang="uk-UA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біблітеками</a:t>
            </a:r>
            <a:endParaRPr lang="uk-UA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uk-UA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 учнів до всеукраїнських </a:t>
            </a:r>
            <a:r>
              <a:rPr lang="uk-UA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проєктів</a:t>
            </a:r>
            <a:endParaRPr lang="uk-UA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uk-UA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Опрацювання вчителями  матеріалів Всеукраїнських науково-практичних конференцій Інституту педагогіки  НАПН України «Проблема читання в сучасному інформаційному суспільстві»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16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кутник 1"/>
          <p:cNvSpPr/>
          <p:nvPr/>
        </p:nvSpPr>
        <p:spPr>
          <a:xfrm>
            <a:off x="323528" y="548680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algn="ctr"/>
            <a:r>
              <a:rPr lang="uk-UA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МЕТОДИЧНИЙ ПОРАДНИК</a:t>
            </a:r>
            <a:endParaRPr lang="uk-UA" b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endParaRPr lang="uk-UA" b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r>
              <a:rPr lang="uk-UA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Професійний стандарт за професіями «Вчитель початкових класів закладу загальної середньої освіти», «Вчитель закладу загальної середньої освіти»</a:t>
            </a:r>
            <a:endParaRPr lang="uk-UA" b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Державн</a:t>
            </a:r>
            <a:r>
              <a:rPr lang="uk-UA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ий</a:t>
            </a: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стандарт </a:t>
            </a:r>
            <a:r>
              <a:rPr lang="ru-RU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базової</a:t>
            </a: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середньої</a:t>
            </a: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освіти</a:t>
            </a:r>
            <a:r>
              <a:rPr lang="uk-UA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, який</a:t>
            </a: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застосовується</a:t>
            </a: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з 1 </a:t>
            </a:r>
          </a:p>
          <a:p>
            <a:r>
              <a:rPr lang="ru-RU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вересня</a:t>
            </a: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2022 р</a:t>
            </a:r>
            <a:r>
              <a:rPr lang="uk-UA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оку</a:t>
            </a:r>
            <a:endParaRPr lang="uk-UA" b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Наказ МОН України від 19.02.2021 №235 «Про затвердження типової освітньої програми для 5-9 класів закладів загальної середньої освіти»</a:t>
            </a:r>
            <a:endParaRPr lang="uk-UA" b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Наказ МОН України від 12.07.2021 № 795 «</a:t>
            </a: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Про </a:t>
            </a:r>
            <a:r>
              <a:rPr lang="ru-RU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надання</a:t>
            </a: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грифа «Рекомендовано </a:t>
            </a:r>
            <a:r>
              <a:rPr lang="ru-RU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Міністерством</a:t>
            </a: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ru-RU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освіти</a:t>
            </a: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і науки </a:t>
            </a:r>
            <a:r>
              <a:rPr lang="ru-RU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України</a:t>
            </a: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» </a:t>
            </a:r>
            <a:r>
              <a:rPr lang="ru-RU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модельним</a:t>
            </a: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ru-RU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навчальним</a:t>
            </a: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ru-RU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програмам</a:t>
            </a: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для </a:t>
            </a:r>
            <a:r>
              <a:rPr lang="ru-RU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закладів</a:t>
            </a: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ru-RU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загальної</a:t>
            </a: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ru-RU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середньої</a:t>
            </a: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ru-RU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освіти</a:t>
            </a:r>
            <a:r>
              <a:rPr lang="uk-UA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»</a:t>
            </a:r>
            <a:endParaRPr lang="uk-UA" b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Модельні навчальні програми для 5-9 класів Нової української школи , які запроваджуються з 2022 року</a:t>
            </a:r>
            <a:endParaRPr lang="uk-UA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907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кутник 1"/>
          <p:cNvSpPr/>
          <p:nvPr/>
        </p:nvSpPr>
        <p:spPr>
          <a:xfrm>
            <a:off x="467544" y="612844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 траєкторії професійного розвитку розпочніть з проведення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самооцінювання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рівня власної  сформованості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u="sng" dirty="0">
              <a:hlinkClick r:id="rId3"/>
            </a:endParaRPr>
          </a:p>
          <a:p>
            <a:endParaRPr lang="uk-UA" u="sng" dirty="0">
              <a:hlinkClick r:id="rId3"/>
            </a:endParaRPr>
          </a:p>
          <a:p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Анкета </a:t>
            </a:r>
            <a:r>
              <a:rPr lang="uk-UA" b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самооцінювання</a:t>
            </a:r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педагогічної майстерності для учасників сертифікації, затверджена наказом Державної служби якості освіти України «Про анкету </a:t>
            </a:r>
            <a:r>
              <a:rPr lang="uk-UA" b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самооцінювання</a:t>
            </a:r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» від 29 березня 2021 року № 01 -11/26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1" u="sng" dirty="0"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endParaRPr lang="uk-UA" b="1" u="sng" dirty="0"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Н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аціональний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тест на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цифрову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грамотність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«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Цифрограм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для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вчителів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» на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порталі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Дія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Цифрова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освіта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1" u="sng" dirty="0">
              <a:latin typeface="Times New Roman" panose="02020603050405020304" pitchFamily="18" charset="0"/>
              <a:cs typeface="Times New Roman" panose="02020603050405020304" pitchFamily="18" charset="0"/>
              <a:hlinkClick r:id="rId5"/>
            </a:endParaRPr>
          </a:p>
          <a:p>
            <a:endParaRPr lang="uk-UA" b="1" u="sng" dirty="0">
              <a:latin typeface="Times New Roman" panose="02020603050405020304" pitchFamily="18" charset="0"/>
              <a:cs typeface="Times New Roman" panose="02020603050405020304" pitchFamily="18" charset="0"/>
              <a:hlinkClick r:id="rId5"/>
            </a:endParaRPr>
          </a:p>
          <a:p>
            <a:endParaRPr lang="uk-UA" b="1" u="sng" dirty="0">
              <a:latin typeface="Times New Roman" panose="02020603050405020304" pitchFamily="18" charset="0"/>
              <a:cs typeface="Times New Roman" panose="02020603050405020304" pitchFamily="18" charset="0"/>
              <a:hlinkClick r:id="rId5"/>
            </a:endParaRPr>
          </a:p>
          <a:p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Анкета для педагогічних працівників, затверджена наказом Державної служби якості освіти України від 09.01.2020 № 01-11/1 щодо проведення інституційного аудиту закладу освіти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16313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535</Words>
  <Application>Microsoft Office PowerPoint</Application>
  <PresentationFormat>Екран (4:3)</PresentationFormat>
  <Paragraphs>109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1" baseType="lpstr"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ІМЦ3</dc:creator>
  <cp:lastModifiedBy>ІМЦ3</cp:lastModifiedBy>
  <cp:revision>19</cp:revision>
  <dcterms:created xsi:type="dcterms:W3CDTF">2021-08-12T06:56:15Z</dcterms:created>
  <dcterms:modified xsi:type="dcterms:W3CDTF">2021-08-26T07:41:40Z</dcterms:modified>
</cp:coreProperties>
</file>