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65" r:id="rId5"/>
    <p:sldId id="259" r:id="rId6"/>
    <p:sldId id="263" r:id="rId7"/>
    <p:sldId id="266" r:id="rId8"/>
    <p:sldId id="264" r:id="rId9"/>
    <p:sldId id="268" r:id="rId10"/>
    <p:sldId id="269" r:id="rId11"/>
    <p:sldId id="270" r:id="rId12"/>
    <p:sldId id="272" r:id="rId13"/>
    <p:sldId id="273" r:id="rId14"/>
    <p:sldId id="271" r:id="rId15"/>
    <p:sldId id="267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63A"/>
    <a:srgbClr val="EE8E00"/>
    <a:srgbClr val="DE7400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8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9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Your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zoippo.net.ua/zapowiki/index.php/%D0%86%D0%BD%D1%82%D0%B5%D1%80%D0%BD%D0%B5%D1%82-%D1%80%D0%B5%D1%81%D1%83%D1%80%D1%81%D0%B8_%D0%9E%D1%81%D0%BD%D0%BE%D0%B2%D0%B8_%D0%B7%D0%B4%D0%BE%D1%80%D0%BE%D0%B2%27%D1%8F" TargetMode="External"/><Relationship Id="rId3" Type="http://schemas.openxmlformats.org/officeDocument/2006/relationships/hyperlink" Target="https://sites.google.com/site/osvitkontentoz/" TargetMode="External"/><Relationship Id="rId7" Type="http://schemas.openxmlformats.org/officeDocument/2006/relationships/hyperlink" Target="https://imzo.gov.ua/osvita/zagalno-serednya-osvita-2/navchalni-prohramy-5-9-klasy-naskrizni-zmistovi-liniji/osnovy-zdorov-ya-naskrizni-zmistovi-liniji/" TargetMode="External"/><Relationship Id="rId2" Type="http://schemas.openxmlformats.org/officeDocument/2006/relationships/hyperlink" Target="http://autta.org.ua-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nus.org.ua/articles/10-onlajn-resursiv-shho-znadoblyatsya-na-urokah/" TargetMode="External"/><Relationship Id="rId5" Type="http://schemas.openxmlformats.org/officeDocument/2006/relationships/hyperlink" Target="http://blogbondarenkoyuulii.blogspot.com/p/httpsns-plus.html" TargetMode="External"/><Relationship Id="rId4" Type="http://schemas.openxmlformats.org/officeDocument/2006/relationships/hyperlink" Target="http://cprppl.osv.org.ua/news/1610966934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ied.org.ua/wp-content/uploads/2021/08/metodichni-rekomendaczi%D1%97_profstandart-uchitelya_sajt-uiro.pdf" TargetMode="External"/><Relationship Id="rId2" Type="http://schemas.openxmlformats.org/officeDocument/2006/relationships/hyperlink" Target="https://zakon.rada.gov.ua/rada/show/v2736915-20#Text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QEua/?__cft__%5b0%5d=AZVcLk9JxkND-UglfRtQZ9sMlfa004H2CdltjcJHxOwIjXDSBiUzxoOh7vzIUUPnsN3jfMT9ElBRDw72CT8VBzVpY3qYWmWMH4XoLehBsoS1eK7iVUOllqt2FtU-Uef1h0YYdbUM2gckpi7Rii4m0XV9x_S2PN0wWQfQyswmwAeN6HB7Fz-oi0o-ORF239vCH6g&amp;__tn__=kK-R" TargetMode="External"/><Relationship Id="rId2" Type="http://schemas.openxmlformats.org/officeDocument/2006/relationships/hyperlink" Target="https://www.facebook.com/uied.org.ua/?__cft__%5b0%5d=AZVcLk9JxkND-UglfRtQZ9sMlfa004H2CdltjcJHxOwIjXDSBiUzxoOh7vzIUUPnsN3jfMT9ElBRDw72CT8VBzVpY3qYWmWMH4XoLehBsoS1eK7iVUOllqt2FtU-Uef1h0YYdbUM2gckpi7Rii4m0XV9x_S2PN0wWQfQyswmwAeN6HB7Fz-oi0o-ORF239vCH6g&amp;__tn__=kK-R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edway.in.u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7521255.sendpul.se/sl/MTE1NTU0ODQ=/5c7aa24c4ec5a49917b43b60f3db7a49s6" TargetMode="External"/><Relationship Id="rId2" Type="http://schemas.openxmlformats.org/officeDocument/2006/relationships/hyperlink" Target="https://s7521255.sendpul.se/sl/MTE1NTU0ODM=/5c7aa24c4ec5a49917b43b60f3db7a49s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file/d/1WwhpGypm9f9gfyspVtEmWii5ZSfMhyuz/view" TargetMode="External"/><Relationship Id="rId4" Type="http://schemas.openxmlformats.org/officeDocument/2006/relationships/hyperlink" Target="https://plan2.diia.gov.ua/projects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prpp.osvitasl.km.ua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GDh9gC" TargetMode="External"/><Relationship Id="rId2" Type="http://schemas.openxmlformats.org/officeDocument/2006/relationships/hyperlink" Target="https://www.president.gov.ua/documents/1952020-337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n.gov.ua/storage/app/media/zagalna%20serednya/typovi-programu-2-11/20180420-tipov-osvitnya-programa-5-9-nmo-405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rada/show/v1222729-13/st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us.org.ua/articles/samoorganizatsiya-u-navchanni-abo-yak-uchni-mozhut-navchatys-samostijno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naurok.com.ua/test" TargetMode="External"/><Relationship Id="rId3" Type="http://schemas.openxmlformats.org/officeDocument/2006/relationships/hyperlink" Target="http://www.prozdorove.com.ua/" TargetMode="External"/><Relationship Id="rId7" Type="http://schemas.openxmlformats.org/officeDocument/2006/relationships/hyperlink" Target="https://www.phc.org.ua/" TargetMode="External"/><Relationship Id="rId2" Type="http://schemas.openxmlformats.org/officeDocument/2006/relationships/hyperlink" Target="https://naurok.com.ua/biblioteka/osnovi-zdorov-y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playlist?list=PL9B8xIlnf8T6bRG3ekX_foY" TargetMode="External"/><Relationship Id="rId5" Type="http://schemas.openxmlformats.org/officeDocument/2006/relationships/hyperlink" Target="https://vseosvita.ua/library/osnovi-zdorova" TargetMode="External"/><Relationship Id="rId4" Type="http://schemas.openxmlformats.org/officeDocument/2006/relationships/hyperlink" Target="http://rebus1.com/ua/index.php?item=m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762000"/>
            <a:ext cx="6019800" cy="5334000"/>
          </a:xfrm>
        </p:spPr>
        <p:txBody>
          <a:bodyPr>
            <a:normAutofit fontScale="25000" lnSpcReduction="20000"/>
          </a:bodyPr>
          <a:lstStyle/>
          <a:p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икладання інтегрованого предмету  «Основи</a:t>
            </a:r>
            <a:r>
              <a:rPr lang="uk-UA" sz="21600" b="1" spc="-335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здоров’я»                          </a:t>
            </a:r>
            <a:r>
              <a:rPr lang="uk-UA" sz="21600" b="1" spc="-15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2021/22</a:t>
            </a:r>
            <a:r>
              <a:rPr lang="uk-UA" sz="21600" b="1" spc="-10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навчальному</a:t>
            </a:r>
            <a:r>
              <a:rPr lang="uk-UA" sz="21600" b="1" spc="-5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600" b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endParaRPr lang="ru-UA" sz="21600" dirty="0">
              <a:solidFill>
                <a:schemeClr val="accent3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B35096-CA01-4000-AA6F-E38EDD028A31}"/>
              </a:ext>
            </a:extLst>
          </p:cNvPr>
          <p:cNvSpPr txBox="1"/>
          <p:nvPr/>
        </p:nvSpPr>
        <p:spPr>
          <a:xfrm>
            <a:off x="163946" y="5665686"/>
            <a:ext cx="5105400" cy="385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800"/>
              </a:spcAft>
            </a:pPr>
            <a:r>
              <a:rPr lang="uk-UA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http://autta.org.ua-</a:t>
            </a:r>
            <a:r>
              <a:rPr lang="uk-UA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ортал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превентивної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освіти: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BD1E5-5C3A-4E33-BBC8-7DEC44679B11}"/>
              </a:ext>
            </a:extLst>
          </p:cNvPr>
          <p:cNvSpPr txBox="1"/>
          <p:nvPr/>
        </p:nvSpPr>
        <p:spPr>
          <a:xfrm>
            <a:off x="131619" y="2475454"/>
            <a:ext cx="8534400" cy="3190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lnSpc>
                <a:spcPct val="115000"/>
              </a:lnSpc>
              <a:buNone/>
            </a:pP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sites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com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site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1800" u="sng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osvitkontentoz</a:t>
            </a:r>
            <a:r>
              <a:rPr lang="uk-UA" sz="18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uk-UA" sz="18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електронний контент з основ </a:t>
            </a:r>
            <a:r>
              <a:rPr lang="uk-UA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я.</a:t>
            </a:r>
            <a:endParaRPr lang="ru-U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1066800" algn="l"/>
              </a:tabLst>
            </a:pPr>
            <a:r>
              <a:rPr lang="en-US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http://cprppl.osv.org.ua/news/1610966934/</a:t>
            </a:r>
            <a:r>
              <a:rPr lang="uk-UA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http://blogbondarenkoyuulii.blogspot.com/p/httpsns-plus.html</a:t>
            </a:r>
            <a:r>
              <a:rPr lang="uk-UA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 матеріали 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1066800" algn="l"/>
              </a:tabLst>
            </a:pPr>
            <a:r>
              <a:rPr lang="en-US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https://nus.org.ua/articles/10-onlajn-resursiv-shho-znadoblyatsya-na-urokah/</a:t>
            </a:r>
            <a:r>
              <a:rPr lang="uk-UA" sz="1800" dirty="0">
                <a:solidFill>
                  <a:srgbClr val="9999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10 онлайн-</a:t>
            </a:r>
            <a:r>
              <a:rPr lang="ru-RU" sz="1800" i="0" u="none" strike="noStrike" dirty="0" err="1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ресурсів</a:t>
            </a:r>
            <a:r>
              <a:rPr lang="ru-RU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800" i="0" u="none" strike="noStrike" dirty="0" err="1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0" u="none" strike="noStrike" dirty="0" err="1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знадобляться</a:t>
            </a:r>
            <a:r>
              <a:rPr lang="ru-RU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на уроках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  <a:tabLst>
                <a:tab pos="1066800" algn="l"/>
              </a:tabLst>
            </a:pPr>
            <a:r>
              <a:rPr lang="en-US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7"/>
              </a:rPr>
              <a:t>https://imzo.gov.ua/osvita/zagalno-serednya-osvita-2/navchalni-prohramy-5-9-klasy-naskrizni-zmistovi-liniji/osnovy-zdorov-ya-naskrizni-zmistovi-liniji/</a:t>
            </a:r>
            <a:r>
              <a:rPr lang="uk-UA" sz="1800" i="0" u="none" strike="noStrike" dirty="0">
                <a:solidFill>
                  <a:srgbClr val="010101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- оновлена програма</a:t>
            </a:r>
            <a:endParaRPr lang="ru-RU" sz="1800" i="0" u="none" strike="noStrike" dirty="0">
              <a:solidFill>
                <a:srgbClr val="010101"/>
              </a:solidFill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846AA-CA09-4D3F-AE90-F560F22FB956}"/>
              </a:ext>
            </a:extLst>
          </p:cNvPr>
          <p:cNvSpPr txBox="1"/>
          <p:nvPr/>
        </p:nvSpPr>
        <p:spPr>
          <a:xfrm>
            <a:off x="4105564" y="65038"/>
            <a:ext cx="4572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Інтернет – ресурси з основ </a:t>
            </a:r>
            <a:r>
              <a:rPr lang="uk-UA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хздоров’я</a:t>
            </a:r>
            <a:r>
              <a:rPr lang="uk-UA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https://zoippo.net.ua/zapowiki/index.php/%D0%86%D0%BD%D1%82%D0%B5%D1%80%D0%BD%D0%B5%D1%82-%D1%80%D0%B5%D1%81%D1%83%D1%80%D1%81%D0%B8_%D0%9E%D1%81%D0%BD%D0%BE%D0%B2%D0%B8_%D0%B7%D0%B4%D0%BE%D1%80%D0%BE%D0%B2%27%D1%8F</a:t>
            </a:r>
            <a:endParaRPr lang="ru-RU" sz="1800" b="0" i="0" dirty="0">
              <a:solidFill>
                <a:srgbClr val="555555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4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A8ACAA-AC11-4FA7-8474-81EC32A46118}"/>
              </a:ext>
            </a:extLst>
          </p:cNvPr>
          <p:cNvSpPr txBox="1"/>
          <p:nvPr/>
        </p:nvSpPr>
        <p:spPr>
          <a:xfrm>
            <a:off x="1600200" y="2286000"/>
            <a:ext cx="6853382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6600" b="1" dirty="0">
                <a:solidFill>
                  <a:srgbClr val="4E86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 СТАНДАРТ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https://zakon.rada.gov.ua/rada/show/v2736915-20#Text</a:t>
            </a: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uk-UA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https://uied.org.ua/wp-content/uploads/2021/08/metodichni-rekomendaczi%D1%97_profstandart-uchitelya_sajt-uiro.pdf</a:t>
            </a:r>
            <a:r>
              <a:rPr lang="uk-UA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UA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12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7A67F6-E105-4A7C-96E9-6E66DA153EDD}"/>
              </a:ext>
            </a:extLst>
          </p:cNvPr>
          <p:cNvSpPr txBox="1"/>
          <p:nvPr/>
        </p:nvSpPr>
        <p:spPr>
          <a:xfrm>
            <a:off x="381000" y="76200"/>
            <a:ext cx="861060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i="0" u="none" strike="noStrike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sz="1800" b="0" i="0" u="none" strike="noStrike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громадянська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культурна,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лідерська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підприємницька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b="1" i="0" u="none" strike="noStrike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800" b="1" i="0" u="none" strike="noStrike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1800" b="1" i="0" u="none" strike="noStrike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0" u="none" strike="noStrike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b="1" i="0" u="none" strike="noStrike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0" u="none" strike="noStrike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мовно-комунікативна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інформаційно-цифрова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оцінювально-аналітична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емоційно-етична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     - 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проєктувальна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 rtl="0">
              <a:buFontTx/>
              <a:buChar char="-"/>
            </a:pP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Стандарт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учителя за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кваліфікаційними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/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вчителям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чіткі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запобігає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ризикам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необ’єктивного</a:t>
            </a:r>
            <a:endParaRPr lang="ru-RU" sz="1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</a:t>
            </a:r>
          </a:p>
          <a:p>
            <a:pPr algn="l"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1800" dirty="0">
                <a:latin typeface="innerspace"/>
                <a:cs typeface="Times New Roman" panose="02020603050405020304" pitchFamily="18" charset="0"/>
              </a:rPr>
              <a:t>.</a:t>
            </a:r>
            <a:endParaRPr lang="ru-RU" sz="18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38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A3F598-B992-421D-8996-5DE447EA3EB3}"/>
              </a:ext>
            </a:extLst>
          </p:cNvPr>
          <p:cNvSpPr txBox="1"/>
          <p:nvPr/>
        </p:nvSpPr>
        <p:spPr>
          <a:xfrm>
            <a:off x="2057400" y="1676400"/>
            <a:ext cx="60960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6600" b="1" dirty="0">
                <a:solidFill>
                  <a:srgbClr val="4E863A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uk-UA" sz="66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ланування підвищення кваліфікації </a:t>
            </a:r>
            <a:endParaRPr lang="ru-UA" sz="6600" b="1" dirty="0">
              <a:solidFill>
                <a:srgbClr val="4E86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39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194379-60C0-4E8A-9A31-56B0C4CF739F}"/>
              </a:ext>
            </a:extLst>
          </p:cNvPr>
          <p:cNvSpPr txBox="1"/>
          <p:nvPr/>
        </p:nvSpPr>
        <p:spPr>
          <a:xfrm>
            <a:off x="3810000" y="339866"/>
            <a:ext cx="5105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Національна платформа можливостей професійного розвитку педагогічних працівників «</a:t>
            </a:r>
            <a:r>
              <a:rPr lang="en-US" sz="2400" b="1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EdWay</a:t>
            </a:r>
            <a:r>
              <a:rPr lang="uk-UA" sz="24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)</a:t>
            </a:r>
            <a:br>
              <a:rPr lang="ru-UA" sz="24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400" dirty="0">
              <a:solidFill>
                <a:srgbClr val="4E863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A39AAF-10A9-4B1F-BC99-A72EE2C3B98A}"/>
              </a:ext>
            </a:extLst>
          </p:cNvPr>
          <p:cNvSpPr txBox="1"/>
          <p:nvPr/>
        </p:nvSpPr>
        <p:spPr>
          <a:xfrm>
            <a:off x="228600" y="2386876"/>
            <a:ext cx="8305800" cy="4384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платформа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«Е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dWay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розробниками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ГО «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ЕдКемп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і ТОВ «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», за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МФ «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інституційних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партнерів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Український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інститут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розвитку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освіти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Державна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служба 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якості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освіти</a:t>
            </a:r>
            <a:r>
              <a:rPr lang="ru-RU" sz="1800" b="0" i="0" u="none" strike="noStrike" dirty="0">
                <a:solidFill>
                  <a:srgbClr val="AA8A1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омбудсмена,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аналітики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МОН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8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Платформою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EdWay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замовляють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(педагоги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професійно-технічної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Адреса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sz="1800" b="1" i="0" u="none" strike="noStrike" dirty="0">
                <a:solidFill>
                  <a:srgbClr val="0071B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edway.in.ua</a:t>
            </a:r>
            <a:endParaRPr lang="en-US" sz="18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2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D3266E-143C-438F-B8F2-BDD293B4CB49}"/>
              </a:ext>
            </a:extLst>
          </p:cNvPr>
          <p:cNvSpPr txBox="1"/>
          <p:nvPr/>
        </p:nvSpPr>
        <p:spPr>
          <a:xfrm>
            <a:off x="419100" y="304800"/>
            <a:ext cx="8458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Платформа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масштабах і на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цілої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відповідає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державній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політиці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постанова 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Кабінету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Міністрів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України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21.08.2019 № 800 «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Деякі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питання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підвищення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кваліфікації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педагогічних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і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науково-педагогічних</a:t>
            </a:r>
            <a:r>
              <a:rPr lang="ru-RU" sz="1800" b="0" i="0" u="none" strike="noStrike" dirty="0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працівників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»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0" i="0" u="none" strike="noStrike" dirty="0" err="1">
                <a:solidFill>
                  <a:srgbClr val="8DC76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постановою</a:t>
            </a:r>
            <a:r>
              <a:rPr lang="ru-RU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№ 1133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включена до плану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цифровізації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державному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https://plan2.diia.gov.ua/projects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uk-UA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uk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uk-UA" sz="1800" b="1" dirty="0">
                <a:solidFill>
                  <a:srgbClr val="4E863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База даних програм підвищення кваліфікації Комунальної установи «Центр професійного розвитку педагогічних працівників» </a:t>
            </a:r>
            <a:r>
              <a:rPr lang="uk-UA" sz="1800" b="1" dirty="0" err="1">
                <a:solidFill>
                  <a:srgbClr val="4E863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Славутської</a:t>
            </a:r>
            <a:r>
              <a:rPr lang="uk-UA" sz="1800" b="1" dirty="0">
                <a:solidFill>
                  <a:srgbClr val="4E863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міської ради</a:t>
            </a:r>
            <a:br>
              <a:rPr lang="ru-UA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042766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D6EB8B-D439-4E0B-935C-B7CB0535E26D}"/>
              </a:ext>
            </a:extLst>
          </p:cNvPr>
          <p:cNvSpPr txBox="1"/>
          <p:nvPr/>
        </p:nvSpPr>
        <p:spPr>
          <a:xfrm>
            <a:off x="2514600" y="1238071"/>
            <a:ext cx="63246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6600" b="1" dirty="0">
                <a:solidFill>
                  <a:srgbClr val="4E86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СПІЛЬНОТА</a:t>
            </a:r>
          </a:p>
          <a:p>
            <a:pPr marL="0" indent="0" algn="ctr">
              <a:buNone/>
            </a:pPr>
            <a:r>
              <a:rPr lang="ru-RU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http://cprpp.osvitasl.km.ua/</a:t>
            </a:r>
            <a:endParaRPr lang="ru-U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418F3DD-7B41-4964-A487-061667695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3498"/>
              </p:ext>
            </p:extLst>
          </p:nvPr>
        </p:nvGraphicFramePr>
        <p:xfrm>
          <a:off x="304800" y="4419600"/>
          <a:ext cx="8610597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3926692635"/>
                    </a:ext>
                  </a:extLst>
                </a:gridCol>
                <a:gridCol w="874233">
                  <a:extLst>
                    <a:ext uri="{9D8B030D-6E8A-4147-A177-3AD203B41FA5}">
                      <a16:colId xmlns:a16="http://schemas.microsoft.com/office/drawing/2014/main" val="3073114950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1124753158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3625480166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2406922769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1766628370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547517311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649789875"/>
                    </a:ext>
                  </a:extLst>
                </a:gridCol>
                <a:gridCol w="985452">
                  <a:extLst>
                    <a:ext uri="{9D8B030D-6E8A-4147-A177-3AD203B41FA5}">
                      <a16:colId xmlns:a16="http://schemas.microsoft.com/office/drawing/2014/main" val="2172813985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r>
                        <a:rPr lang="uk-UA" sz="1600" dirty="0"/>
                        <a:t>П.І.Б., електронна</a:t>
                      </a:r>
                    </a:p>
                    <a:p>
                      <a:r>
                        <a:rPr lang="uk-UA" sz="1600" dirty="0"/>
                        <a:t>адреса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Дата народження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Адреса , номер телефону, 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ЗЗСО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Освіта, фах за освітою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/>
                        <a:t>Стаж роботи</a:t>
                      </a:r>
                      <a:endParaRPr lang="ru-UA" sz="1600" dirty="0"/>
                    </a:p>
                    <a:p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Рік проходження курсів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Рік проходження атестації</a:t>
                      </a:r>
                      <a:endParaRPr lang="ru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/>
                        <a:t>Кваліфікаційна категорія</a:t>
                      </a:r>
                      <a:endParaRPr lang="ru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95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684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37C6C-20DB-4361-970B-97E47F7DFCBA}"/>
              </a:ext>
            </a:extLst>
          </p:cNvPr>
          <p:cNvSpPr txBox="1"/>
          <p:nvPr/>
        </p:nvSpPr>
        <p:spPr>
          <a:xfrm>
            <a:off x="1295400" y="1219200"/>
            <a:ext cx="6248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uk-UA" sz="8000" b="1" dirty="0">
                <a:solidFill>
                  <a:srgbClr val="4E86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!</a:t>
            </a:r>
          </a:p>
        </p:txBody>
      </p:sp>
    </p:spTree>
    <p:extLst>
      <p:ext uri="{BB962C8B-B14F-4D97-AF65-F5344CB8AC3E}">
        <p14:creationId xmlns:p14="http://schemas.microsoft.com/office/powerpoint/2010/main" val="348310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:a16="http://schemas.microsoft.com/office/drawing/2014/main" id="{008E2718-B6FF-4268-BF02-7E0E444E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92" y="228600"/>
            <a:ext cx="8915399" cy="662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здоров’язбережного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освітнього середовища – один із пріоритетних напрямів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освіти.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Указом Президента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№ 195/2020 схвалено Національну стратегію розбудови безпечного 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школі.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https://www.president.gov.ua/documents/1952020-33789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Виконання завдань Національної стратегії відбувається, зокрема, шляхом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викладання інтегрованих предметів «Основи здоров’я» в середній базовій та     «Я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досліджую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світ» 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початковій школі.</a:t>
            </a:r>
          </a:p>
          <a:p>
            <a:pPr marL="0" indent="0" algn="just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У 2021/2022 навчальному році вивчення предмета «Основи здоров’я»                 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5-</a:t>
            </a:r>
            <a:r>
              <a:rPr lang="uk-UA" sz="2000" b="1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 класах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здійснюватиметься за навчальною програмою, затвердженою наказом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 від 07.06.2017 № 804. Програму розміщено на офіційному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МОН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(https://goo.gl/GDh9gC)</a:t>
            </a:r>
            <a:r>
              <a:rPr lang="uk-UA" sz="20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Відповідно до типової освітньої програми закладів загальної середньо</a:t>
            </a:r>
          </a:p>
          <a:p>
            <a:pPr marL="0" indent="0" algn="just">
              <a:buNone/>
            </a:pP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 ІІ ступеня, затвердженої наказом МОН від 20.04.2018</a:t>
            </a: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№ 405 (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Типова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освітня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програма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закладів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загальної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</a:t>
            </a:r>
            <a:r>
              <a:rPr lang="ru-RU" sz="1400" b="0" i="0" u="sng" dirty="0" err="1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середньої</a:t>
            </a:r>
            <a:r>
              <a:rPr lang="ru-R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4"/>
              </a:rPr>
              <a:t> ...)</a:t>
            </a:r>
          </a:p>
          <a:p>
            <a:pPr marL="0" indent="0" algn="just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на вивчення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год.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тиждень.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ru-UA" sz="2000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розкриває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спільні</a:t>
            </a:r>
            <a:r>
              <a:rPr lang="uk-UA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uk-UA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uk-UA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наскрізні</a:t>
            </a:r>
            <a:r>
              <a:rPr lang="uk-UA" sz="2000" i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uk-UA" sz="2000" i="1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лінії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«Екологічна безпека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сталий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«Громадянська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відповідальність»;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«Здоров’я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безпека»;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«Підприємливість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грамотність»,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в учнів здатності застосовувати знання й уміння з різних предметів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реальних життєвих ситуаціях.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Компетентнісний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інтерактивних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забезпечують: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участь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учня;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учителем;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uk-UA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ситуаціях, наближених до реального життя;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сприятливий емоційний клімат 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класі;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формування відчуття класу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єдиної команди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5433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ACE8C24-71D6-405B-97B9-BFA1B4B150EC}"/>
              </a:ext>
            </a:extLst>
          </p:cNvPr>
          <p:cNvSpPr txBox="1"/>
          <p:nvPr/>
        </p:nvSpPr>
        <p:spPr>
          <a:xfrm>
            <a:off x="3791527" y="381000"/>
            <a:ext cx="5334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зосереджена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використанням методів навчання, що ґрунтуються на активній участі всіх учнів: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групах,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обговоренні,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мозкових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штурмах,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uk-UA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карт, рольових іграх, дискусіях, творчих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проєктах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інтерв’ю, аналізі життєвих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ситуацій, екскурсіях, моделюванні розв’язання проблеми тощо. Тобто, кожний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 має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включати практичну</a:t>
            </a:r>
            <a:r>
              <a:rPr lang="uk-UA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складову.</a:t>
            </a:r>
            <a:endParaRPr lang="ru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6EB2C-BF32-4F26-967F-D104D232CD1C}"/>
              </a:ext>
            </a:extLst>
          </p:cNvPr>
          <p:cNvSpPr txBox="1"/>
          <p:nvPr/>
        </p:nvSpPr>
        <p:spPr>
          <a:xfrm>
            <a:off x="228600" y="2895600"/>
            <a:ext cx="8763000" cy="3762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49885" algn="just"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Задля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складників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ширше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uk-UA" sz="1800" b="1" spc="-5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 яких: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9885" lvl="0" indent="-342900" algn="just"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самостійний вибір послідовності викладення навчального матеріалу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межах одного навчального року, але без порушення логіки викладу в межах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розділу;</a:t>
            </a:r>
            <a:endParaRPr lang="ru-UA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49250" lvl="0" indent="-342900" algn="just">
              <a:spcBef>
                <a:spcPts val="340"/>
              </a:spcBef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зміни в орієнтовній кількості годин, передбачених програмою 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uk-UA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занять,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резервних годин;</a:t>
            </a:r>
            <a:endParaRPr lang="ru-UA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49250" lvl="0" indent="-342900" algn="just">
              <a:spcBef>
                <a:spcPts val="5"/>
              </a:spcBef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добір</a:t>
            </a:r>
            <a:r>
              <a:rPr lang="uk-UA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uk-UA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uk-UA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uk-UA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uk-UA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uk-UA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прикладів</a:t>
            </a:r>
            <a:r>
              <a:rPr lang="uk-UA" sz="18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регіону.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Резервні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повторення, систематизації, узагальнення навчального матеріалу, контролю 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семінарів,</a:t>
            </a:r>
            <a:r>
              <a:rPr lang="uk-UA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екскурсій тощо.</a:t>
            </a:r>
            <a:endParaRPr lang="ru-UA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399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241C07-4866-4170-842C-B984D1FABE9D}"/>
              </a:ext>
            </a:extLst>
          </p:cNvPr>
          <p:cNvSpPr txBox="1"/>
          <p:nvPr/>
        </p:nvSpPr>
        <p:spPr>
          <a:xfrm>
            <a:off x="3886200" y="326248"/>
            <a:ext cx="492990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досягнень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uk-UA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орієнтовні вимоги до оцінювання, затверджені наказом Міністерства освіти і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науки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21.08.2013</a:t>
            </a:r>
            <a:r>
              <a:rPr lang="uk-UA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1222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https://zakon.rada.gov.ua/rada/show/v1222729-13/stru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UA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0825F5-B2E5-4D53-BE2E-FAF6BADBC1BF}"/>
              </a:ext>
            </a:extLst>
          </p:cNvPr>
          <p:cNvSpPr txBox="1"/>
          <p:nvPr/>
        </p:nvSpPr>
        <p:spPr>
          <a:xfrm>
            <a:off x="2438400" y="1788962"/>
            <a:ext cx="6705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Об’єктом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здоров’я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-ціннісне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ставлення</a:t>
            </a:r>
            <a:r>
              <a:rPr lang="uk-UA" sz="18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навколишньої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дійсності,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дотримання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поведінки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ситуаціях,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сформованість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умінь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навичок.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02165F-A21F-482A-9A76-1CE0E12343DE}"/>
              </a:ext>
            </a:extLst>
          </p:cNvPr>
          <p:cNvSpPr txBox="1"/>
          <p:nvPr/>
        </p:nvSpPr>
        <p:spPr>
          <a:xfrm>
            <a:off x="175491" y="2989291"/>
            <a:ext cx="8793018" cy="3144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49885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Основними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видами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поточне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підсумкове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(тематичне,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семестрове, річне). Звертаємо увагу на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питання підсумкового – тематичного,</a:t>
            </a:r>
            <a:r>
              <a:rPr lang="uk-UA" sz="1800" b="1" spc="5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семестрового,</a:t>
            </a:r>
            <a:r>
              <a:rPr lang="uk-UA" sz="1800" b="1" spc="6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річного</a:t>
            </a:r>
            <a:r>
              <a:rPr lang="uk-UA" sz="1800" b="1" spc="8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800" b="1" spc="7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оцінювання.</a:t>
            </a:r>
            <a:r>
              <a:rPr lang="uk-UA" sz="1800" b="1" spc="75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Тематична</a:t>
            </a:r>
            <a:r>
              <a:rPr lang="uk-UA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uk-UA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виставляється</a:t>
            </a:r>
            <a:r>
              <a:rPr lang="uk-UA" sz="18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урахуванням усіх поточних за різні види навчальних робіт протягом вивчення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 окремої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тематичної атестації.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8615" algn="just">
              <a:lnSpc>
                <a:spcPct val="115000"/>
              </a:lnSpc>
              <a:spcBef>
                <a:spcPts val="5"/>
              </a:spcBef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Семестрове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оцінок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урахуванням динаміки особистих навчальних досягнень учня/учениці протягом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семестру.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9250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3FF75A-9469-4091-8459-FA79A3D3E258}"/>
              </a:ext>
            </a:extLst>
          </p:cNvPr>
          <p:cNvSpPr txBox="1"/>
          <p:nvPr/>
        </p:nvSpPr>
        <p:spPr>
          <a:xfrm>
            <a:off x="3810000" y="76200"/>
            <a:ext cx="5486400" cy="2301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49885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Річне оцінювання здійснюється на підставі семестрових або скоригованих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семестрових оцінок. Річна оцінка не обов’язково є середнім арифметичним від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оцінок за І та ІІ семестри, під час виставлення річної враховуємо динаміку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важливість тем, які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вивчалися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A60E0E-3F34-4831-A012-8D4E6A8B5309}"/>
              </a:ext>
            </a:extLst>
          </p:cNvPr>
          <p:cNvSpPr txBox="1"/>
          <p:nvPr/>
        </p:nvSpPr>
        <p:spPr>
          <a:xfrm>
            <a:off x="76200" y="3124200"/>
            <a:ext cx="9067800" cy="3354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0520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початку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2021/22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якісного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 освітніх програм в умовах очного та/або дистанційного навчання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запровадити коригувальне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навчання: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5052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2706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діагностичні роботи з метою визначення рівня засвоєння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учнями навчального матеріалу за попередній навчальний рік. Слід зазначити,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оцінки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виставляти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класного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журналу;</a:t>
            </a:r>
            <a:endParaRPr lang="ru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5052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27063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діагностичних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орієнтир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планування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актуалізації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систематизації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вмінь;</a:t>
            </a:r>
            <a:endParaRPr lang="ru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49885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-"/>
              <a:tabLst>
                <a:tab pos="1270635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нести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корективи до календарно-­тематичних планів (за потреби), де</a:t>
            </a:r>
            <a:r>
              <a:rPr lang="uk-UA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ключові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ґрунтується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опрацювання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програмового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матеріалу.</a:t>
            </a:r>
            <a:endParaRPr lang="ru-UA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4276D4-F471-4B00-91E8-F44D4353A3EF}"/>
              </a:ext>
            </a:extLst>
          </p:cNvPr>
          <p:cNvSpPr txBox="1"/>
          <p:nvPr/>
        </p:nvSpPr>
        <p:spPr>
          <a:xfrm>
            <a:off x="304800" y="2378177"/>
            <a:ext cx="853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І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ІІ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семестрах, тривалість їхнього</a:t>
            </a:r>
            <a:r>
              <a:rPr lang="uk-UA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складність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змісту,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учня/учениці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робити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набуті знання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5378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245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D6CE7-7AFF-413B-B06C-F54D0C9067A7}"/>
              </a:ext>
            </a:extLst>
          </p:cNvPr>
          <p:cNvSpPr txBox="1"/>
          <p:nvPr/>
        </p:nvSpPr>
        <p:spPr>
          <a:xfrm>
            <a:off x="381000" y="115455"/>
            <a:ext cx="8686800" cy="2217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1790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оцінювання індивідуальних досягнень учнів та учениць може бути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використане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оцінювання портфоліо.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uk-UA" sz="1800" b="1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Портфоліо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накопичувальна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передбачає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уміння учнів та учениць ставити цілі, планувати і організовувати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власну навчальну діяльність; накопичення різних видів робіт, які засвідчують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індивідуальному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розвитку;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активну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участь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інтеграції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кількісних</a:t>
            </a:r>
            <a:r>
              <a:rPr lang="uk-UA" sz="18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якісних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оцінок; підвищення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ролі самооцінки</a:t>
            </a:r>
            <a:endParaRPr lang="ru-U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5CCD1E5-26D8-4E5C-BA12-FF8EA23CBA36}"/>
              </a:ext>
            </a:extLst>
          </p:cNvPr>
          <p:cNvSpPr txBox="1"/>
          <p:nvPr/>
        </p:nvSpPr>
        <p:spPr>
          <a:xfrm>
            <a:off x="2761673" y="3573206"/>
            <a:ext cx="61722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включити</a:t>
            </a:r>
            <a:r>
              <a:rPr lang="ru-RU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i="0" dirty="0">
              <a:solidFill>
                <a:srgbClr val="4E863A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титульному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листі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знаходитись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фотографія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малюнок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власника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портфоліо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супроводжувана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прізвищем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ім’ям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батькові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сторінках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записуються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визначений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період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Тут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записати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1-5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досягнень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день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стосовно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здорового способу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Тематичні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сторінки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заповнені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виконаними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домашніми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теми.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сторінках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«Моя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творчість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 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можна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розміщувати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усе, 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вистачить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фантазії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21CE70-8607-4191-A6DB-40F3D3692E09}"/>
              </a:ext>
            </a:extLst>
          </p:cNvPr>
          <p:cNvSpPr txBox="1"/>
          <p:nvPr/>
        </p:nvSpPr>
        <p:spPr>
          <a:xfrm>
            <a:off x="247073" y="2385338"/>
            <a:ext cx="86868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1800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виглядає</a:t>
            </a:r>
            <a:r>
              <a:rPr lang="ru-RU" sz="1800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портфоліо</a:t>
            </a:r>
            <a:r>
              <a:rPr lang="ru-RU" sz="1800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учня</a:t>
            </a:r>
            <a:r>
              <a:rPr lang="ru-RU" sz="1800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 з основ </a:t>
            </a:r>
            <a:r>
              <a:rPr lang="ru-RU" sz="1800" b="1" i="0" dirty="0" err="1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здоров’я</a:t>
            </a:r>
            <a:r>
              <a:rPr lang="ru-RU" sz="1800" b="1" i="0" dirty="0">
                <a:solidFill>
                  <a:srgbClr val="4E863A"/>
                </a:solidFill>
                <a:effectLst/>
                <a:latin typeface="Times New Roman" panose="02020603050405020304" pitchFamily="18" charset="0"/>
              </a:rPr>
              <a:t>?</a:t>
            </a:r>
            <a:endParaRPr lang="ru-RU" b="0" i="0" dirty="0">
              <a:solidFill>
                <a:srgbClr val="4E863A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яскравим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творчо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оформленим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пов’язане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улюбленими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героями, в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ньому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розміщуватися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малюнки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наклейки, фото,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усе,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захоче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Головною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умовою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 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відображення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ведення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здорового способу </a:t>
            </a:r>
            <a:r>
              <a:rPr lang="ru-RU" sz="1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1F525F-1C21-4AF3-88E0-3CF1FD4B045E}"/>
              </a:ext>
            </a:extLst>
          </p:cNvPr>
          <p:cNvSpPr txBox="1"/>
          <p:nvPr/>
        </p:nvSpPr>
        <p:spPr>
          <a:xfrm>
            <a:off x="3941618" y="301603"/>
            <a:ext cx="5181600" cy="3068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49885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Рекомендується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скористатися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Самоорганізований</a:t>
            </a:r>
            <a:r>
              <a:rPr lang="uk-UA" sz="18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освітній простір (СООП)»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https://nus.org.ua/articles/samoorganizatsiya-u-navchanni-abo-yak-uchni-mozhut-navchatys-samostijno/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яка допомагає учнівській молоді організовувати роботу в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інформаційному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потоці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так,</a:t>
            </a:r>
            <a:r>
              <a:rPr lang="uk-UA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uk-UA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корисну</a:t>
            </a:r>
            <a:r>
              <a:rPr lang="uk-UA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  <a:r>
              <a:rPr lang="uk-UA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інформацію.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49250" algn="just">
              <a:lnSpc>
                <a:spcPct val="115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5CB65A-51D6-42A2-8A9F-717DDDE21F2A}"/>
              </a:ext>
            </a:extLst>
          </p:cNvPr>
          <p:cNvSpPr txBox="1"/>
          <p:nvPr/>
        </p:nvSpPr>
        <p:spPr>
          <a:xfrm>
            <a:off x="266700" y="2908086"/>
            <a:ext cx="8610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Використання СООП в освітньому процесі допоможе учням сформувати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навички інформаційної комунікації, навчатися працювати в команді, критично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мислити,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логічно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обґрунтовувати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свою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позицію,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розвивати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лідерські</a:t>
            </a:r>
            <a:r>
              <a:rPr lang="uk-UA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37585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375213-10C4-459D-82BB-FF46F8F1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E586CD-D5DC-432A-889E-8609DCB91CEA}"/>
              </a:ext>
            </a:extLst>
          </p:cNvPr>
          <p:cNvSpPr txBox="1"/>
          <p:nvPr/>
        </p:nvSpPr>
        <p:spPr>
          <a:xfrm>
            <a:off x="114300" y="20782"/>
            <a:ext cx="8915400" cy="5176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Підбираючи</a:t>
            </a:r>
            <a:r>
              <a:rPr lang="uk-UA" sz="16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навчально-­методичний</a:t>
            </a:r>
            <a:r>
              <a:rPr lang="uk-UA" sz="1600" spc="5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uk-UA" sz="1600" spc="5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1600" spc="5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uk-UA" sz="1600" spc="5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endParaRPr lang="ru-U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50520" algn="ctr">
              <a:lnSpc>
                <a:spcPct val="115000"/>
              </a:lnSpc>
              <a:spcAft>
                <a:spcPts val="800"/>
              </a:spcAf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«Основи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здоров’я»,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вчителю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пропонується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скористуватися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переліком                              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 - ресурсі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</a:t>
            </a:r>
            <a:endParaRPr lang="ru-U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49885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  <a:tab pos="2675255" algn="l"/>
                <a:tab pos="3866515" algn="l"/>
                <a:tab pos="4641215" algn="l"/>
                <a:tab pos="5782310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розробки	уроків з основ 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здоров’я:</a:t>
            </a:r>
            <a:r>
              <a:rPr lang="uk-UA" sz="1600" spc="-340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https://naurok.com.ua/biblioteka/osnovi­zdorov­ya;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5052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здорове»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здорового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харчування,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схвалені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 України: 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http://www.prozdorove.com.ua;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5179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  <a:tab pos="2282190" algn="l"/>
                <a:tab pos="3030220" algn="l"/>
                <a:tab pos="4466590" algn="l"/>
                <a:tab pos="5934075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з 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ребусами,логічними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іграми:</a:t>
            </a:r>
            <a:r>
              <a:rPr lang="uk-UA" sz="16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http://rebus1.com/ua/index.php?item=main;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49885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Всеосвіта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матеріали: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https://vseosvita.ua/library/osnovi­zdorova;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349885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відеоматеріали всіх конкурсних випробувань ІІІ (всеукраїнського)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туру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конкурсу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«Учитель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2019»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номінації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«Основи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здоров’я»:</a:t>
            </a:r>
            <a:r>
              <a:rPr lang="uk-UA" sz="16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www.youtube.com/playlist?list=PL9B8xIlnf8T6bRG3ekX_foY</a:t>
            </a:r>
            <a:r>
              <a:rPr lang="uk-UA" sz="1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­BOp_HvLoS;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  <a:tabLst>
                <a:tab pos="1270635" algn="l"/>
              </a:tabLst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uk-UA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uk-UA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uk-UA" sz="16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</a:t>
            </a:r>
            <a:r>
              <a:rPr lang="uk-UA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України:</a:t>
            </a:r>
            <a:r>
              <a:rPr lang="uk-UA" sz="16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https://www.phc.org.ua/;</a:t>
            </a:r>
            <a:endParaRPr lang="ru-UA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285750" marR="349250" indent="-285750">
              <a:lnSpc>
                <a:spcPct val="115000"/>
              </a:lnSpc>
              <a:spcBef>
                <a:spcPts val="34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інтерактивні    завдання    для    контролю    знань    і    залучення    учнів</a:t>
            </a:r>
            <a:r>
              <a:rPr lang="uk-UA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uk-UA" sz="1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вдома.</a:t>
            </a:r>
            <a:r>
              <a:rPr lang="uk-UA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URL:</a:t>
            </a:r>
            <a:r>
              <a:rPr lang="uk-UA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https://naurok.com.ua/test</a:t>
            </a:r>
            <a:endParaRPr lang="ru-UA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056499"/>
      </p:ext>
    </p:extLst>
  </p:cSld>
  <p:clrMapOvr>
    <a:masterClrMapping/>
  </p:clrMapOvr>
</p:sld>
</file>

<file path=ppt/theme/theme1.xml><?xml version="1.0" encoding="utf-8"?>
<a:theme xmlns:a="http://schemas.openxmlformats.org/drawingml/2006/main" name="20058-cub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176</TotalTime>
  <Words>1888</Words>
  <Application>Microsoft Office PowerPoint</Application>
  <PresentationFormat>Экран (4:3)</PresentationFormat>
  <Paragraphs>114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</vt:lpstr>
      <vt:lpstr>Calibri</vt:lpstr>
      <vt:lpstr>innerspace</vt:lpstr>
      <vt:lpstr>Microsoft New Tai Lue</vt:lpstr>
      <vt:lpstr>Times New Roman</vt:lpstr>
      <vt:lpstr>Verdana</vt:lpstr>
      <vt:lpstr>Verdana</vt:lpstr>
      <vt:lpstr>Wingdings</vt:lpstr>
      <vt:lpstr>20058-cubes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user</dc:creator>
  <cp:lastModifiedBy>User</cp:lastModifiedBy>
  <cp:revision>7</cp:revision>
  <dcterms:created xsi:type="dcterms:W3CDTF">2019-01-17T10:13:30Z</dcterms:created>
  <dcterms:modified xsi:type="dcterms:W3CDTF">2021-08-27T08:11:16Z</dcterms:modified>
</cp:coreProperties>
</file>