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  <p:sldId id="263" r:id="rId6"/>
    <p:sldId id="262" r:id="rId7"/>
    <p:sldId id="264" r:id="rId8"/>
    <p:sldId id="260" r:id="rId9"/>
    <p:sldId id="265" r:id="rId10"/>
    <p:sldId id="271" r:id="rId11"/>
    <p:sldId id="261" r:id="rId12"/>
    <p:sldId id="269" r:id="rId13"/>
    <p:sldId id="268" r:id="rId14"/>
    <p:sldId id="270" r:id="rId15"/>
    <p:sldId id="266" r:id="rId16"/>
    <p:sldId id="273" r:id="rId17"/>
    <p:sldId id="272" r:id="rId18"/>
    <p:sldId id="274" r:id="rId19"/>
    <p:sldId id="280" r:id="rId20"/>
    <p:sldId id="279" r:id="rId21"/>
    <p:sldId id="281" r:id="rId22"/>
    <p:sldId id="276" r:id="rId23"/>
    <p:sldId id="275" r:id="rId24"/>
    <p:sldId id="278" r:id="rId2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1F61"/>
    <a:srgbClr val="4D2957"/>
    <a:srgbClr val="6312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7584" y="16778"/>
            <a:ext cx="8316416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00201"/>
            <a:ext cx="7499176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1197968" y="2276872"/>
            <a:ext cx="7499176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on.gov.ua/storage/app/media/zagalna%20serednya/Navchalni.prohramy/2021/14.07/Model.navch.prohr.5-9.klas.NUSH-poetap.z.2022/Mist.osv.gal/Mystetstvo.5-6-kl.Masol.Prosina.14.07.pdf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on.gov.ua/storage/app/media/zagalna%20serednya/Navchalni.prohramy/2021/14.07/Model.navch.prohr.5-9.klas.NUSH-poetap.z.2022/Mist.osv.gal/Mystetstvo.5-6-kl.Komarovska.Lyemesheva.14.07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on.gov.ua/storage/app/media/zagalna%20serednya/Navchalni.prohramy/2021/14.07/Model.navch.prohr.5-9.klas.NUSH-poetap.z.2022/Mist.osv.gal/Dramat.teatr.5-6-kl.Starahina.ta.in.14.07.pdf" TargetMode="External"/><Relationship Id="rId2" Type="http://schemas.openxmlformats.org/officeDocument/2006/relationships/hyperlink" Target="https://mon.gov.ua/storage/app/media/zagalna%20serednya/Navchalni.prohramy/2021/14.07/Model.navch.prohr.5-9.klas.NUSH-poetap.z.2022/Mist.osv.gal/Mystetstvo.5-6-kl.Kondratova.23.07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on.gov.ua/storage/app/media/zagalna%20serednya/Navchalni.prohramy/2021/14.07/Model.navch.prohr.5-9.klas.NUSH-poetap.z.2022/Mist.osv.gal/Muz.myst.5-6-kl.Ferents.ta.in.14.07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uied.org.ua/wp-content/uploads/2021/08/metodichni-rekomendaczi%D1%97_profstandart-uchitelya_sajt-uiro.pdf" TargetMode="External"/><Relationship Id="rId2" Type="http://schemas.openxmlformats.org/officeDocument/2006/relationships/hyperlink" Target="https://zakon.rada.gov.ua/rada/show/v2736915-20#Text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SQEua/?__cft__%5b0%5d=AZVcLk9JxkND-UglfRtQZ9sMlfa004H2CdltjcJHxOwIjXDSBiUzxoOh7vzIUUPnsN3jfMT9ElBRDw72CT8VBzVpY3qYWmWMH4XoLehBsoS1eK7iVUOllqt2FtU-Uef1h0YYdbUM2gckpi7Rii4m0XV9x_S2PN0wWQfQyswmwAeN6HB7Fz-oi0o-ORF239vCH6g&amp;__tn__=kK-R" TargetMode="External"/><Relationship Id="rId2" Type="http://schemas.openxmlformats.org/officeDocument/2006/relationships/hyperlink" Target="https://www.facebook.com/uied.org.ua/?__cft__%5b0%5d=AZVcLk9JxkND-UglfRtQZ9sMlfa004H2CdltjcJHxOwIjXDSBiUzxoOh7vzIUUPnsN3jfMT9ElBRDw72CT8VBzVpY3qYWmWMH4XoLehBsoS1eK7iVUOllqt2FtU-Uef1h0YYdbUM2gckpi7Rii4m0XV9x_S2PN0wWQfQyswmwAeN6HB7Fz-oi0o-ORF239vCH6g&amp;__tn__=kK-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dway.in.u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s7521255.sendpul.se/sl/MTE1NTU0ODQ=/5c7aa24c4ec5a49917b43b60f3db7a49s6" TargetMode="External"/><Relationship Id="rId2" Type="http://schemas.openxmlformats.org/officeDocument/2006/relationships/hyperlink" Target="https://s7521255.sendpul.se/sl/MTE1NTU0ODM=/5c7aa24c4ec5a49917b43b60f3db7a49s6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drive.google.com/file/d/1WwhpGypm9f9gfyspVtEmWii5ZSfMhyuz/view" TargetMode="External"/><Relationship Id="rId4" Type="http://schemas.openxmlformats.org/officeDocument/2006/relationships/hyperlink" Target="https://plan2.diia.gov.ua/projects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cprpp.osvitasl.km.ua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svitoria.media/experience/yak-organizuvaty-dystantsijne-navchannya-uchniv-pokrokova-instruktsiya/" TargetMode="External"/><Relationship Id="rId2" Type="http://schemas.openxmlformats.org/officeDocument/2006/relationships/hyperlink" Target="https://bit.ly/3kLuJSC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pedpresa.com.ua/vu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bit.ly/3wXCvLm" TargetMode="External"/><Relationship Id="rId13" Type="http://schemas.openxmlformats.org/officeDocument/2006/relationships/hyperlink" Target="https://classical.suspilne.media/108" TargetMode="External"/><Relationship Id="rId18" Type="http://schemas.openxmlformats.org/officeDocument/2006/relationships/hyperlink" Target="https://studopedya.ru/1-107817.html" TargetMode="External"/><Relationship Id="rId3" Type="http://schemas.openxmlformats.org/officeDocument/2006/relationships/hyperlink" Target="http://namu.kiev.ua/" TargetMode="External"/><Relationship Id="rId7" Type="http://schemas.openxmlformats.org/officeDocument/2006/relationships/hyperlink" Target="http://hutsul.museum/" TargetMode="External"/><Relationship Id="rId12" Type="http://schemas.openxmlformats.org/officeDocument/2006/relationships/hyperlink" Target="https://museumshevchenko.org.ua/" TargetMode="External"/><Relationship Id="rId17" Type="http://schemas.openxmlformats.org/officeDocument/2006/relationships/hyperlink" Target="http://www.abc-people.com/typework/paint/index.htm" TargetMode="External"/><Relationship Id="rId2" Type="http://schemas.openxmlformats.org/officeDocument/2006/relationships/hyperlink" Target="http://artclassic.edu.ru/catalog.asp" TargetMode="External"/><Relationship Id="rId16" Type="http://schemas.openxmlformats.org/officeDocument/2006/relationships/hyperlink" Target="http://www.khm.a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erev.org.ua/index.html" TargetMode="External"/><Relationship Id="rId11" Type="http://schemas.openxmlformats.org/officeDocument/2006/relationships/hyperlink" Target="http://new.pinchukartcentre.org/" TargetMode="External"/><Relationship Id="rId5" Type="http://schemas.openxmlformats.org/officeDocument/2006/relationships/hyperlink" Target="http://www.mundm.kiev.ua/" TargetMode="External"/><Relationship Id="rId15" Type="http://schemas.openxmlformats.org/officeDocument/2006/relationships/hyperlink" Target="http://www.metmuseum.org/" TargetMode="External"/><Relationship Id="rId10" Type="http://schemas.openxmlformats.org/officeDocument/2006/relationships/hyperlink" Target="https://proartgallery.com.ua/" TargetMode="External"/><Relationship Id="rId4" Type="http://schemas.openxmlformats.org/officeDocument/2006/relationships/hyperlink" Target="http://honchar.org.ua/pro-muzey/" TargetMode="External"/><Relationship Id="rId9" Type="http://schemas.openxmlformats.org/officeDocument/2006/relationships/hyperlink" Target="http://www.naoma.edu.ua/" TargetMode="External"/><Relationship Id="rId14" Type="http://schemas.openxmlformats.org/officeDocument/2006/relationships/hyperlink" Target="http://www.canvas.com.ua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on.gov.ua/storage/app/media/zagalna%20serednya/Navchalni.prohramy/2021/14.07/Model.navch.prohr.5-9.klas.NUSH-poetap.z.2022/Mist.osv.gal/Mystetstvo.5-6-kl.Kondratova.23.07.pdf" TargetMode="External"/><Relationship Id="rId7" Type="http://schemas.openxmlformats.org/officeDocument/2006/relationships/hyperlink" Target="https://mon.gov.ua/storage/app/media/zagalna%20serednya/Navchalni.prohramy/2021/14.07/Model.navch.prohr.5-9.klas.NUSH-poetap.z.2022/Mist.osv.gal/Muz.myst.5-6-kl.Ferents.ta.in.14.07.pdf" TargetMode="External"/><Relationship Id="rId2" Type="http://schemas.openxmlformats.org/officeDocument/2006/relationships/hyperlink" Target="https://mon.gov.ua/storage/app/media/zagalna%20serednya/Navchalni.prohramy/2021/14.07/Model.navch.prohr.5-9.klas.NUSH-poetap.z.2022/Mist.osv.gal/Dramat.teatr.5-6-kl.Starahina.ta.in.14.07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on.gov.ua/storage/app/media/zagalna%20serednya/Navchalni.prohramy/2021/14.07/Model.navch.prohr.5-9.klas.NUSH-poetap.z.2022/Mist.osv.gal/Mystetstvo.5-6-kl.Komarovska.Lyemesheva.14.07.pdf" TargetMode="External"/><Relationship Id="rId5" Type="http://schemas.openxmlformats.org/officeDocument/2006/relationships/hyperlink" Target="https://mon.gov.ua/storage/app/media/zagalna%20serednya/Navchalni.prohramy/2021/14.07/Model.navch.prohr.5-9.klas.NUSH-poetap.z.2022/Mist.osv.gal/Mystetstvo.5-6-kl.Ivasyuk.ta.in.14.07.pdf" TargetMode="External"/><Relationship Id="rId4" Type="http://schemas.openxmlformats.org/officeDocument/2006/relationships/hyperlink" Target="https://mon.gov.ua/storage/app/media/zagalna%20serednya/Navchalni.prohramy/2021/14.07/Model.navch.prohr.5-9.klas.NUSH-poetap.z.2022/Mist.osv.gal/Mystetstvo.5-6-kl.Masol.Prosina.14.07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51520" y="1052736"/>
            <a:ext cx="8640960" cy="42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uk-UA" sz="6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UA" sz="60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икладання</a:t>
            </a:r>
            <a:r>
              <a:rPr lang="ru-UA" sz="6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60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предметів</a:t>
            </a:r>
            <a:r>
              <a:rPr lang="ru-UA" sz="6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6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UA" sz="60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художньо-естетичного</a:t>
            </a:r>
            <a:r>
              <a:rPr lang="uk-UA" sz="6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ru-UA" sz="6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</a:t>
            </a:r>
            <a:br>
              <a:rPr lang="ru-UA" sz="6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UA" sz="6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2021/2022 </a:t>
            </a:r>
            <a:r>
              <a:rPr lang="ru-UA" sz="60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н.р</a:t>
            </a:r>
            <a:endParaRPr lang="ru-UA" sz="60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1547664" y="332656"/>
            <a:ext cx="7524328" cy="6408712"/>
          </a:xfrm>
        </p:spPr>
        <p:txBody>
          <a:bodyPr/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Розділ«Пропонований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предмета/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інтегрованого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курсу»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побудована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застосуванням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модулів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оптимізує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робить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систематизованим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              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гнучким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варіативним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основу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конструювання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інтегрованого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курсу «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і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тем кожного року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обрано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авторську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концепцію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(Л. М.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Масол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яка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демонструє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цілісну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наскрізну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побудову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мистецької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освітивпродовж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усієї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початкової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          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старшої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художньо-світоглядних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орієнтаціях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культурно-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мистецьких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засадах. </a:t>
            </a:r>
            <a:endParaRPr lang="ko-KR" altLang="en-US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5C14FD-8608-4C4D-8716-F410CBFAF3FB}"/>
              </a:ext>
            </a:extLst>
          </p:cNvPr>
          <p:cNvSpPr txBox="1"/>
          <p:nvPr/>
        </p:nvSpPr>
        <p:spPr>
          <a:xfrm>
            <a:off x="1709428" y="3284984"/>
            <a:ext cx="7344816" cy="2723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подано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орієнтовний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переважають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     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практичній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варіюватися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доповнюватися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вчителем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вільним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доборі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-дидактичного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тематики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мистецьких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проєктів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індивідуальних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групових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колективних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діяльнісні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орієнтири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діяльнісні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інтеграції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запроваджуються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диференційовані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різного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складності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художніх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креативного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потенціалу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8044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97BB84F6-3D8E-49E7-9EB6-9FB34E9254F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51520" y="260648"/>
            <a:ext cx="8784976" cy="6597352"/>
          </a:xfrm>
        </p:spPr>
        <p:txBody>
          <a:bodyPr/>
          <a:lstStyle/>
          <a:p>
            <a:pPr algn="ctr"/>
            <a:r>
              <a:rPr 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годин у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рекомендованому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                 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навчальному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часу (2 год. на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тиждень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визначеному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Типовою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освітньою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затвердженою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наказом МОН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19.02.2021 р. № 235).                                  Заклад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змінювати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годин на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ваного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курсу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межах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заданого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діапазону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навантаження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мінімального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 год.» та «максимального – 3 год.». При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треба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меншому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цією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обирає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мінімальну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годин на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галузь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 год. на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тиждень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то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викладається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виключно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інтегрований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курс. </a:t>
            </a:r>
          </a:p>
          <a:p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обирає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рекомендовану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годин на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галузь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(2 год. на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тиждень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то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викладатися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інтегрований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курс «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(2 год   на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тиждень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так і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автономні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Музичне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(1 год.) та «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Образотво-рче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(1 год); але теми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синтетичних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медіа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зазначені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            модулях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обов’язково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інтегруватися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домінантних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адже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опанування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учнями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передбачені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Державним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освітнім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стандартом, не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скороченню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Рекомендуємо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              предмету з </a:t>
            </a:r>
            <a:r>
              <a:rPr lang="ru-RU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музичного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інтегрувати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теми </a:t>
            </a:r>
            <a:r>
              <a:rPr lang="ru-RU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насамперед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сценічних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хореографія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театр), а до </a:t>
            </a:r>
            <a:r>
              <a:rPr lang="ru-RU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образотворчого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з </a:t>
            </a:r>
            <a:r>
              <a:rPr lang="ru-RU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екранних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кінематограф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 до </a:t>
            </a:r>
            <a:r>
              <a:rPr lang="ru-RU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спільної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візуальної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506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DFD823A0-046E-4D39-9543-F24D50A28B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475656" y="188640"/>
            <a:ext cx="7560840" cy="5400600"/>
          </a:xfrm>
        </p:spPr>
        <p:txBody>
          <a:bodyPr/>
          <a:lstStyle/>
          <a:p>
            <a:pPr algn="just"/>
            <a:r>
              <a:rPr lang="ru-RU" sz="19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9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sz="19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обирає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максимальну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годин на           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галузь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(3 год. на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тиждень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передбачену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Типовій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за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додаткової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третьої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інтегрованим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курсом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двома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автономними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предметами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викладатися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«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Хореографія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(за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9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sz="19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бажанням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теми                  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розробленої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для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конструювання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міжгалузевих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інтегрованих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курсів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«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Комп’ютерна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графіка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анімація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           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подана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Орієнтовна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тематична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                                ( 2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рекомендованого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навантаження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)за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розділами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музичне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образотворче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                     </a:t>
            </a:r>
            <a:r>
              <a:rPr lang="ru-UA" sz="2000" u="sng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Мистецтво</a:t>
            </a:r>
            <a:r>
              <a:rPr lang="ru-UA" sz="20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5-6 </a:t>
            </a:r>
            <a:r>
              <a:rPr lang="ru-UA" sz="2000" u="sng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кл</a:t>
            </a:r>
            <a:r>
              <a:rPr lang="ru-UA" sz="20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 </a:t>
            </a:r>
            <a:r>
              <a:rPr lang="ru-UA" sz="2000" u="sng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Масол</a:t>
            </a:r>
            <a:r>
              <a:rPr lang="ru-UA" sz="20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, </a:t>
            </a:r>
            <a:r>
              <a:rPr lang="ru-UA" sz="2000" u="sng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Просіна</a:t>
            </a:r>
            <a:r>
              <a:rPr lang="ru-UA" sz="20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endParaRPr lang="ru-UA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624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86D027-ACFF-4D3C-BAE3-DE0E2CF00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>
                <a:solidFill>
                  <a:srgbClr val="541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solidFill>
                  <a:srgbClr val="541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2000" dirty="0">
                <a:solidFill>
                  <a:srgbClr val="541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5-6 </a:t>
            </a:r>
            <a:r>
              <a:rPr lang="ru-RU" sz="2000" dirty="0" err="1">
                <a:solidFill>
                  <a:srgbClr val="541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</a:t>
            </a:r>
            <a:r>
              <a:rPr lang="ru-RU" sz="2000" dirty="0">
                <a:solidFill>
                  <a:srgbClr val="541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2000" dirty="0" err="1">
                <a:solidFill>
                  <a:srgbClr val="541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інтегрований</a:t>
            </a:r>
            <a:r>
              <a:rPr lang="ru-RU" sz="2000" dirty="0">
                <a:solidFill>
                  <a:srgbClr val="541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курс)                                                         для </a:t>
            </a:r>
            <a:r>
              <a:rPr lang="ru-RU" sz="2000" dirty="0" err="1">
                <a:solidFill>
                  <a:srgbClr val="541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000" dirty="0">
                <a:solidFill>
                  <a:srgbClr val="541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541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2000" dirty="0">
                <a:solidFill>
                  <a:srgbClr val="541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541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sz="2000" dirty="0">
                <a:solidFill>
                  <a:srgbClr val="541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541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dirty="0">
                <a:solidFill>
                  <a:srgbClr val="541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</a:t>
            </a:r>
            <a:r>
              <a:rPr lang="ru-RU" sz="2000" b="0" dirty="0">
                <a:solidFill>
                  <a:srgbClr val="541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0" dirty="0" err="1">
                <a:solidFill>
                  <a:srgbClr val="541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автори</a:t>
            </a:r>
            <a:r>
              <a:rPr lang="ru-RU" sz="1600" b="0" dirty="0">
                <a:solidFill>
                  <a:srgbClr val="541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b="0" dirty="0" err="1">
                <a:solidFill>
                  <a:srgbClr val="541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Комаровська</a:t>
            </a:r>
            <a:r>
              <a:rPr lang="ru-RU" sz="1600" b="0" dirty="0">
                <a:solidFill>
                  <a:srgbClr val="541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 А., </a:t>
            </a:r>
            <a:r>
              <a:rPr lang="ru-RU" sz="1600" b="0" dirty="0" err="1">
                <a:solidFill>
                  <a:srgbClr val="541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Лємєшева</a:t>
            </a:r>
            <a:r>
              <a:rPr lang="ru-RU" sz="1600" b="0" dirty="0">
                <a:solidFill>
                  <a:srgbClr val="541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 А.)                                                                                          </a:t>
            </a:r>
            <a:r>
              <a:rPr lang="ru-UA" sz="16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UA" sz="1600" u="sng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Мистецтво</a:t>
            </a:r>
            <a:r>
              <a:rPr lang="ru-UA" sz="16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5-6 </a:t>
            </a:r>
            <a:r>
              <a:rPr lang="ru-UA" sz="1600" u="sng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кл</a:t>
            </a:r>
            <a:r>
              <a:rPr lang="ru-UA" sz="16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 </a:t>
            </a:r>
            <a:r>
              <a:rPr lang="ru-UA" sz="1600" u="sng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Комаровська</a:t>
            </a:r>
            <a:r>
              <a:rPr lang="ru-UA" sz="16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, </a:t>
            </a:r>
            <a:r>
              <a:rPr lang="ru-UA" sz="1600" u="sng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Лємешева</a:t>
            </a:r>
            <a:r>
              <a:rPr lang="ru-UA" sz="16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br>
              <a:rPr lang="ru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UA" sz="1600" b="0" dirty="0">
              <a:solidFill>
                <a:srgbClr val="541F6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7BB84F6-3D8E-49E7-9EB6-9FB34E9254F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0" y="1054786"/>
            <a:ext cx="8964488" cy="5398550"/>
          </a:xfrm>
        </p:spPr>
        <p:txBody>
          <a:bodyPr/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опануванням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учнями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початковою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мистецькою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освітою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зумовила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акцентуванні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освоєння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учнями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ностей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Такими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змістовими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лініями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є:                                                 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                                                                                  -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-практична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                                                                                             -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націлює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мистецьких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самопізнання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оволодіння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мистецькими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-практична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націлює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креативно-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мистецьких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самовираження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націлює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самооцінювання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самоствердження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самоповаги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поваги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соціалізацію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співіснувати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мультикультурному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реалізуються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блоки: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музичне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візуальні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образотворче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архітектури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декоративно-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ужиткове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дизайн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синтетичні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(театр,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хореографія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екранні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цирк,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видовищні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466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50F158E0-35BD-40D5-BF87-D6A2A84E52C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547664" y="332656"/>
            <a:ext cx="7488832" cy="6525344"/>
          </a:xfrm>
        </p:spPr>
        <p:txBody>
          <a:bodyPr/>
          <a:lstStyle/>
          <a:p>
            <a:pPr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Змістова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націлює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               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самооцінювання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самоствердження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самоповаги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поваги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творчості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соціалізацію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співісну-вати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мультикультурному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реалізуються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через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блоки: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музичне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візуальні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(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образотворче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архітектури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декоративно-      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ужиткове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дизайн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синтетичні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(театр,        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хореографія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екранні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цирк,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видовищні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Структура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Програмі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висвітлено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очікувані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теми,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                     </a:t>
            </a:r>
          </a:p>
          <a:p>
            <a:pPr algn="just"/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Очікувані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подані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конкретизація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досягнень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          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групами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специфічних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мистецької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зафіксовано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положеннях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стандарту, як от: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1.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художніх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образів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емоційних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переживань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ціннісне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Художньо-образне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асоціативне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творчої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видах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UA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861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97BB84F6-3D8E-49E7-9EB6-9FB34E9254F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55576" y="116632"/>
            <a:ext cx="8147248" cy="6336704"/>
          </a:xfrm>
        </p:spPr>
        <p:txBody>
          <a:bodyPr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себе через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взаємодію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різноманітними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мистецькими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об’єктами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емоційного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інформаційного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власній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творчості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              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художній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комунікації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UA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окреслено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формуються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виявляється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Подано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Тематичний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посеместровий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програмний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матеріл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UA" sz="2000" u="sng" dirty="0">
                <a:solidFill>
                  <a:srgbClr val="3849F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endParaRPr lang="uk-UA" sz="2000" u="sng" dirty="0">
              <a:solidFill>
                <a:srgbClr val="3849F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endParaRPr lang="uk-UA" sz="2000" u="sng" dirty="0">
              <a:solidFill>
                <a:srgbClr val="3849F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r>
              <a:rPr lang="ru-UA" sz="2000" u="sng" dirty="0" err="1">
                <a:solidFill>
                  <a:srgbClr val="3849F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Мистецтво</a:t>
            </a:r>
            <a:r>
              <a:rPr lang="ru-UA" sz="2000" u="sng" dirty="0">
                <a:solidFill>
                  <a:srgbClr val="3849F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5-6 </a:t>
            </a:r>
            <a:r>
              <a:rPr lang="ru-UA" sz="2000" u="sng" dirty="0" err="1">
                <a:solidFill>
                  <a:srgbClr val="3849F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кл</a:t>
            </a:r>
            <a:r>
              <a:rPr lang="ru-UA" sz="2000" u="sng" dirty="0">
                <a:solidFill>
                  <a:srgbClr val="3849F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 (</a:t>
            </a:r>
            <a:r>
              <a:rPr lang="ru-UA" sz="2000" u="sng" dirty="0" err="1">
                <a:solidFill>
                  <a:srgbClr val="3849F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інтегрований</a:t>
            </a:r>
            <a:r>
              <a:rPr lang="ru-UA" sz="2000" u="sng" dirty="0">
                <a:solidFill>
                  <a:srgbClr val="3849F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курс) </a:t>
            </a:r>
            <a:r>
              <a:rPr lang="ru-UA" sz="2000" u="sng" dirty="0" err="1">
                <a:solidFill>
                  <a:srgbClr val="3849F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Кондратова</a:t>
            </a:r>
            <a:r>
              <a:rPr lang="ru-UA" sz="2000" u="sng" dirty="0">
                <a:solidFill>
                  <a:srgbClr val="3849F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endParaRPr lang="uk-UA" sz="2000" u="sng" dirty="0">
              <a:solidFill>
                <a:srgbClr val="3849F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UA" sz="2000" u="sng" dirty="0" err="1">
                <a:solidFill>
                  <a:srgbClr val="0023C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Драматургія</a:t>
            </a:r>
            <a:r>
              <a:rPr lang="ru-UA" sz="2000" u="sng" dirty="0">
                <a:solidFill>
                  <a:srgbClr val="0023C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і театр 5-6 </a:t>
            </a:r>
            <a:r>
              <a:rPr lang="ru-UA" sz="2000" u="sng" dirty="0" err="1">
                <a:solidFill>
                  <a:srgbClr val="0023C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кл</a:t>
            </a:r>
            <a:r>
              <a:rPr lang="ru-UA" sz="2000" u="sng" dirty="0">
                <a:solidFill>
                  <a:srgbClr val="0023C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 </a:t>
            </a:r>
            <a:r>
              <a:rPr lang="ru-UA" sz="2000" u="sng" dirty="0" err="1">
                <a:solidFill>
                  <a:srgbClr val="0023C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Старагіна</a:t>
            </a:r>
            <a:r>
              <a:rPr lang="ru-UA" sz="2000" u="sng" dirty="0">
                <a:solidFill>
                  <a:srgbClr val="0023C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та </a:t>
            </a:r>
            <a:r>
              <a:rPr lang="ru-UA" sz="2000" u="sng" dirty="0" err="1">
                <a:solidFill>
                  <a:srgbClr val="0023C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ін</a:t>
            </a:r>
            <a:r>
              <a:rPr lang="ru-UA" sz="2000" u="sng" dirty="0">
                <a:solidFill>
                  <a:srgbClr val="0023C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endParaRPr lang="uk-UA" sz="2000" u="sng" dirty="0">
              <a:solidFill>
                <a:srgbClr val="0023CE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u="sng" dirty="0">
              <a:solidFill>
                <a:srgbClr val="0023CE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UA" sz="2000" u="sng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Музичне</a:t>
            </a:r>
            <a:r>
              <a:rPr lang="ru-UA" sz="20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UA" sz="2000" u="sng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мистецтво</a:t>
            </a:r>
            <a:r>
              <a:rPr lang="ru-UA" sz="20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5-6 </a:t>
            </a:r>
            <a:r>
              <a:rPr lang="ru-UA" sz="2000" u="sng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кл</a:t>
            </a:r>
            <a:r>
              <a:rPr lang="ru-UA" sz="20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 Ференц та </a:t>
            </a:r>
            <a:r>
              <a:rPr lang="ru-UA" sz="2000" u="sng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ін</a:t>
            </a:r>
            <a:r>
              <a:rPr lang="ru-UA" sz="20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</a:t>
            </a:r>
            <a:endParaRPr lang="ru-UA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UA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41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08FE6718-6E0B-45D2-9569-59ADEFD29643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ПРОФЕСІЙНИЙ СТАНДАРТ</a:t>
            </a:r>
          </a:p>
          <a:p>
            <a:pPr marL="0" indent="0" algn="ctr">
              <a:buNone/>
            </a:pPr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https://zakon.rada.gov.ua/rada/show/v2736915-20#Text</a:t>
            </a:r>
            <a:r>
              <a:rPr lang="uk-UA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endParaRPr lang="uk-UA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marL="0" indent="0" algn="ctr">
              <a:buNone/>
            </a:pPr>
            <a:r>
              <a:rPr lang="en-US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https://uied.org.ua/wp-content/uploads/2021/08/metodichni-rekomendaczi%D1%97_profstandart-uchitelya_sajt-uiro.pdf</a:t>
            </a:r>
            <a:r>
              <a:rPr lang="uk-UA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UA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89362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97BB84F6-3D8E-49E7-9EB6-9FB34E9254F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51520" y="404664"/>
            <a:ext cx="8784976" cy="6264696"/>
          </a:xfrm>
        </p:spPr>
        <p:txBody>
          <a:bodyPr/>
          <a:lstStyle/>
          <a:p>
            <a:pPr algn="l"/>
            <a:r>
              <a:rPr lang="ru-RU" sz="2000" b="1" dirty="0">
                <a:solidFill>
                  <a:schemeClr val="tx1"/>
                </a:solidFill>
                <a:latin typeface="ProximaNova"/>
              </a:rPr>
              <a:t> 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громадянська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культурна,                     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лідерська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підприємницька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ru-RU" sz="2000" b="1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000" b="1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</a:t>
            </a:r>
            <a:r>
              <a:rPr lang="ru-RU" sz="2000" b="1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</a:t>
            </a:r>
            <a:r>
              <a:rPr lang="ru-RU" sz="2000" b="1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0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мовно-комунікативна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               - 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здоров’язбережувальна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b="0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інформаційно-цифрова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           - 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b="0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                             - 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оцінювально-аналітична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b="0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емоційно-етична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                       - 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b="0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педагогічне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партнерство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          - 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прогностична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b="0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                                - 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проєктувальна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b="0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впродовж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l" rtl="0">
              <a:buFontTx/>
              <a:buChar char="-"/>
            </a:pPr>
            <a:endParaRPr lang="ru-RU" sz="2000" b="0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/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Стандарт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опис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компетентностей учителя за  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кваліфікаційними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категоріями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другої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         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rtl="0"/>
            <a:endParaRPr lang="ru-RU" sz="2000" b="0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/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вчителям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чіткі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орієнтири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запобігає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необ’єктивного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компетентностей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вчителів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сертифікації</a:t>
            </a:r>
            <a:r>
              <a:rPr lang="ru-RU" sz="2000" dirty="0">
                <a:solidFill>
                  <a:schemeClr val="tx1"/>
                </a:solidFill>
                <a:latin typeface="innerspace"/>
                <a:cs typeface="Times New Roman" panose="02020603050405020304" pitchFamily="18" charset="0"/>
              </a:rPr>
              <a:t>.</a:t>
            </a:r>
            <a:endParaRPr lang="ru-UA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957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032E9BE3-309A-4ACF-B2AB-B897993D77C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907704" y="1196752"/>
            <a:ext cx="6563072" cy="4147865"/>
          </a:xfrm>
        </p:spPr>
        <p:txBody>
          <a:bodyPr/>
          <a:lstStyle/>
          <a:p>
            <a:pPr algn="ctr"/>
            <a:r>
              <a:rPr lang="uk-UA" sz="6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uk-UA" sz="6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ланування               підвищення              кваліфікації </a:t>
            </a:r>
            <a:endParaRPr lang="ru-UA" sz="6600" b="1" dirty="0">
              <a:solidFill>
                <a:srgbClr val="C00000"/>
              </a:solidFill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12991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86D027-ACFF-4D3C-BAE3-DE0E2CF00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96191"/>
            <a:ext cx="8676456" cy="1069514"/>
          </a:xfrm>
        </p:spPr>
        <p:txBody>
          <a:bodyPr/>
          <a:lstStyle/>
          <a:p>
            <a:r>
              <a:rPr lang="uk-UA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Національна платформа можливостей професійного розвитку педагогічних працівників «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EdWay</a:t>
            </a:r>
            <a:r>
              <a:rPr lang="uk-UA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br>
              <a:rPr lang="ru-UA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UA" sz="2800" dirty="0">
              <a:solidFill>
                <a:srgbClr val="C0000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7BB84F6-3D8E-49E7-9EB6-9FB34E9254F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99592" y="1124743"/>
            <a:ext cx="8136904" cy="5437065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створена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платформа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«Е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dWay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розробниками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стали ГО «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ЕдКемп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і ТОВ «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Прозорі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за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МФ «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Відродження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та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інституційних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партнерів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Українського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інституту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МОН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Український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інститут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               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розвитку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освіти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Державна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служба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якості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освіти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0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України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омбудсмена,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Інституту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аналітики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МОН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Платформою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EdWay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зможуть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скористатися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прагне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замовляють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(педагоги           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позашкільної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(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професійно-технічної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передвищої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Адреса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платформи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US" sz="2000" b="1" i="0" u="none" strike="noStrike" dirty="0">
                <a:solidFill>
                  <a:srgbClr val="0071B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edway.in.ua</a:t>
            </a:r>
            <a:endParaRPr lang="en-US" sz="20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468828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611560" y="404664"/>
            <a:ext cx="8316416" cy="5976664"/>
          </a:xfrm>
        </p:spPr>
        <p:txBody>
          <a:bodyPr/>
          <a:lstStyle/>
          <a:p>
            <a:pPr algn="just"/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Навчання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предметів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освітньої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галузі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«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Мистецтво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 у 2021-2022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н.р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ає</a:t>
            </a:r>
            <a:r>
              <a:rPr lang="uk-UA" sz="2000" b="0" i="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будуватися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основі введення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практичну</a:t>
            </a:r>
            <a:r>
              <a:rPr lang="ru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діяльність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інноваційниххудожньо-педагогічних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технологій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використанням</a:t>
            </a:r>
            <a:r>
              <a:rPr lang="ru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концептуальних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засад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сучасної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зокрема</a:t>
            </a:r>
            <a:r>
              <a:rPr lang="ru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загальної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мистецької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освіти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/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Зміст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мистецької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освітньої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галузі</a:t>
            </a:r>
            <a:r>
              <a:rPr lang="ru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може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реалізовуватися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1-7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класах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як</a:t>
            </a:r>
            <a:r>
              <a:rPr lang="uk-UA" sz="2000" b="0" i="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через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інтегрований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курс «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Мистецтво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»,</a:t>
            </a:r>
            <a:r>
              <a:rPr lang="ru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так і через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окремі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предмети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 видами</a:t>
            </a:r>
            <a:r>
              <a:rPr lang="uk-UA" sz="2000" b="0" i="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мистецтва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образотворче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мистецтво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</a:t>
            </a:r>
            <a:r>
              <a:rPr lang="ru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музичне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мистецтво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Вибір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здійснюється</a:t>
            </a:r>
            <a:r>
              <a:rPr lang="uk-UA" sz="2000" b="0" i="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урахуванням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фахової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підготовки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кадрового 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складу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педагогічних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працівників</a:t>
            </a:r>
            <a:r>
              <a:rPr lang="uk-UA" sz="2000" b="0" i="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школи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погоджується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педагогічною</a:t>
            </a:r>
            <a:r>
              <a:rPr lang="ru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радою. У 8-11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класах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вивчається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інтегрований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курс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Мистецтво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».</a:t>
            </a:r>
            <a:br>
              <a:rPr lang="ru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Новий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зміст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освіти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заснований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</a:t>
            </a:r>
            <a:r>
              <a:rPr lang="ru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формуванні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ключових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компетент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ностей,які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формуються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засобами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мистецтва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</a:t>
            </a:r>
            <a:r>
              <a:rPr lang="ru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процесі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ru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 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усного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висловлювання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своїх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вражень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мистецтва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-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оцінювання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власної</a:t>
            </a:r>
            <a:r>
              <a:rPr lang="ru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художньо-творчої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діяльності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вільне</a:t>
            </a:r>
            <a:r>
              <a:rPr lang="ru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володіння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державною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мовою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здатність</a:t>
            </a:r>
            <a:r>
              <a:rPr lang="ru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спілкуватися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рідною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);</a:t>
            </a:r>
            <a:br>
              <a:rPr lang="ru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здійснення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елементарних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розрахунків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для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встановлення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пропорцій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br>
              <a:rPr lang="ru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запису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ритму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тощо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математична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компетентність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);</a:t>
            </a:r>
            <a:br>
              <a:rPr lang="ru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ko-KR" alt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032E9BE3-309A-4ACF-B2AB-B897993D77C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547664" y="188640"/>
            <a:ext cx="7344816" cy="5256584"/>
          </a:xfrm>
        </p:spPr>
        <p:txBody>
          <a:bodyPr/>
          <a:lstStyle/>
          <a:p>
            <a:pPr marL="0" indent="0">
              <a:buNone/>
            </a:pP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Платформа 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працює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масштабах і на 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цілої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державній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політиці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0" i="0" u="none" strike="noStrike" dirty="0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постанова </a:t>
            </a:r>
            <a:r>
              <a:rPr lang="ru-RU" sz="2000" b="0" i="0" u="none" strike="noStrike" dirty="0" err="1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Кабінету</a:t>
            </a:r>
            <a:r>
              <a:rPr lang="ru-RU" sz="2000" b="0" i="0" u="none" strike="noStrike" dirty="0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</a:t>
            </a:r>
            <a:r>
              <a:rPr lang="ru-RU" sz="2000" b="0" i="0" u="none" strike="noStrike" dirty="0" err="1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Міністрів</a:t>
            </a:r>
            <a:r>
              <a:rPr lang="ru-RU" sz="2000" b="0" i="0" u="none" strike="noStrike" dirty="0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000" b="0" i="0" u="none" strike="noStrike" dirty="0" err="1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України</a:t>
            </a:r>
            <a:r>
              <a:rPr lang="ru-RU" sz="2000" b="0" i="0" u="none" strike="noStrike" dirty="0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000" b="0" i="0" u="none" strike="noStrike" dirty="0" err="1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від</a:t>
            </a:r>
            <a:r>
              <a:rPr lang="ru-RU" sz="2000" b="0" i="0" u="none" strike="noStrike" dirty="0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21.08.2019 № 800 «</a:t>
            </a:r>
            <a:r>
              <a:rPr lang="ru-RU" sz="2000" b="0" i="0" u="none" strike="noStrike" dirty="0" err="1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Деякі</a:t>
            </a:r>
            <a:r>
              <a:rPr lang="ru-RU" sz="2000" b="0" i="0" u="none" strike="noStrike" dirty="0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000" b="0" i="0" u="none" strike="noStrike" dirty="0" err="1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питання</a:t>
            </a:r>
            <a:r>
              <a:rPr lang="ru-RU" sz="2000" b="0" i="0" u="none" strike="noStrike" dirty="0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                </a:t>
            </a:r>
            <a:r>
              <a:rPr lang="ru-RU" sz="2000" b="0" i="0" u="none" strike="noStrike" dirty="0" err="1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підвищення</a:t>
            </a:r>
            <a:r>
              <a:rPr lang="ru-RU" sz="2000" b="0" i="0" u="none" strike="noStrike" dirty="0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000" b="0" i="0" u="none" strike="noStrike" dirty="0" err="1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кваліфікації</a:t>
            </a:r>
            <a:r>
              <a:rPr lang="ru-RU" sz="2000" b="0" i="0" u="none" strike="noStrike" dirty="0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000" b="0" i="0" u="none" strike="noStrike" dirty="0" err="1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педагогічних</a:t>
            </a:r>
            <a:r>
              <a:rPr lang="ru-RU" sz="2000" b="0" i="0" u="none" strike="noStrike" dirty="0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і </a:t>
            </a:r>
            <a:r>
              <a:rPr lang="ru-RU" sz="2000" b="0" i="0" u="none" strike="noStrike" dirty="0" err="1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науково-педагогічних</a:t>
            </a:r>
            <a:r>
              <a:rPr lang="ru-RU" sz="2000" b="0" i="0" u="none" strike="noStrike" dirty="0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000" b="0" i="0" u="none" strike="noStrike" dirty="0" err="1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працівників</a:t>
            </a:r>
            <a:r>
              <a:rPr lang="ru-RU" sz="20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»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внесеними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0" i="0" u="none" strike="noStrike" dirty="0" err="1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постановою</a:t>
            </a:r>
            <a:r>
              <a:rPr lang="ru-RU" sz="20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№ 1133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включена до плану 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цифровізації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державному 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(</a:t>
            </a:r>
            <a:r>
              <a:rPr lang="en-US" sz="20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https://plan2.diia.gov.ua/projects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uk-UA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uk-UA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uk-UA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База даних програм підвищення кваліфікації Комунальної установи «Центр професійного розвитку педагогічних працівників» </a:t>
            </a:r>
            <a:r>
              <a:rPr lang="uk-UA" sz="2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Славутської</a:t>
            </a:r>
            <a:r>
              <a:rPr lang="uk-UA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міської ради</a:t>
            </a:r>
            <a:br>
              <a:rPr lang="ru-UA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827277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97BB84F6-3D8E-49E7-9EB6-9FB34E9254F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971600" y="1196752"/>
            <a:ext cx="7499176" cy="3600400"/>
          </a:xfrm>
        </p:spPr>
        <p:txBody>
          <a:bodyPr/>
          <a:lstStyle/>
          <a:p>
            <a:pPr marL="0" indent="0" algn="ctr">
              <a:buNone/>
            </a:pPr>
            <a:r>
              <a:rPr lang="uk-UA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                    СПІЛЬНОТА</a:t>
            </a:r>
          </a:p>
          <a:p>
            <a:pPr marL="0" indent="0" algn="ctr">
              <a:buNone/>
            </a:pPr>
            <a:r>
              <a:rPr lang="ru-RU" sz="32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http://cprpp.osvitasl.km.ua/</a:t>
            </a:r>
            <a:endParaRPr lang="ru-UA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866084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08FE6718-6E0B-45D2-9569-59ADEFD29643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algn="ctr"/>
            <a:r>
              <a:rPr lang="uk-UA" sz="8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               ЗА УВАГУ!</a:t>
            </a:r>
            <a:endParaRPr lang="ru-UA" sz="8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2110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86D027-ACFF-4D3C-BAE3-DE0E2CF00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23B14C-E5E6-4A48-8B0C-FC2E95751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7BB84F6-3D8E-49E7-9EB6-9FB34E9254F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206465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1187624" y="332656"/>
            <a:ext cx="7848872" cy="6336704"/>
          </a:xfrm>
        </p:spPr>
        <p:txBody>
          <a:bodyPr/>
          <a:lstStyle/>
          <a:p>
            <a:pPr>
              <a:buFontTx/>
              <a:buChar char="-"/>
            </a:pPr>
            <a:r>
              <a:rPr lang="uk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спостереження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дослідження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відтворення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довкілля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явищ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природи</a:t>
            </a:r>
            <a:r>
              <a:rPr lang="uk-UA" sz="1800" b="0" i="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компетентності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галузі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природничих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наук,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техніки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технологій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екологічна</a:t>
            </a:r>
            <a:r>
              <a:rPr lang="uk-UA" sz="1800" b="0" i="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компетентність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);</a:t>
            </a:r>
            <a:b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використання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інформаційних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технологій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для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отримання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мистецької</a:t>
            </a:r>
            <a:b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інформації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художнього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творення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інформаційно-комунікаційна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компетен</a:t>
            </a:r>
            <a:r>
              <a:rPr lang="uk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тність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);</a:t>
            </a:r>
            <a:b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формування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уміння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визначати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власні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художні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інтереси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досягнення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</a:t>
            </a:r>
            <a:b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потреби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прагнення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доцільно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використовувати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свій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час для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пізнання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uk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сприймання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творення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мистецтва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навчання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впродовж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життя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);</a:t>
            </a:r>
            <a:b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участі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мистецьких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заходах,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естетизація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середовища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endParaRPr lang="uk-UA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прояв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відповідальності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за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особистий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колективний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результат;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використа</a:t>
            </a:r>
            <a:r>
              <a:rPr lang="uk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ння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мистецтва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для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отримання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задоволення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громадянські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соціальні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компетентності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пов’язані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ідеями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демократії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справедливості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рівності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uk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прав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людини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добробуту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здорового способу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життя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з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усвідомленням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рівних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прав і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можливостей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);</a:t>
            </a:r>
            <a:b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виявлення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шани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народних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традицій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мистецтва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рідного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краю та толерантного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ставлення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мистецтва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народів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(культурна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компетентність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b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прояву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бажання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ділитися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своїми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творчими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ідеями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творчої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ініціативи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намагання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реалізовувати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зокрема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через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втілення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практичній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художньотворчій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індивідуальній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</a:t>
            </a:r>
            <a:r>
              <a:rPr lang="uk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колективній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презентації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власних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мистецьких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досягнень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підприємливість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фінансова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грамотність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</a:t>
            </a:r>
            <a:r>
              <a:rPr lang="uk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сприяння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підтримки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бажання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впроваджувати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нові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ідеї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інноваційність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uk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107504" y="116632"/>
            <a:ext cx="9036496" cy="6408712"/>
          </a:xfrm>
        </p:spPr>
        <p:txBody>
          <a:bodyPr/>
          <a:lstStyle/>
          <a:p>
            <a:pPr algn="just"/>
            <a:r>
              <a:rPr lang="uk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Програми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освітньої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галузі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«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Мистецтво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передбачають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творче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ставлення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вчителя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змісту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технологій</a:t>
            </a:r>
            <a:r>
              <a:rPr lang="ru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навчання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добору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навчального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художнього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матеріалу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кожен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учитель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має</a:t>
            </a:r>
            <a:r>
              <a:rPr lang="ru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можливість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обирати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мистецькі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твори</a:t>
            </a:r>
            <a:r>
              <a:rPr lang="ru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для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сприймання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виконання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учнями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ru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орієнтуючись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критерій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їх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високої</a:t>
            </a:r>
            <a:r>
              <a:rPr lang="ru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художньої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якості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тематику,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цікавість</a:t>
            </a:r>
            <a:r>
              <a:rPr lang="ru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для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учнів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відповідність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їх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віку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Вищеозначене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відображається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календарно-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тематичному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плані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педагога на</a:t>
            </a:r>
            <a:r>
              <a:rPr lang="ru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навчальний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рік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відповідно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якого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він</a:t>
            </a:r>
            <a:r>
              <a:rPr lang="ru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(вона)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здійснює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навчання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здобувачів</a:t>
            </a:r>
            <a:r>
              <a:rPr lang="ru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 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освіти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uk-UA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Календарно-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тематичне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поурочне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планування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здійснюється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вчителем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довільній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формі,у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тому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числі</a:t>
            </a:r>
            <a:r>
              <a:rPr lang="ru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використанням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друкованих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чи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електронних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джерел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тощо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uk-UA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Формат,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обсяг,структура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зміст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оформлення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календарно-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тематичних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планів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поурочних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планів-конспектів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є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індивідуальною</a:t>
            </a:r>
            <a:r>
              <a:rPr lang="ru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справою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вчителя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uk-UA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uk-UA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</a:t>
            </a:r>
            <a:r>
              <a:rPr lang="ru-UA" sz="20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Система </a:t>
            </a:r>
            <a:r>
              <a:rPr lang="ru-UA" sz="20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оцінювання</a:t>
            </a:r>
            <a:r>
              <a:rPr lang="ru-UA" sz="20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результатів</a:t>
            </a:r>
            <a:r>
              <a:rPr lang="ru-UA" sz="20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навчання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мистецькій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освітній</a:t>
            </a:r>
            <a:r>
              <a:rPr lang="uk-UA" sz="2000" b="0" i="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галузі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ґрунтується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позитивному</a:t>
            </a:r>
            <a:r>
              <a:rPr lang="ru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ставленні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 кожного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учня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учениці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Оцінюється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не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рівень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недоліків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</a:t>
            </a:r>
            <a:r>
              <a:rPr lang="ru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прорахунків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а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рівень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прогресу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особистісних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досягнень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тому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критерієм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перевірки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оцінювання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результатів</a:t>
            </a:r>
            <a:r>
              <a:rPr lang="ru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мистецької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освіти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є 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динаміка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особистісного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розвитку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учня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UA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учениці</a:t>
            </a:r>
            <a:r>
              <a:rPr lang="ru-UA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endParaRPr lang="ko-KR" alt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699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77830C48-11E5-4039-92DA-27584EDBFDA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547664" y="656838"/>
            <a:ext cx="7596336" cy="6336704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ru-UA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Актуальними</a:t>
            </a:r>
            <a:r>
              <a:rPr lang="ru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залишаються</a:t>
            </a:r>
            <a:r>
              <a:rPr lang="ru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поради</a:t>
            </a:r>
            <a:r>
              <a:rPr lang="ru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</a:t>
            </a:r>
            <a:r>
              <a:rPr lang="ru-UA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організації</a:t>
            </a:r>
            <a:r>
              <a:rPr lang="ru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дистанційного</a:t>
            </a:r>
            <a:r>
              <a:rPr lang="ru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br>
              <a:rPr lang="ru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І.Коберник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Дистанційне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uk-UA" sz="1800" b="0" i="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 карантину: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робити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школам,</a:t>
            </a:r>
            <a:r>
              <a:rPr lang="uk-UA" sz="1800" b="0" i="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батькам і МОН»</a:t>
            </a:r>
            <a:r>
              <a:rPr lang="uk-UA" sz="1800" b="0" i="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>
                <a:solidFill>
                  <a:srgbClr val="0068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https://bit.ly/3kLuJSC</a:t>
            </a:r>
            <a:r>
              <a:rPr lang="uk-UA" sz="1800" b="0" i="0" dirty="0">
                <a:solidFill>
                  <a:srgbClr val="0068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UA" sz="1800" dirty="0">
                <a:solidFill>
                  <a:srgbClr val="0068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Покрокова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інструкція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«як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організувати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дистанційне</a:t>
            </a:r>
            <a:r>
              <a:rPr lang="uk-UA" sz="1800" b="0" i="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учнів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uk-UA" sz="1800" b="0" i="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0" i="0" dirty="0">
                <a:solidFill>
                  <a:srgbClr val="0068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https://osvitoria.media/experience/yak-organizuvaty-dystantsijne-navchannya-uchniv-pokrokova-instruktsiya/</a:t>
            </a:r>
            <a:r>
              <a:rPr lang="uk-UA" sz="1800" b="0" i="0" dirty="0">
                <a:solidFill>
                  <a:srgbClr val="0068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UA" sz="1800" dirty="0">
                <a:solidFill>
                  <a:srgbClr val="0068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Безкоштовний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сервіс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онлайн-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тестів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освітній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проєкт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«На урок»)</a:t>
            </a:r>
            <a:b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68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https://naurok.com.ua/post/vikoristovuemo-mozhlivosti-na-urok-dlya-distanciynogo-navchannya</a:t>
            </a:r>
            <a:r>
              <a:rPr lang="uk-UA" sz="1800" b="0" i="0" dirty="0">
                <a:solidFill>
                  <a:srgbClr val="0068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UA" sz="1800" dirty="0">
                <a:solidFill>
                  <a:srgbClr val="0068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UA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Відеоуроки</a:t>
            </a:r>
            <a:r>
              <a:rPr lang="ru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UA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дистанційного</a:t>
            </a:r>
            <a:r>
              <a:rPr lang="ru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(1-11 </a:t>
            </a:r>
            <a:r>
              <a:rPr lang="ru-UA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класи</a:t>
            </a:r>
            <a:r>
              <a:rPr lang="ru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ru-UA" sz="1800" dirty="0">
                <a:solidFill>
                  <a:srgbClr val="0068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https://pedpresa.com.ua/vu</a:t>
            </a:r>
            <a:r>
              <a:rPr lang="uk-UA" sz="1800" dirty="0">
                <a:solidFill>
                  <a:srgbClr val="0068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UA" sz="1800" dirty="0">
                <a:solidFill>
                  <a:srgbClr val="0068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UA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ru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424406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r>
              <a:rPr lang="uk-UA" sz="1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                 </a:t>
            </a:r>
            <a:r>
              <a:rPr lang="ru-UA" sz="18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Інтернет-ресурси</a:t>
            </a:r>
            <a:br>
              <a:rPr lang="ru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http://artclassic.edu.ru/catalog.</a:t>
            </a:r>
            <a:r>
              <a:rPr lang="uk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UA" sz="1800" u="sng" dirty="0" err="1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asp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Автентична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Україна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нематеріальна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спадщина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оперні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театри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дерев’яні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церкви,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музеї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просто неба</a:t>
            </a:r>
            <a:b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http://namu.kiev.ua/</a:t>
            </a:r>
            <a:r>
              <a:rPr lang="ru-UA" sz="1800" dirty="0">
                <a:solidFill>
                  <a:srgbClr val="0068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Національний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художній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музей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України</a:t>
            </a:r>
            <a:b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http://honchar.org.ua/pro-muzey/</a:t>
            </a:r>
            <a:r>
              <a:rPr lang="ru-UA" sz="1800" dirty="0">
                <a:solidFill>
                  <a:srgbClr val="0068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Національний</a:t>
            </a:r>
            <a:r>
              <a:rPr lang="ru-UA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центр </a:t>
            </a:r>
            <a:r>
              <a:rPr lang="ru-UA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народної</a:t>
            </a:r>
            <a:r>
              <a:rPr lang="ru-UA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культури</a:t>
            </a:r>
            <a:r>
              <a:rPr lang="ru-UA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«Музей </a:t>
            </a:r>
            <a:r>
              <a:rPr lang="ru-UA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Івана</a:t>
            </a:r>
            <a:r>
              <a:rPr lang="ru-UA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Гончара»</a:t>
            </a:r>
            <a:b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http://www.mundm.kiev.ua/</a:t>
            </a:r>
            <a:r>
              <a:rPr lang="ru-UA" sz="1800" dirty="0">
                <a:solidFill>
                  <a:srgbClr val="0068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Національний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музей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українського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народного декоративного</a:t>
            </a:r>
            <a:r>
              <a:rPr lang="uk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мистецтва</a:t>
            </a:r>
            <a:b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http://www.derev.org.ua/index.html</a:t>
            </a:r>
            <a:r>
              <a:rPr lang="ru-UA" sz="1800" dirty="0">
                <a:solidFill>
                  <a:srgbClr val="0068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Дерев'яні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храми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України</a:t>
            </a:r>
            <a:b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http://hutsul.museum/</a:t>
            </a:r>
            <a:r>
              <a:rPr lang="ru-UA" sz="1800" dirty="0">
                <a:solidFill>
                  <a:srgbClr val="0068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Національний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музей народного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мистецтва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Гуцульщини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Покуття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імені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йосафата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Кобринського</a:t>
            </a:r>
            <a:b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https://bit.ly/3wXCvLm</a:t>
            </a:r>
            <a:r>
              <a:rPr lang="ru-UA" sz="1800" dirty="0">
                <a:solidFill>
                  <a:srgbClr val="0068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Всеукраїнський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передплатний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часопис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-книга «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Артклас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endParaRPr lang="uk-UA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http://www.naoma.edu.ua/</a:t>
            </a:r>
            <a:r>
              <a:rPr lang="ru-UA" sz="1800" dirty="0">
                <a:solidFill>
                  <a:srgbClr val="0068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Національна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Академія</a:t>
            </a:r>
            <a:r>
              <a:rPr lang="ru-UA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образотворчого</a:t>
            </a:r>
            <a:r>
              <a:rPr lang="ru-UA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мистецтва</a:t>
            </a:r>
            <a:r>
              <a:rPr lang="ru-UA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UA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архітектури</a:t>
            </a:r>
            <a:br>
              <a:rPr lang="ru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https://proartgallery.com.ua/</a:t>
            </a:r>
            <a:r>
              <a:rPr lang="ru-UA" sz="1800" dirty="0">
                <a:solidFill>
                  <a:srgbClr val="0068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Мистецька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галерея у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Львові</a:t>
            </a:r>
            <a:b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http://new.pinchukartcentre.org/</a:t>
            </a:r>
            <a:r>
              <a:rPr lang="ru-UA" sz="1800" dirty="0">
                <a:solidFill>
                  <a:srgbClr val="0068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Галерея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Пінчука</a:t>
            </a:r>
            <a:b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https://museumshevchenko.org.ua/</a:t>
            </a:r>
            <a:r>
              <a:rPr lang="ru-UA" sz="1800" dirty="0">
                <a:solidFill>
                  <a:srgbClr val="0068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Національний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музей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т.Шевченка</a:t>
            </a:r>
            <a:b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https://classical.suspilne.media/108</a:t>
            </a:r>
            <a:r>
              <a:rPr lang="ru-UA" sz="1800" dirty="0">
                <a:solidFill>
                  <a:srgbClr val="0068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Аудіозаписи</a:t>
            </a:r>
            <a:r>
              <a:rPr lang="ru-UA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класичних</a:t>
            </a:r>
            <a:r>
              <a:rPr lang="ru-UA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композиторівіз</a:t>
            </a:r>
            <a:r>
              <a:rPr lang="ru-UA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фондів</a:t>
            </a:r>
            <a:r>
              <a:rPr lang="ru-UA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Українського</a:t>
            </a:r>
            <a:r>
              <a:rPr lang="ru-UA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радіо</a:t>
            </a:r>
            <a:endParaRPr lang="uk-UA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4"/>
              </a:rPr>
              <a:t>www.canvas.com.ua/</a:t>
            </a:r>
            <a:r>
              <a:rPr lang="ru-UA" sz="1800" dirty="0">
                <a:solidFill>
                  <a:srgbClr val="0068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Репродукції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картин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відомих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художників</a:t>
            </a:r>
            <a:b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5"/>
              </a:rPr>
              <a:t>http://www.metmuseum.org</a:t>
            </a:r>
            <a:r>
              <a:rPr lang="ru-UA" sz="1800" dirty="0">
                <a:solidFill>
                  <a:srgbClr val="0068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Метрополітен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Нью-йорк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США)</a:t>
            </a:r>
            <a:b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6"/>
              </a:rPr>
              <a:t>http://www.khm.at/</a:t>
            </a:r>
            <a:r>
              <a:rPr lang="ru-UA" sz="1800" dirty="0">
                <a:solidFill>
                  <a:srgbClr val="0068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Музей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історії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мистецтва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UA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Відень</a:t>
            </a:r>
            <a:r>
              <a:rPr lang="ru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b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7"/>
              </a:rPr>
              <a:t>http://www.abc-people.com/typework/paint/index.htm</a:t>
            </a:r>
            <a:r>
              <a:rPr lang="ru-UA" sz="1800" dirty="0">
                <a:solidFill>
                  <a:srgbClr val="0068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Картинні</a:t>
            </a:r>
            <a:r>
              <a:rPr lang="ru-UA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галереї</a:t>
            </a:r>
            <a:r>
              <a:rPr lang="ru-UA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UA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біографії</a:t>
            </a:r>
            <a:r>
              <a:rPr lang="ru-UA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художників</a:t>
            </a:r>
            <a:r>
              <a:rPr lang="uk-UA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8"/>
              </a:rPr>
              <a:t>https://studopedya.ru/1-107817.html</a:t>
            </a:r>
            <a:r>
              <a:rPr lang="uk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uk-UA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допомогу  вчителям мистецьких дисциплін ( досвід роботи</a:t>
            </a:r>
            <a:r>
              <a:rPr lang="uk-UA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b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703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1763688" y="260648"/>
            <a:ext cx="7056784" cy="5832648"/>
          </a:xfrm>
        </p:spPr>
        <p:txBody>
          <a:bodyPr/>
          <a:lstStyle/>
          <a:p>
            <a:pPr algn="ctr"/>
            <a:r>
              <a:rPr lang="uk-UA" sz="8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МОДЕЛЬНІ ПРОГРАМИ    галузі                     </a:t>
            </a:r>
            <a:r>
              <a:rPr lang="ru-UA" sz="8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6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Мистецька</a:t>
            </a:r>
            <a:r>
              <a:rPr lang="ru-UA" sz="6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6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</a:t>
            </a:r>
            <a:r>
              <a:rPr lang="uk-UA" sz="6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UA" sz="6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UA" sz="6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477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380728" y="116632"/>
            <a:ext cx="8511752" cy="5760640"/>
          </a:xfrm>
        </p:spPr>
        <p:txBody>
          <a:bodyPr/>
          <a:lstStyle/>
          <a:p>
            <a:pPr marL="360045" marR="347980" algn="just">
              <a:lnSpc>
                <a:spcPct val="115000"/>
              </a:lnSpc>
            </a:pPr>
            <a:r>
              <a:rPr lang="uk-UA" sz="1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1400" b="1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34798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Модельна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навчальна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34798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курсу)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порядку,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endParaRPr lang="ru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5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UA" sz="1800" u="sng" dirty="0" err="1">
                <a:solidFill>
                  <a:srgbClr val="0023C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Драматургія</a:t>
            </a:r>
            <a:r>
              <a:rPr lang="ru-UA" sz="1800" u="sng" dirty="0">
                <a:solidFill>
                  <a:srgbClr val="0023C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і театр 5-6 </a:t>
            </a:r>
            <a:r>
              <a:rPr lang="ru-UA" sz="1800" u="sng" dirty="0" err="1">
                <a:solidFill>
                  <a:srgbClr val="0023C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кл</a:t>
            </a:r>
            <a:r>
              <a:rPr lang="ru-UA" sz="1800" u="sng" dirty="0">
                <a:solidFill>
                  <a:srgbClr val="0023C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 </a:t>
            </a:r>
            <a:r>
              <a:rPr lang="ru-UA" sz="1800" u="sng" dirty="0" err="1">
                <a:solidFill>
                  <a:srgbClr val="0023C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Старагіна</a:t>
            </a:r>
            <a:r>
              <a:rPr lang="ru-UA" sz="1800" u="sng" dirty="0">
                <a:solidFill>
                  <a:srgbClr val="0023C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та </a:t>
            </a:r>
            <a:r>
              <a:rPr lang="ru-UA" sz="1800" u="sng" dirty="0" err="1">
                <a:solidFill>
                  <a:srgbClr val="0023C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ін</a:t>
            </a:r>
            <a:r>
              <a:rPr lang="ru-UA" sz="1800" u="sng" dirty="0">
                <a:solidFill>
                  <a:srgbClr val="0023C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endParaRPr lang="ru-UA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5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UA" sz="1800" u="sng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Мистецтво</a:t>
            </a:r>
            <a:r>
              <a:rPr lang="ru-UA" sz="18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5-6 </a:t>
            </a:r>
            <a:r>
              <a:rPr lang="ru-UA" sz="1800" u="sng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кл</a:t>
            </a:r>
            <a:r>
              <a:rPr lang="ru-UA" sz="18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 (</a:t>
            </a:r>
            <a:r>
              <a:rPr lang="ru-UA" sz="1800" u="sng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інтегрований</a:t>
            </a:r>
            <a:r>
              <a:rPr lang="ru-UA" sz="18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курс) </a:t>
            </a:r>
            <a:r>
              <a:rPr lang="ru-UA" sz="1800" u="sng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Кондратова</a:t>
            </a:r>
            <a:r>
              <a:rPr lang="ru-UA" sz="18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endParaRPr lang="ru-UA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5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UA" sz="1800" u="sng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Мистецтво</a:t>
            </a:r>
            <a:r>
              <a:rPr lang="ru-UA" sz="18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5-6 </a:t>
            </a:r>
            <a:r>
              <a:rPr lang="ru-UA" sz="1800" u="sng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кл</a:t>
            </a:r>
            <a:r>
              <a:rPr lang="ru-UA" sz="18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 </a:t>
            </a:r>
            <a:r>
              <a:rPr lang="ru-UA" sz="1800" u="sng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Масол</a:t>
            </a:r>
            <a:r>
              <a:rPr lang="ru-UA" sz="18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, </a:t>
            </a:r>
            <a:r>
              <a:rPr lang="ru-UA" sz="1800" u="sng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Просіна</a:t>
            </a:r>
            <a:r>
              <a:rPr lang="ru-UA" sz="18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</a:t>
            </a:r>
            <a:endParaRPr lang="ru-UA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5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UA" sz="1800" u="sng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Мистецтво</a:t>
            </a:r>
            <a:r>
              <a:rPr lang="ru-UA" sz="18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5-6 </a:t>
            </a:r>
            <a:r>
              <a:rPr lang="ru-UA" sz="1800" u="sng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кл</a:t>
            </a:r>
            <a:r>
              <a:rPr lang="ru-UA" sz="18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. </a:t>
            </a:r>
            <a:r>
              <a:rPr lang="ru-UA" sz="1800" u="sng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Івасюк</a:t>
            </a:r>
            <a:r>
              <a:rPr lang="ru-UA" sz="18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та </a:t>
            </a:r>
            <a:r>
              <a:rPr lang="ru-UA" sz="1800" u="sng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ін</a:t>
            </a:r>
            <a:r>
              <a:rPr lang="ru-UA" sz="18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.</a:t>
            </a:r>
            <a:endParaRPr lang="ru-UA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5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UA" sz="1800" u="sng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Мистецтво</a:t>
            </a:r>
            <a:r>
              <a:rPr lang="ru-UA" sz="18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5-6 </a:t>
            </a:r>
            <a:r>
              <a:rPr lang="ru-UA" sz="1800" u="sng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кл</a:t>
            </a:r>
            <a:r>
              <a:rPr lang="ru-UA" sz="18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. </a:t>
            </a:r>
            <a:r>
              <a:rPr lang="ru-UA" sz="1800" u="sng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Комаровська</a:t>
            </a:r>
            <a:r>
              <a:rPr lang="ru-UA" sz="18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, </a:t>
            </a:r>
            <a:r>
              <a:rPr lang="ru-UA" sz="1800" u="sng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Лємешева</a:t>
            </a:r>
            <a:r>
              <a:rPr lang="ru-UA" sz="18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.</a:t>
            </a:r>
            <a:endParaRPr lang="ru-UA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5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UA" sz="1800" u="sng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Музичне</a:t>
            </a:r>
            <a:r>
              <a:rPr lang="ru-UA" sz="18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ru-UA" sz="1800" u="sng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мистецтво</a:t>
            </a:r>
            <a:r>
              <a:rPr lang="ru-UA" sz="18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5-6 </a:t>
            </a:r>
            <a:r>
              <a:rPr lang="ru-UA" sz="1800" u="sng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кл</a:t>
            </a:r>
            <a:r>
              <a:rPr lang="ru-UA" sz="18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. Ференц та </a:t>
            </a:r>
            <a:r>
              <a:rPr lang="ru-UA" sz="1800" u="sng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ін</a:t>
            </a:r>
            <a:r>
              <a:rPr lang="ru-UA" sz="1800" u="sng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.</a:t>
            </a:r>
            <a:endParaRPr lang="ru-UA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34798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388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17026E15-DC62-41DB-B112-4D88E6501B1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043608" y="548680"/>
            <a:ext cx="7704856" cy="5616624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характеристика                              </a:t>
            </a:r>
            <a:r>
              <a:rPr lang="ru-RU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складників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Масол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Просіна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 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процесуальні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структуровано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трьома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рубриками             «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Пропонований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предмета/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курсу»,«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конкретизовановимоги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5 і 6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кожного року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чотирьох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Державному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зарахувати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грамотність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видах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й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міжпредмет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естетичну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інтегративну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медіакомпете-нтність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учням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вирішувати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міждисци-плінарні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                 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інтегративних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галузевих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міжгалузевих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627326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2584</Words>
  <Application>Microsoft Office PowerPoint</Application>
  <PresentationFormat>Экран (4:3)</PresentationFormat>
  <Paragraphs>100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맑은 고딕</vt:lpstr>
      <vt:lpstr>Arial</vt:lpstr>
      <vt:lpstr>Calibri</vt:lpstr>
      <vt:lpstr>innerspace</vt:lpstr>
      <vt:lpstr>ProximaNova</vt:lpstr>
      <vt:lpstr>Symbol</vt:lpstr>
      <vt:lpstr>Times New Roman</vt:lpstr>
      <vt:lpstr>Office Theme</vt:lpstr>
      <vt:lpstr>Custom Design</vt:lpstr>
      <vt:lpstr>Презентация PowerPoint</vt:lpstr>
      <vt:lpstr> </vt:lpstr>
      <vt:lpstr> </vt:lpstr>
      <vt:lpstr>Презентация PowerPoint</vt:lpstr>
      <vt:lpstr>Презентация PowerPoint</vt:lpstr>
      <vt:lpstr> </vt:lpstr>
      <vt:lpstr> </vt:lpstr>
      <vt:lpstr> </vt:lpstr>
      <vt:lpstr>Презентация PowerPoint</vt:lpstr>
      <vt:lpstr> </vt:lpstr>
      <vt:lpstr>Презентация PowerPoint</vt:lpstr>
      <vt:lpstr>Презентация PowerPoint</vt:lpstr>
      <vt:lpstr>«Мистецтво. 5-6 класи» (інтегрований курс)                                                         для закладів загальної середньої освіти                                                                      (автори: Комаровська О. А., Лємєшева Н. А.)                                                                                           Мистецтво 5-6 кл. Комаровська, Лємешева.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Національна платформа можливостей професійного розвитку педагогічних працівників «EdWay»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User</cp:lastModifiedBy>
  <cp:revision>30</cp:revision>
  <dcterms:created xsi:type="dcterms:W3CDTF">2014-04-01T16:35:38Z</dcterms:created>
  <dcterms:modified xsi:type="dcterms:W3CDTF">2021-08-18T07:22:38Z</dcterms:modified>
</cp:coreProperties>
</file>