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99" r:id="rId16"/>
    <p:sldId id="274" r:id="rId17"/>
    <p:sldId id="275" r:id="rId18"/>
    <p:sldId id="276" r:id="rId19"/>
    <p:sldId id="277" r:id="rId20"/>
    <p:sldId id="294" r:id="rId21"/>
    <p:sldId id="295" r:id="rId22"/>
    <p:sldId id="296" r:id="rId23"/>
    <p:sldId id="278" r:id="rId24"/>
    <p:sldId id="301" r:id="rId25"/>
    <p:sldId id="279" r:id="rId26"/>
    <p:sldId id="280" r:id="rId27"/>
    <p:sldId id="300" r:id="rId28"/>
    <p:sldId id="293" r:id="rId29"/>
    <p:sldId id="281" r:id="rId30"/>
    <p:sldId id="282" r:id="rId31"/>
    <p:sldId id="284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036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21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64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48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01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460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953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4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17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42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940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625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889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63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50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221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A06B-386D-4614-B2E9-7EC7DB2D231D}" type="datetimeFigureOut">
              <a:rPr lang="x-none" smtClean="0"/>
              <a:t>05.04.2021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D3F4B0-DE8C-4F4E-A771-2DB9CF0736C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6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develop.com.ua/articles/upbring/340/" TargetMode="External"/><Relationship Id="rId2" Type="http://schemas.openxmlformats.org/officeDocument/2006/relationships/hyperlink" Target="https://childdevelop.com.ua/articles/develop/310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ilddevelop.com.ua/articles/school/970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develop.com.ua/articles/conflict/3108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develop.com.ua/articles/upbring/589/" TargetMode="External"/><Relationship Id="rId2" Type="http://schemas.openxmlformats.org/officeDocument/2006/relationships/hyperlink" Target="https://childdevelop.com.ua/articles/psychology/1159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02202-6F5A-4444-8BE0-7137008B6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1" y="174172"/>
            <a:ext cx="10156962" cy="25690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Тижневий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інтенсив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«На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разом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МАЙСТЕРКА №4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спільного засідання МО класних керівників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батьківського комітету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CEE31D-B8AB-4D8D-AE1A-14B8808C0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5" y="2754167"/>
            <a:ext cx="8915399" cy="158507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«ЩО ТАКЕ БУЛІНГ? ПРОФІЛАКТИКА ВИНИКНЕННЯ ТА  ПОДОЛАННЯ ПРОЯВІВ БУЛІНГУ В  ДИТЯЧОМУ СЕРЕДОВИЩІ</a:t>
            </a:r>
            <a:r>
              <a:rPr lang="uk-UA" sz="5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x-none" sz="5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51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51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5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31BED7-8304-4B45-9377-BB55379104A1}"/>
              </a:ext>
            </a:extLst>
          </p:cNvPr>
          <p:cNvSpPr txBox="1"/>
          <p:nvPr/>
        </p:nvSpPr>
        <p:spPr>
          <a:xfrm>
            <a:off x="1780596" y="3858411"/>
            <a:ext cx="4919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Мета: 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ознайомити учасників із поняттям «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булінг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визначити ознаки жертв цькувань і методи профілактики виникнення та  подолання проявів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булінгу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x-non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D6D96A-496D-46E4-A416-4A8F3D9E720F}"/>
              </a:ext>
            </a:extLst>
          </p:cNvPr>
          <p:cNvSpPr txBox="1"/>
          <p:nvPr/>
        </p:nvSpPr>
        <p:spPr>
          <a:xfrm>
            <a:off x="7819506" y="5178175"/>
            <a:ext cx="43724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тренінгового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та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класними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світня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«На </a:t>
            </a:r>
            <a:r>
              <a:rPr lang="ru-RU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урок»</a:t>
            </a:r>
            <a:endParaRPr lang="x-none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\\Server2\Users\Public\Documents\КУ ЦПРПП\ЛОГОТИП ЦПРП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905" y="93170"/>
            <a:ext cx="1872208" cy="1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5972" y="4310743"/>
            <a:ext cx="507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Жанна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Перуцька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КУ «ЦПРПП»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2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CC91D8-9C97-4822-850C-BA22D1F4A6D0}"/>
              </a:ext>
            </a:extLst>
          </p:cNvPr>
          <p:cNvSpPr txBox="1"/>
          <p:nvPr/>
        </p:nvSpPr>
        <p:spPr>
          <a:xfrm>
            <a:off x="1695796" y="112228"/>
            <a:ext cx="812569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конфлікт є те ж саме, що і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AE84B5-2B02-4804-A1ED-4CB6259CC6FC}"/>
              </a:ext>
            </a:extLst>
          </p:cNvPr>
          <p:cNvSpPr txBox="1"/>
          <p:nvPr/>
        </p:nvSpPr>
        <p:spPr>
          <a:xfrm>
            <a:off x="1512917" y="701913"/>
            <a:ext cx="6417425" cy="539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конфлікті кожна особа вільно висловлює свої погляди і дисбалансу сил немає. Кожна особа відчуває, що може вільно заявити свою точку зору. Те, як люди вирішують конфлікт, може зробити його позитивним або негативним.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Конфлікт стає негативним, коли особа поводиться агресивно і виявляє це болючими висловлюваннями чи діями. Після цього конфлікт стає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агресивною взаємодією.</a:t>
            </a:r>
            <a:endParaRPr lang="x-non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Портфоліо навчального проекту з теми &quot;Конфлікт - невід`ємна частина  сучасного життя&quot; — ЗапоВики">
            <a:extLst>
              <a:ext uri="{FF2B5EF4-FFF2-40B4-BE49-F238E27FC236}">
                <a16:creationId xmlns:a16="http://schemas.microsoft.com/office/drawing/2014/main" xmlns="" id="{4DC3C254-2119-46A2-B90C-33C2F5BD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22" y="701913"/>
            <a:ext cx="4261659" cy="42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РИСНІ ПОРАДИ ЩОДО ВИРІШЕННЯ КОНФЛІКТІВ В УМОВАХ ПЕРЕБУВАННЯ НА КАРАНТИНІ">
            <a:extLst>
              <a:ext uri="{FF2B5EF4-FFF2-40B4-BE49-F238E27FC236}">
                <a16:creationId xmlns:a16="http://schemas.microsoft.com/office/drawing/2014/main" xmlns="" id="{F3482CBE-864D-4EF9-9ACC-FB30C133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40" y="4203756"/>
            <a:ext cx="4395441" cy="30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6EE81-DE70-4179-BF5F-43CD4C222E4F}"/>
              </a:ext>
            </a:extLst>
          </p:cNvPr>
          <p:cNvSpPr txBox="1"/>
          <p:nvPr/>
        </p:nvSpPr>
        <p:spPr>
          <a:xfrm>
            <a:off x="1650077" y="350443"/>
            <a:ext cx="596438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стає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булінгом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лише коли він повторюється знову і знову, і існує дисбаланс сил. З часом може з’явитися схема поведінки, за якої особа, що поводиться агресивно у конфлікті, продовжує це робити або навіть загострює конфлікт. Особа, на яку спрямований агресивний конфлікт, може почуватися все менше і менше здатною висловити свою думку і все більше і більше безсилою. Саме тоді негативний конфлікт може перейти у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b="1" dirty="0"/>
          </a:p>
        </p:txBody>
      </p:sp>
      <p:pic>
        <p:nvPicPr>
          <p:cNvPr id="7170" name="Picture 2" descr="ПРОТИДІЯ БУЛІНГУ Психологічна служба :: ОЗО &quot;Загальцівський ЗЗСО&quot;">
            <a:extLst>
              <a:ext uri="{FF2B5EF4-FFF2-40B4-BE49-F238E27FC236}">
                <a16:creationId xmlns:a16="http://schemas.microsoft.com/office/drawing/2014/main" xmlns="" id="{640CC502-17A3-49A0-9CC3-24A2B1EEA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9" t="20831" r="2250" b="33363"/>
          <a:stretch/>
        </p:blipFill>
        <p:spPr bwMode="auto">
          <a:xfrm>
            <a:off x="7698970" y="1625463"/>
            <a:ext cx="4384963" cy="50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4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иди булінгу: як відрізнити звичайний конфлікт від цькування">
            <a:extLst>
              <a:ext uri="{FF2B5EF4-FFF2-40B4-BE49-F238E27FC236}">
                <a16:creationId xmlns:a16="http://schemas.microsoft.com/office/drawing/2014/main" xmlns="" id="{9635AE63-3B65-44D5-838B-CA4BFDCF0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7356"/>
            <a:ext cx="4876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1BC184-B94A-4BE0-AA8A-663E9C8B928A}"/>
              </a:ext>
            </a:extLst>
          </p:cNvPr>
          <p:cNvSpPr txBox="1"/>
          <p:nvPr/>
        </p:nvSpPr>
        <p:spPr>
          <a:xfrm>
            <a:off x="1101437" y="544181"/>
            <a:ext cx="6093228" cy="613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можуть бути різноманітні. Їх жертви зазнають чимало страждань. Це і зниження самооцінки, поганий сон та апетит, тривожність, вживання алкоголю, паління, думки про самогубство та інші.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поширеним, але в наших силах його зупинити і не лишатися осторонь. Адже слід пам'ятати, що сьогодні ти - спостерігач, а завтра - жертва.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0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CAF50-BFC4-497B-B9EB-4D12F603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306333"/>
            <a:ext cx="10695709" cy="1280890"/>
          </a:xfrm>
        </p:spPr>
        <p:txBody>
          <a:bodyPr>
            <a:no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Гра-розминка «Хто зайвий»</a:t>
            </a:r>
            <a:r>
              <a:rPr lang="x-none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активізувати учасників, зняти неприємні емоції від попередньої вправи, підготувати до подальшої роботи.</a:t>
            </a:r>
            <a:r>
              <a:rPr lang="x-none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4627C0-FDE0-4C84-9274-3207B6907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9" y="1729047"/>
            <a:ext cx="11925991" cy="25777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Учасники сидять на стільцях в колі </a:t>
            </a:r>
            <a:r>
              <a:rPr lang="uk-UA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Всі  за командою ведучого  рухаються по колу.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uk-UA" sz="4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Ведучий забирає один стілець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По команді: «СТОП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 повинні знайти собі місце для того, щоб сісти.</a:t>
            </a:r>
          </a:p>
          <a:p>
            <a:pPr marL="0" indent="0">
              <a:buNone/>
            </a:pPr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Це не обов'язково має бути ваш стілець. Той, хто залишиться  стояти - вибуває з гри. </a:t>
            </a:r>
          </a:p>
          <a:p>
            <a:pPr marL="0" indent="0">
              <a:buNone/>
            </a:pPr>
            <a:r>
              <a:rPr lang="uk-UA" sz="4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Проводиться гра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4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x-none" sz="4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851D25-D986-4781-8044-EC095C6697A3}"/>
              </a:ext>
            </a:extLst>
          </p:cNvPr>
          <p:cNvSpPr txBox="1"/>
          <p:nvPr/>
        </p:nvSpPr>
        <p:spPr>
          <a:xfrm>
            <a:off x="864522" y="4306756"/>
            <a:ext cx="113274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гри.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звернув хтось увагу на стрічки, які висять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 стільцях?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 стрічки означають певну соціальну роль у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жертва,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булер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спостерігач.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Звертаю вашу увагу на те, що дехто з вас, несподівано, встиг побувати у певних ролях. Так, може трапитися з вами і у житті: «Ви не очікуєте, а опиняєтеся у ролі жертви чи можливо агресора».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1520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9DBCD1-7E74-40B2-8EDD-F5C7565CB4E1}"/>
              </a:ext>
            </a:extLst>
          </p:cNvPr>
          <p:cNvSpPr txBox="1"/>
          <p:nvPr/>
        </p:nvSpPr>
        <p:spPr>
          <a:xfrm>
            <a:off x="824459" y="0"/>
            <a:ext cx="11257976" cy="6591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Вправа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 так стається»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uk-UA" sz="2400" i="1" u="sng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sz="24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зʼясувати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причини поведінки учасників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Тренер.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 всі бачите у мене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картки різних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кольорів та розмірів. Зараз кожен з вас вибере картку.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ній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зображення, але ви не можете дивитися самі, що там і показувати комусь з учасників. Картки відкриваєте за моєю командою. </a:t>
            </a:r>
          </a:p>
          <a:p>
            <a:pPr algn="just">
              <a:spcAft>
                <a:spcPts val="100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обʼєднатися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групи за малюнками, які є на картках. Дякую. А тепер, як ви думаєте, що означає «стріла?» (агресор), «око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(спостерігач), «мішень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(жертва). Ви знову, мимоволі отримали ролі. А зараз кожна група буде мати своє завдання.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 «агресорів</a:t>
            </a:r>
            <a:r>
              <a:rPr lang="uk-UA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спробує написати причини, які спонукають кривдника себе так поводити.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 «жертв</a:t>
            </a:r>
            <a:r>
              <a:rPr lang="uk-UA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спробує написати причини, чому діти стають легкими мішенями для кривдників.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 «спостерігачів</a:t>
            </a:r>
            <a:r>
              <a:rPr lang="uk-UA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пише причини, чому спостерігачі часто не вмішуються у процес 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алюємо око олівцем - поетапно. — в Гадячі | How to draw eyelashes,  Eyelashes drawing, Eye drawing">
            <a:extLst>
              <a:ext uri="{FF2B5EF4-FFF2-40B4-BE49-F238E27FC236}">
                <a16:creationId xmlns:a16="http://schemas.microsoft.com/office/drawing/2014/main" xmlns="" id="{B94B484D-54C9-4C2F-A385-95C16B6927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60" y="2735267"/>
            <a:ext cx="4880515" cy="28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Усна народна творчість . Міфи &quot;Дажбог&quot;, &quot;Берегиня&quot;. Легенда &quot;Про Зоряний  Віз&quot;(сам. роб.) | Тест з української літератури – «На Урок»">
            <a:extLst>
              <a:ext uri="{FF2B5EF4-FFF2-40B4-BE49-F238E27FC236}">
                <a16:creationId xmlns:a16="http://schemas.microsoft.com/office/drawing/2014/main" xmlns="" id="{7FF7AFA3-906C-4FE9-B8D3-2E0FC37B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0" r="-998" b="34238"/>
          <a:stretch/>
        </p:blipFill>
        <p:spPr bwMode="auto">
          <a:xfrm>
            <a:off x="3782960" y="130332"/>
            <a:ext cx="7437814" cy="22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Мишень А4 :: Стрельба из лука">
            <a:extLst>
              <a:ext uri="{FF2B5EF4-FFF2-40B4-BE49-F238E27FC236}">
                <a16:creationId xmlns:a16="http://schemas.microsoft.com/office/drawing/2014/main" xmlns="" id="{E7156CA6-D84C-46CC-A1AD-D50C4C10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28" y="2735266"/>
            <a:ext cx="3753845" cy="36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4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Ш №10 м.Світловодська">
            <a:extLst>
              <a:ext uri="{FF2B5EF4-FFF2-40B4-BE49-F238E27FC236}">
                <a16:creationId xmlns:a16="http://schemas.microsoft.com/office/drawing/2014/main" xmlns="" id="{A9F5E92C-41C2-4919-81E7-B2DC18F3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10" y="2769825"/>
            <a:ext cx="3791990" cy="38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E12E04-A3DB-45E4-B6EC-A3599BBA0922}"/>
              </a:ext>
            </a:extLst>
          </p:cNvPr>
          <p:cNvSpPr txBox="1"/>
          <p:nvPr/>
        </p:nvSpPr>
        <p:spPr>
          <a:xfrm>
            <a:off x="1450570" y="238255"/>
            <a:ext cx="7826434" cy="605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ипові риси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булерів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визначенням 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норвезького психолога Д. </a:t>
            </a:r>
            <a:r>
              <a:rPr lang="uk-UA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Ольвеуса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відчувають сильну потребу панувати й підпорядковувати собі інших учнів, переслідуючи власні цілі; вони імпульсивні й легко шаленіють;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часто зухвалі та агресивні в ставленні до дорослих (передусім батьків і вчителів);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не виявляють співчуття до своїх жертв;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це хлопчики, вони зазвичай фізично сильніші за інших.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9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BBC5ED-5AB9-4DE8-AA04-AAA69F476AF0}"/>
              </a:ext>
            </a:extLst>
          </p:cNvPr>
          <p:cNvSpPr txBox="1"/>
          <p:nvPr/>
        </p:nvSpPr>
        <p:spPr>
          <a:xfrm>
            <a:off x="1094282" y="188095"/>
            <a:ext cx="8232598" cy="617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арактерні риси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жертви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полохливі, вразливі, замкнуті й соромливі;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часто тривожні, невпевнені в собі, нещасні й мають низьку самоповагу;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схильні до депресії й частіше за своїх ровесників думають про самогубство;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часто не мають жодного близького друга та успішніше спілкуються з дорослими, ніж із однолітками;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це хлопчики, вони можуть бути фізично слабшими за своїх ровесників.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Ш №10 м.Світловодська">
            <a:extLst>
              <a:ext uri="{FF2B5EF4-FFF2-40B4-BE49-F238E27FC236}">
                <a16:creationId xmlns:a16="http://schemas.microsoft.com/office/drawing/2014/main" xmlns="" id="{74D324E1-AE13-45E5-B530-A17C7EA8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3286125"/>
            <a:ext cx="27051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2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72C4F6-E3A9-4404-90B5-21384CDC77F2}"/>
              </a:ext>
            </a:extLst>
          </p:cNvPr>
          <p:cNvSpPr txBox="1"/>
          <p:nvPr/>
        </p:nvSpPr>
        <p:spPr>
          <a:xfrm>
            <a:off x="674557" y="199505"/>
            <a:ext cx="11517443" cy="621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75"/>
              </a:spcBef>
              <a:spcAft>
                <a:spcPts val="940"/>
              </a:spcAft>
            </a:pPr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Вправа «Вішаємо ярлики»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uk-UA" sz="2600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600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Мета:</a:t>
            </a:r>
            <a:r>
              <a:rPr lang="uk-UA" sz="2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Показати, наскільки шкідливим є навішування ярликів на дітей.</a:t>
            </a:r>
            <a:endParaRPr lang="x-none" sz="26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Тренер об’єднує батьків та класних керівників у групи по-двоє/по-троє. Кожному з групи видають та прикріплюють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бейджик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певним написом.</a:t>
            </a:r>
          </a:p>
          <a:p>
            <a:pPr>
              <a:spcAft>
                <a:spcPts val="750"/>
              </a:spcAft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априклад: «Розмовляй зі мною так, ніби я не здатен щось розуміти», «Будь привітним», «Будь непривітним», «Кажи, що я нічого не вмію і ні на що не здатен», «Підбадьори мене» тощо.</a:t>
            </a:r>
          </a:p>
          <a:p>
            <a:pPr>
              <a:spcAft>
                <a:spcPts val="750"/>
              </a:spcAft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цьому прикріпити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бейджик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треба так, щоб учасник не бачив, що саме на ньому написано, а отже, не знав, як з ним розмовлятимуть.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часникам групи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дається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спільне завдання, наприклад, намалювати картину. При цьому під час роботи вони мають спілкуватися один з одним так, як написано на </a:t>
            </a:r>
            <a:r>
              <a:rPr lang="uk-UA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бейджиках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Коли картина буде намальована, класний керівник має запитати: «Чи подобається вам таке спілкування, коли до вас звертаються таким чином?»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5DDD18-0620-4090-9E4D-39571F144461}"/>
              </a:ext>
            </a:extLst>
          </p:cNvPr>
          <p:cNvSpPr txBox="1"/>
          <p:nvPr/>
        </p:nvSpPr>
        <p:spPr>
          <a:xfrm>
            <a:off x="1163784" y="273392"/>
            <a:ext cx="10440784" cy="557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Вправа «Я зможу допомогти»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класних керівників)</a:t>
            </a:r>
            <a:endParaRPr lang="x-none" sz="32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200" i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вироблення навичок безпечної поведінки у конкретній ситуації, пошук шляхів захисту у ситуації </a:t>
            </a:r>
            <a:r>
              <a:rPr lang="uk-UA" sz="32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Тренер.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 залишаєтеся працювати у підгрупах.                Кожна підгрупа отримає певну ситуацію, де здійснюється насильство. Ваше завдання полягає у тому, щоб допомогти жертві та знайти для неї шляхи захисту та безпечної поведінки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0CE21E-CE73-424B-9186-0A290A64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92" y="93684"/>
            <a:ext cx="9781308" cy="676431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разу перед початком уроків класний керівник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купила в магазині 2 яблука. Вони були майже однакові за кольором і розміром. На початку класної години вона запитала в дітей: «Чим відрізняються ці яблука?» Вони лише знизали </a:t>
            </a:r>
            <a:r>
              <a:rPr lang="uk-UA" sz="8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плечима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адже суттєвої відмінності між ними не було. Тоді вчителька  взяла одне яблуко і, звертаючись до нього, сказала: «Ти таке погане, огидне яблуко!» - і кинула його на підлогу. Учні подивилися на неї здивовано. Вона підняла яблуко і запропонувала одному з учнів знайти в цьому </a:t>
            </a:r>
            <a:r>
              <a:rPr lang="uk-UA" sz="8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яблуці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щось погане, сказати про це і теж кинути його на підлогу. Учень слухняно виконав прохання. Тоді вона запропонувала зробити те саме іншим дітям. Учні легко знаходили в </a:t>
            </a:r>
            <a:r>
              <a:rPr lang="uk-UA" sz="8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яблуці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якісь недоліки: комусь не сподобався  хвостик, комусь  шкірка і щоразу кидали яблуко на підлогу. Коли фрукт повернувся до класного керівника, 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ще раз запитала, чи бачать діти якусь відмінність між цим яблуком і тим, що весь цей час лежало на столі. Вони знову не знали, що відповісти, адже попри те, </a:t>
            </a:r>
            <a:r>
              <a:rPr lang="uk-UA" sz="8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щовсі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разом добряче «познущалися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яблуком, значних зовнішніх ушкоджень у нього не було. Тоді класний керівник розрізала обидва яблука. Те, що лежало на столі, всередині було білим, а друге - коричневим, вкритим 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синцями» від ударів об підлогу. 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Тоді вона 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сказала: «Діти, але це ж ми його таким зробили! Це наша провина!» У класі запала мертва тиша. Вона продовжила: «Те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8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 відбувається і з людьми, яких ми ображаємо чи обзиваємо. Зовні не бачимо, як це на них позначається, але ми завдаємо їм величезну кількість внутрішніх ран!»</a:t>
            </a:r>
            <a:endParaRPr lang="x-none" sz="8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6" name="Picture 2" descr="Вчитель за допомогою яблук показала, як дітей ранить цькування | Українська  правда _Життя">
            <a:extLst>
              <a:ext uri="{FF2B5EF4-FFF2-40B4-BE49-F238E27FC236}">
                <a16:creationId xmlns:a16="http://schemas.microsoft.com/office/drawing/2014/main" xmlns="" id="{16B190F4-71DB-4BE0-BC4E-BEAA9368B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060" r="8518" b="21802"/>
          <a:stretch/>
        </p:blipFill>
        <p:spPr bwMode="auto">
          <a:xfrm>
            <a:off x="105301" y="4904510"/>
            <a:ext cx="2305391" cy="1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Лицем до дитини&quot;: матеріали інтегрованих уроків до теми &quot;Яблуко&quot; | Нова  українська школа">
            <a:extLst>
              <a:ext uri="{FF2B5EF4-FFF2-40B4-BE49-F238E27FC236}">
                <a16:creationId xmlns:a16="http://schemas.microsoft.com/office/drawing/2014/main" xmlns="" id="{E0540D2D-0DA6-4A29-8003-06FCE4D8E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6596" r="74642" b="25879"/>
          <a:stretch/>
        </p:blipFill>
        <p:spPr bwMode="auto">
          <a:xfrm>
            <a:off x="241273" y="1179316"/>
            <a:ext cx="2169419" cy="35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7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145909-440C-432F-B0B5-A8F24A23DD44}"/>
              </a:ext>
            </a:extLst>
          </p:cNvPr>
          <p:cNvSpPr txBox="1"/>
          <p:nvPr/>
        </p:nvSpPr>
        <p:spPr>
          <a:xfrm>
            <a:off x="1080654" y="0"/>
            <a:ext cx="10607041" cy="7382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Ситуація 1.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Вона як завжди сиділа за партою, хоча всі її однолітки метушилися та галасували під час перерви. Світлана спостерігала щодня одну й ту саму картину: дівчатка весело сміються, жартують та </a:t>
            </a:r>
            <a:r>
              <a:rPr lang="uk-UA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кокетливо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поглядають на хлопців. Звичайно, адже вони не носять цих потворних окулярів та </a:t>
            </a:r>
            <a:r>
              <a:rPr lang="uk-UA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брекетів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зубах. Через них вона терпіла стільки знущань та насмішок серед однокласників..! Тільки вдома вона могла насолодитися любов’ю та теплом, яке дарували їй її батьки.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Порожній клас. За партою самотньо сидить Світлана. До неї підходять двоє дівчат. Це її однокласниці. Починають насміхатися з дівчинки: забирають окуляри, кидають на підлогу зошити та книжки, топчуть їх. Дівчинка починає плакати.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раптом....СТОП! 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99B243-D864-49C0-85BC-8BD0C7716EBC}"/>
              </a:ext>
            </a:extLst>
          </p:cNvPr>
          <p:cNvSpPr txBox="1"/>
          <p:nvPr/>
        </p:nvSpPr>
        <p:spPr>
          <a:xfrm>
            <a:off x="1346662" y="0"/>
            <a:ext cx="10490662" cy="694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Ситуація 2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Кожен ранок Максима починався з того, що він чув чергову сварку батька та матері. Так сталося і цього разу. </a:t>
            </a:r>
            <a:r>
              <a:rPr lang="uk-UA" sz="2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Проспавши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він похапцем одягнувся і вибіг на вулицю. Снідати не хотілось, та й ні мама, ні тато не помітять, що його вже нема. Він звик. Адже давно його у сім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 не помічали.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До школи також не хотілося іти. Адже там старші хлопці знову почнуть знущатися з нього: чіпляти на спину образливі прізвиська, давати стусани, ставити підніжки. Було дуже важко, адже пожалітися було нікому…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Школа. Продзвенів дзвінок на перерву. Із засмученим обличчям Максим вийшов з класу. 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цей час до нього підійшли троє старшокласників. Почали знущатися, насміхатися. Один з них поплескав Максима по спині, причепивши листок з написом «Вдар мене». Хлопець про це не знав. Максима боляче штовхнули і він упав. Було дуже боляче. На очі навернулися сльози.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раптом…СТОП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1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250123-68BA-41A7-A722-C2661012BCEC}"/>
              </a:ext>
            </a:extLst>
          </p:cNvPr>
          <p:cNvSpPr txBox="1"/>
          <p:nvPr/>
        </p:nvSpPr>
        <p:spPr>
          <a:xfrm>
            <a:off x="997527" y="154514"/>
            <a:ext cx="11194473" cy="654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Ситуація 3.</a:t>
            </a:r>
            <a:endParaRPr lang="x-none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Колись Саша жив у щасливій та повноцінній сім’ї. Але після розлучення батьків мати була постійно зайнята. А він так хотів уваги та тепла. Адже він також важко переживав розлучення батьків, хоча і не показував цього. Через це він почав погано вчитися. Часто конфліктував з вчителями та дітьми.</a:t>
            </a:r>
            <a:endParaRPr lang="x-none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Цей день у школі не був винятком. Після уроку він побився з однокласником, нагрубив вчительці, яка зробила йому зауваження і як завжди прийшов на </a:t>
            </a:r>
            <a:r>
              <a:rPr lang="uk-UA" sz="22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підготовленим. Однокласники Сашка незлюбили і часто насміхалися та глузували з нього, не приймали у спільну компанію. Але він не виказував свого болю через це. Насправді йому було страшно…</a:t>
            </a:r>
            <a:endParaRPr lang="x-none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Школа. </a:t>
            </a:r>
            <a:r>
              <a:rPr lang="uk-UA" sz="22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давно закінчилися. Всі порозходилися. Сашкові не хотілося іти додому. </a:t>
            </a:r>
            <a:endParaRPr lang="x-none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Сашко одягає свою куртку. В цей час до нього підходять двоє старшокласників, пропонують цигарку. Сашко, спочатку вагається, але потім погоджується піти з ними закурити. Виходячи з гардеробу, старшокласники починають вимагати у хлопця гроші. Сашко пояснює, що у нього немає грошей. Хлопців це обурює і вони починають його бити. </a:t>
            </a:r>
            <a:endParaRPr lang="x-none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І раптом…….СТОП!      </a:t>
            </a:r>
            <a:endParaRPr lang="x-none" sz="2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6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E1641-61B2-4D49-850D-7D250B3D8030}"/>
              </a:ext>
            </a:extLst>
          </p:cNvPr>
          <p:cNvSpPr txBox="1"/>
          <p:nvPr/>
        </p:nvSpPr>
        <p:spPr>
          <a:xfrm>
            <a:off x="5846618" y="182880"/>
            <a:ext cx="6345382" cy="639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Намалюйте  малюнок                            «Щасливе майбутнє дитини»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«Моя сім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я»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батьків)</a:t>
            </a:r>
            <a:endParaRPr lang="x-none" sz="28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Батькам роздаються кружечки 10 шт.  Завдання: вписати членів вашої сім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ї. Покладіть кружечок із вашим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 посередині, а кругом себе членів сім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 за ступенем близькості. Проведіть лінію від себе до них.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верху лінії напишіть , що вас пов’язує, зближує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Внизу – що заважає взаєморозумінню.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елика Родина – Сайт организации">
            <a:extLst>
              <a:ext uri="{FF2B5EF4-FFF2-40B4-BE49-F238E27FC236}">
                <a16:creationId xmlns:a16="http://schemas.microsoft.com/office/drawing/2014/main" xmlns="" id="{606EFCFD-9401-4270-96DB-585132A8630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527" r="26695" b="30164"/>
          <a:stretch/>
        </p:blipFill>
        <p:spPr bwMode="auto">
          <a:xfrm>
            <a:off x="-1" y="1629295"/>
            <a:ext cx="5846619" cy="5228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88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8E5C233-6D66-4531-BD98-6CDDB5DDE7AE}"/>
              </a:ext>
            </a:extLst>
          </p:cNvPr>
          <p:cNvSpPr/>
          <p:nvPr/>
        </p:nvSpPr>
        <p:spPr>
          <a:xfrm>
            <a:off x="702040" y="4692162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Валентина Іванівна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DDC76A3-7B22-49D0-84C3-CFF364CBF68F}"/>
              </a:ext>
            </a:extLst>
          </p:cNvPr>
          <p:cNvSpPr/>
          <p:nvPr/>
        </p:nvSpPr>
        <p:spPr>
          <a:xfrm>
            <a:off x="10103371" y="3052275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мама</a:t>
            </a:r>
            <a:endParaRPr lang="x-none" dirty="0">
              <a:solidFill>
                <a:schemeClr val="tx1"/>
              </a:solidFill>
            </a:endParaRPr>
          </a:p>
          <a:p>
            <a:pPr algn="ctr"/>
            <a:endParaRPr lang="x-none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417BDFB9-BD59-49B7-900C-07BE34092376}"/>
              </a:ext>
            </a:extLst>
          </p:cNvPr>
          <p:cNvSpPr/>
          <p:nvPr/>
        </p:nvSpPr>
        <p:spPr>
          <a:xfrm>
            <a:off x="2615784" y="0"/>
            <a:ext cx="2023673" cy="1806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теща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085BDD9-7A28-48AC-839C-2BFD7C728D5A}"/>
              </a:ext>
            </a:extLst>
          </p:cNvPr>
          <p:cNvSpPr/>
          <p:nvPr/>
        </p:nvSpPr>
        <p:spPr>
          <a:xfrm>
            <a:off x="621080" y="1050491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Ірина Іванівна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E50E924-FF6E-4931-8394-2F0656E7D0AB}"/>
              </a:ext>
            </a:extLst>
          </p:cNvPr>
          <p:cNvSpPr/>
          <p:nvPr/>
        </p:nvSpPr>
        <p:spPr>
          <a:xfrm>
            <a:off x="9476282" y="539890"/>
            <a:ext cx="2370944" cy="2110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chemeClr val="tx1"/>
                </a:solidFill>
              </a:rPr>
              <a:t>Олександр </a:t>
            </a:r>
            <a:r>
              <a:rPr lang="uk-UA" dirty="0">
                <a:solidFill>
                  <a:schemeClr val="tx1"/>
                </a:solidFill>
              </a:rPr>
              <a:t>Іванович</a:t>
            </a:r>
            <a:endParaRPr lang="x-none" dirty="0">
              <a:solidFill>
                <a:schemeClr val="tx1"/>
              </a:solidFill>
            </a:endParaRPr>
          </a:p>
          <a:p>
            <a:pPr algn="ctr"/>
            <a:endParaRPr lang="x-none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36EBAE98-5517-49B2-BC51-96367FBA0EB8}"/>
              </a:ext>
            </a:extLst>
          </p:cNvPr>
          <p:cNvSpPr/>
          <p:nvPr/>
        </p:nvSpPr>
        <p:spPr>
          <a:xfrm>
            <a:off x="2186066" y="2581935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Марія Іванівна </a:t>
            </a:r>
            <a:r>
              <a:rPr lang="uk-UA" dirty="0"/>
              <a:t>Іванівна</a:t>
            </a:r>
            <a:endParaRPr lang="x-none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5930B9C-2F1F-4AD7-A585-0B5485D0D763}"/>
              </a:ext>
            </a:extLst>
          </p:cNvPr>
          <p:cNvSpPr/>
          <p:nvPr/>
        </p:nvSpPr>
        <p:spPr>
          <a:xfrm>
            <a:off x="3015522" y="4692162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Син Василь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BEC2EC3-9DB6-4665-A560-077A1CBC6171}"/>
              </a:ext>
            </a:extLst>
          </p:cNvPr>
          <p:cNvSpPr/>
          <p:nvPr/>
        </p:nvSpPr>
        <p:spPr>
          <a:xfrm>
            <a:off x="7152806" y="4374745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Син Саша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EF0E533-3D70-4A43-A2C6-090110E8A7F2}"/>
              </a:ext>
            </a:extLst>
          </p:cNvPr>
          <p:cNvSpPr/>
          <p:nvPr/>
        </p:nvSpPr>
        <p:spPr>
          <a:xfrm>
            <a:off x="6259643" y="517785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Донька Даша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08975E7-1721-4498-AD0C-254A650DA119}"/>
              </a:ext>
            </a:extLst>
          </p:cNvPr>
          <p:cNvSpPr/>
          <p:nvPr/>
        </p:nvSpPr>
        <p:spPr>
          <a:xfrm>
            <a:off x="4924269" y="2356596"/>
            <a:ext cx="2023672" cy="1864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Степан Іванович</a:t>
            </a:r>
            <a:endParaRPr lang="x-none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6C176D4-D51C-402F-A502-248AD3C6727E}"/>
              </a:ext>
            </a:extLst>
          </p:cNvPr>
          <p:cNvCxnSpPr>
            <a:endCxn id="14" idx="3"/>
          </p:cNvCxnSpPr>
          <p:nvPr/>
        </p:nvCxnSpPr>
        <p:spPr>
          <a:xfrm flipV="1">
            <a:off x="6242155" y="2109028"/>
            <a:ext cx="313848" cy="27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2358D95-8D69-4A79-AEC5-0B65EA82D9D3}"/>
              </a:ext>
            </a:extLst>
          </p:cNvPr>
          <p:cNvSpPr/>
          <p:nvPr/>
        </p:nvSpPr>
        <p:spPr>
          <a:xfrm>
            <a:off x="5471911" y="413728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2811BCEE-9D47-4EBA-B2A0-86678B91ABFE}"/>
              </a:ext>
            </a:extLst>
          </p:cNvPr>
          <p:cNvCxnSpPr/>
          <p:nvPr/>
        </p:nvCxnSpPr>
        <p:spPr>
          <a:xfrm flipH="1">
            <a:off x="4646951" y="4137285"/>
            <a:ext cx="847819" cy="77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7D43618D-1BBA-4A42-99EA-415C616D05EA}"/>
              </a:ext>
            </a:extLst>
          </p:cNvPr>
          <p:cNvCxnSpPr>
            <a:stCxn id="15" idx="5"/>
          </p:cNvCxnSpPr>
          <p:nvPr/>
        </p:nvCxnSpPr>
        <p:spPr>
          <a:xfrm>
            <a:off x="6651581" y="3947839"/>
            <a:ext cx="592720" cy="79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6AF4A86B-D00E-4952-B95F-BDD5CD6DD6FB}"/>
              </a:ext>
            </a:extLst>
          </p:cNvPr>
          <p:cNvCxnSpPr>
            <a:stCxn id="15" idx="2"/>
          </p:cNvCxnSpPr>
          <p:nvPr/>
        </p:nvCxnSpPr>
        <p:spPr>
          <a:xfrm flipH="1">
            <a:off x="4209738" y="3288725"/>
            <a:ext cx="714531" cy="2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F085125B-A1D9-412B-BB2A-B877B983FACC}"/>
              </a:ext>
            </a:extLst>
          </p:cNvPr>
          <p:cNvCxnSpPr/>
          <p:nvPr/>
        </p:nvCxnSpPr>
        <p:spPr>
          <a:xfrm flipH="1" flipV="1">
            <a:off x="2615784" y="2120146"/>
            <a:ext cx="2468380" cy="65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82DDCF9B-CCD2-4882-A8EE-83C37D9288C8}"/>
              </a:ext>
            </a:extLst>
          </p:cNvPr>
          <p:cNvCxnSpPr/>
          <p:nvPr/>
        </p:nvCxnSpPr>
        <p:spPr>
          <a:xfrm>
            <a:off x="6873767" y="3544259"/>
            <a:ext cx="3229604" cy="259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7A8A731B-5234-4A8F-9D1B-98251F283EA3}"/>
              </a:ext>
            </a:extLst>
          </p:cNvPr>
          <p:cNvCxnSpPr/>
          <p:nvPr/>
        </p:nvCxnSpPr>
        <p:spPr>
          <a:xfrm flipV="1">
            <a:off x="6947941" y="2363970"/>
            <a:ext cx="2918557" cy="844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54702E9F-BAB3-499A-AC68-9C3C5712352E}"/>
              </a:ext>
            </a:extLst>
          </p:cNvPr>
          <p:cNvCxnSpPr>
            <a:endCxn id="6" idx="7"/>
          </p:cNvCxnSpPr>
          <p:nvPr/>
        </p:nvCxnSpPr>
        <p:spPr>
          <a:xfrm flipH="1">
            <a:off x="2429352" y="3826011"/>
            <a:ext cx="2609842" cy="113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DF45312-F030-4D0C-A62F-2E4EBAB88729}"/>
              </a:ext>
            </a:extLst>
          </p:cNvPr>
          <p:cNvCxnSpPr>
            <a:cxnSpLocks/>
          </p:cNvCxnSpPr>
          <p:nvPr/>
        </p:nvCxnSpPr>
        <p:spPr>
          <a:xfrm flipH="1" flipV="1">
            <a:off x="4114171" y="1681193"/>
            <a:ext cx="1281664" cy="655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932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3AA657-788D-4578-BB05-0329DCE86A15}"/>
              </a:ext>
            </a:extLst>
          </p:cNvPr>
          <p:cNvSpPr txBox="1"/>
          <p:nvPr/>
        </p:nvSpPr>
        <p:spPr>
          <a:xfrm>
            <a:off x="1529541" y="1313411"/>
            <a:ext cx="10529455" cy="378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Рольва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 «Зверни увагу» 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Для участі запрошується 3 бажаючих один – батько, який прийшов пізно ввечері з роботи, а обіцяв цей вечір присвятити родині, другий – мати, яка починає з’ясовувати стосунки з чоловіком, третій – дитина, яка є свідком цього.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Після програвання діляться почуттями. Увага на почуття дитини.  Що вона відчуває у цій ситуації.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3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A27801-4652-4ADC-8AFB-7B755233B204}"/>
              </a:ext>
            </a:extLst>
          </p:cNvPr>
          <p:cNvSpPr txBox="1"/>
          <p:nvPr/>
        </p:nvSpPr>
        <p:spPr>
          <a:xfrm>
            <a:off x="947650" y="0"/>
            <a:ext cx="11410605" cy="6693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Вправа «Будинок щасливої дитини»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Мета: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усвідомлення відповідальності батьків та вчителів </a:t>
            </a:r>
          </a:p>
          <a:p>
            <a:pPr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майбутнє дітей, усвідомлення цінностей.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ватмані будинок із негативом, який оточує дитину.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Батькам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аркушах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затишку.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Побудуйте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фундамент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розміщуючи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у порядку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Класним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стіну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побудованої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батьками.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Наведення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Побажання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5575B-2591-458F-B88B-CA48401D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Объект 3" descr="Бабушка посоветовала повесить над дверью корицу. Это простое действие  помогает надежно защитить дом от негатива | Lifestyle | Селдон Новости">
            <a:extLst>
              <a:ext uri="{FF2B5EF4-FFF2-40B4-BE49-F238E27FC236}">
                <a16:creationId xmlns:a16="http://schemas.microsoft.com/office/drawing/2014/main" xmlns="" id="{B38F11F7-74F3-4D6D-AFC5-FC1EDACFED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8" y="0"/>
            <a:ext cx="12393478" cy="697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21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A5F459-5441-41AF-9B22-EE7A316A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50" name="Picture 2" descr="Презентація. Тренінг &quot;Сімейні цінності&quot;">
            <a:extLst>
              <a:ext uri="{FF2B5EF4-FFF2-40B4-BE49-F238E27FC236}">
                <a16:creationId xmlns:a16="http://schemas.microsoft.com/office/drawing/2014/main" xmlns="" id="{E919E995-4741-4B05-8997-196B0EB928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1" y="-1488132"/>
            <a:ext cx="11128175" cy="83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FCAEAC-FAC6-45BA-A275-2303FC6F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193" y="687186"/>
            <a:ext cx="8915400" cy="377762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сильними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а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гарячими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сповнені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любов’ю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мамою,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люблячих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мудрих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4194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671C99-9B5A-4FC8-AD59-445DABD3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«Знайомство»</a:t>
            </a:r>
            <a:r>
              <a:rPr lang="x-none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19351F-A67E-447C-9AB4-05F4FBC1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305" y="1601586"/>
            <a:ext cx="9260176" cy="44002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Доповни речення:</a:t>
            </a:r>
            <a:endParaRPr lang="x-none" sz="28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 звати……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знаю (не знаю)…..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 почула…..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своєму житті зазнала (не зазнала) цькування…..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зустрічала людей які є булі (жертвами).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3074" name="Picture 2" descr="Як написати анкету для знайомства |ЯкПросто">
            <a:extLst>
              <a:ext uri="{FF2B5EF4-FFF2-40B4-BE49-F238E27FC236}">
                <a16:creationId xmlns:a16="http://schemas.microsoft.com/office/drawing/2014/main" xmlns="" id="{435913AC-61A7-4BCD-AD61-D609882D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9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AEC3F7-EE7B-429A-8CB7-E60A2FE5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dirty="0">
                <a:solidFill>
                  <a:schemeClr val="accent1">
                    <a:lumMod val="50000"/>
                  </a:schemeClr>
                </a:solidFill>
              </a:rPr>
              <a:t>ДОДАТКИ</a:t>
            </a:r>
            <a:endParaRPr lang="x-none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1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CAF638-3782-4283-941E-D673913A66BC}"/>
              </a:ext>
            </a:extLst>
          </p:cNvPr>
          <p:cNvSpPr txBox="1"/>
          <p:nvPr/>
        </p:nvSpPr>
        <p:spPr>
          <a:xfrm>
            <a:off x="748146" y="84494"/>
            <a:ext cx="11222183" cy="6689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uk-UA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ятка для батьків з протидії </a:t>
            </a:r>
            <a:r>
              <a:rPr lang="uk-UA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85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Батьки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зіграти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запобіганні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Навчайте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вирішувати</a:t>
            </a:r>
            <a:r>
              <a:rPr lang="ru-RU" sz="2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проблеми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конструктивно, без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агресивності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хваліть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в них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Хваліть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вони добре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впевненість</a:t>
            </a:r>
            <a:r>
              <a:rPr lang="ru-RU" sz="2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у 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собі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могли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відстояти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точку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Спитайте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як 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пройшов</a:t>
            </a:r>
            <a:r>
              <a:rPr lang="ru-RU" sz="2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їх</a:t>
            </a:r>
            <a:r>
              <a:rPr lang="ru-RU" sz="28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день у </a:t>
            </a:r>
            <a:r>
              <a:rPr lang="ru-RU" sz="280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школі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вислухайте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розповідають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однокласників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поставтеся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соромляться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вас буде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шанс на те,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1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3686DC-827F-41B1-B94F-5ECDFEEFC4F7}"/>
              </a:ext>
            </a:extLst>
          </p:cNvPr>
          <p:cNvSpPr txBox="1"/>
          <p:nvPr/>
        </p:nvSpPr>
        <p:spPr>
          <a:xfrm>
            <a:off x="1446415" y="-286648"/>
            <a:ext cx="10745585" cy="7144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15000"/>
              </a:lnSpc>
            </a:pP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бачите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заступіться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кривдником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ваш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донька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Закликайте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Нікого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ображайте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удома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зганяти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ображаєте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глузуєте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ним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брешете про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вона буде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чинити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само.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Підтримуйте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булінгом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організуйте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батьками, учителями та волонтерами.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49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DD31A1-A173-4722-878A-6C42B40C5EF0}"/>
              </a:ext>
            </a:extLst>
          </p:cNvPr>
          <p:cNvSpPr txBox="1"/>
          <p:nvPr/>
        </p:nvSpPr>
        <p:spPr>
          <a:xfrm>
            <a:off x="1629294" y="349395"/>
            <a:ext cx="10562705" cy="653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стала жертвою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85"/>
              </a:spcAf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соромляться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зізнатись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ними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знущаються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все-таки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вас по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поставтесь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попросила про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до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поставилися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вас 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85"/>
              </a:spcAf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вас по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стала жертвою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замкнутою.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Утрачає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43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6C8ECD-4EEC-42CE-A37B-04E9414B568D}"/>
              </a:ext>
            </a:extLst>
          </p:cNvPr>
          <p:cNvSpPr txBox="1"/>
          <p:nvPr/>
        </p:nvSpPr>
        <p:spPr>
          <a:xfrm>
            <a:off x="1479666" y="266007"/>
            <a:ext cx="10457410" cy="568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Утрачає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занять,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любила.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порваний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забруднений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Вона приходить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синцями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Просить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кишенькових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грошей.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185"/>
              </a:spcAf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думаєте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сама вам про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сказала,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Батьки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впевненість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1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5B3417-3E23-4471-9402-2032FA55B6DE}"/>
              </a:ext>
            </a:extLst>
          </p:cNvPr>
          <p:cNvSpPr txBox="1"/>
          <p:nvPr/>
        </p:nvSpPr>
        <p:spPr>
          <a:xfrm>
            <a:off x="465513" y="0"/>
            <a:ext cx="11726487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185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Ось як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Порозмовляйте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учителем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конфліктувати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батьками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зверніться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директора.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Навчіть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u="none" strike="noStrike" dirty="0" err="1">
                <a:solidFill>
                  <a:srgbClr val="FB4A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неагресивних</a:t>
            </a:r>
            <a:r>
              <a:rPr lang="ru-RU" sz="2600" u="none" strike="noStrike" dirty="0">
                <a:solidFill>
                  <a:srgbClr val="FB4A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6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способів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нехай вона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уникає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ухиляється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переключиться на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порозмовляє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кимось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Допоможіть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Привчіть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розправленими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плечима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дивитись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розмовляти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голосно.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закликайте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кулаків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постраждати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бійки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неприємності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поглибити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кривдниками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Залучіть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позашкільних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занять.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0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FC4E00-6C6B-4C45-B382-B5477B505CB8}"/>
              </a:ext>
            </a:extLst>
          </p:cNvPr>
          <p:cNvSpPr txBox="1"/>
          <p:nvPr/>
        </p:nvSpPr>
        <p:spPr>
          <a:xfrm>
            <a:off x="1487979" y="111015"/>
            <a:ext cx="5095701" cy="582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кривдником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ваша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185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Кожному з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складно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повірити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те,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знущається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зараз,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буде так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Батьки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змінитись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однокласниками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5D4EC9-89F5-4722-8D9D-7337044F3484}"/>
              </a:ext>
            </a:extLst>
          </p:cNvPr>
          <p:cNvSpPr txBox="1"/>
          <p:nvPr/>
        </p:nvSpPr>
        <p:spPr>
          <a:xfrm>
            <a:off x="6787342" y="190524"/>
            <a:ext cx="60932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85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кривдником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вона: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співчуває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Цінує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агресивність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командувати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нахабство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переможця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любить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програвати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свариться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братами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сестрами.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Імпульсивна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85"/>
              </a:spcAft>
            </a:pPr>
            <a:endParaRPr lang="x-non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52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1D86E9-0DFD-4A0B-BC4F-6CA4CD2DF19B}"/>
              </a:ext>
            </a:extLst>
          </p:cNvPr>
          <p:cNvSpPr txBox="1"/>
          <p:nvPr/>
        </p:nvSpPr>
        <p:spPr>
          <a:xfrm>
            <a:off x="1019695" y="0"/>
            <a:ext cx="11449395" cy="7686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85"/>
              </a:spcAft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5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Поставтеся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сприймайте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вас не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хвилює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позначиться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Порозмовляйте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дізнайтеся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смуток,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злість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самотність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невпевненість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причиною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зміни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Навчіть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співчувати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почувається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той, кого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Спитайте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учителя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психолога,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відстає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якогось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предмету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складно завести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Спитайте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них, як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проблему.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spcAft>
                <a:spcPts val="8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Спитайте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знущаються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стали жертвою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знущання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29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482F9-0602-4EE8-9CDC-ABAECEA05487}"/>
              </a:ext>
            </a:extLst>
          </p:cNvPr>
          <p:cNvSpPr txBox="1"/>
          <p:nvPr/>
        </p:nvSpPr>
        <p:spPr>
          <a:xfrm>
            <a:off x="1662546" y="36489"/>
            <a:ext cx="10529454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Пам’ятка для батьків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Діти – основа сім’ї. У процесі виховання враховуйте індивідуальні особливості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 ображайте, не бийте, не принижуйте дитину. Пам’ятайте, навчання – це радість ( негативні емоції не сприяють  засвоєнню матеріалу, вбивають бажання вчитися). Криком ви нічого не зміните.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3.Знайдіть час для бесіди з дитиною. Під час спілкування не реагуйте бурхливо, не засуджуйте, а будьте тактовними, толерантними у вираженні своїх суджень, думок. Намагайтеся контролювати режим дня дитини.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4.Пам’ятайте, що дитина – це ваше відображення ( грубість породжує грубість, крик – крик, а взаєморозуміння і доброзичливість – добро і злагоду в сім’ї ). Запитайте себе: «Чи хочу я, щоб моя дитина була схожа на мене?»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8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CF1429-0411-4F2B-B25D-D4FE8DA87A93}"/>
              </a:ext>
            </a:extLst>
          </p:cNvPr>
          <p:cNvSpPr txBox="1"/>
          <p:nvPr/>
        </p:nvSpPr>
        <p:spPr>
          <a:xfrm>
            <a:off x="1579419" y="525223"/>
            <a:ext cx="10612581" cy="6045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– це цілий світ, сприймайте її як цілісну особистість, дорослу людину, яка має свої права ( на навчання, відпочинок тощо ) і певні обов’язки (вчитися, дотримуватись правил для учнів).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помітили, що у дитини «важкий» період, тоді підтримайте її. 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7.Не віддаляйте дитину від себе – знайдіть час поговорити, зрозуміти, згадати себе в її віці, допоможіть, якщо потрібно, лагідним добрим словом.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8.Не шкодуйте ніжних слів, будуючи стосунки з власною дитиною.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Ви дали дитині життя, тож допоможіть зорієнтуватися у бурхливому морі життєвих подій.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>
              <a:spcBef>
                <a:spcPts val="1130"/>
              </a:spcBef>
              <a:spcAft>
                <a:spcPts val="100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5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10F8B3-7797-46D9-BFCD-B3360389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95" y="1995142"/>
            <a:ext cx="4712624" cy="394023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головні компоненти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агресивна і негативна поведінка;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здійснюється регулярно;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відбувається у відносинах, учасники яких мають неоднакову владу;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така поведінка є навмисною.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D46710-CB6C-4C99-94BC-579256CEEBFA}"/>
              </a:ext>
            </a:extLst>
          </p:cNvPr>
          <p:cNvSpPr txBox="1"/>
          <p:nvPr/>
        </p:nvSpPr>
        <p:spPr>
          <a:xfrm>
            <a:off x="1562793" y="230748"/>
            <a:ext cx="10407534" cy="17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улінг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перекладі з англійської - хуліганити, грубіянити, визначається, як утиск, цькування, дискримінація. Це тривалий процес свідомого жорстокого ставлення (фізичного і психічного) з боку дитини або групи дітей до іншої дитини або дітей. 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4C2367-1C3F-4BA4-87F2-062A6A950946}"/>
              </a:ext>
            </a:extLst>
          </p:cNvPr>
          <p:cNvSpPr txBox="1"/>
          <p:nvPr/>
        </p:nvSpPr>
        <p:spPr>
          <a:xfrm>
            <a:off x="6096000" y="1995142"/>
            <a:ext cx="5708072" cy="4569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 шкільного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фізичний (умисні штовхання, удари, стусани, побої, нанесення інших тілесних ушкоджень та ін.);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психологічний (насильство, пов'язане з дією на психіку, що завдає психологічну травму шляхом словесних образ або погроз, переслідування, залякування, якими навмисно заподіюється емоційна невпевненість)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8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4E1DF2-3381-416C-9AE0-9AD27487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x-none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06F82-7660-41F1-A42D-E72D5CFE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175222"/>
            <a:ext cx="10612582" cy="12213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Соціальна структура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переслідувач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агресор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жертва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E5A90-841A-457E-B1E7-58199EE7D92E}"/>
              </a:ext>
            </a:extLst>
          </p:cNvPr>
          <p:cNvSpPr txBox="1"/>
          <p:nvPr/>
        </p:nvSpPr>
        <p:spPr>
          <a:xfrm>
            <a:off x="206453" y="1296871"/>
            <a:ext cx="6346748" cy="477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розпізнати жертву:</a:t>
            </a:r>
            <a:endParaRPr lang="x-none" sz="23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3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діти, які не можуть захистити себе, фізично слабші за своїх однолітків; </a:t>
            </a:r>
            <a:endParaRPr lang="x-none" sz="23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3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невпевнені в собі діти, замкнуті</a:t>
            </a:r>
            <a:r>
              <a:rPr lang="uk-UA" sz="23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мовчазні; </a:t>
            </a:r>
            <a:endParaRPr lang="x-none" sz="23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3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діти, які мають руде волосся, повні чи худі;</a:t>
            </a:r>
            <a:endParaRPr lang="x-none" sz="23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3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діти, які уникають певних місць у школі (наприклад, на перерві сидять у класі);</a:t>
            </a:r>
            <a:endParaRPr lang="x-none" sz="23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3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діти, які часто не мають ні одного близького друга, краще спілкуються з дорослими ніж з однолітками</a:t>
            </a:r>
            <a:r>
              <a:rPr lang="uk-UA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1C572E-146A-4099-ACB7-F0B26AB2271D}"/>
              </a:ext>
            </a:extLst>
          </p:cNvPr>
          <p:cNvSpPr txBox="1"/>
          <p:nvPr/>
        </p:nvSpPr>
        <p:spPr>
          <a:xfrm>
            <a:off x="6096000" y="1441926"/>
            <a:ext cx="5971307" cy="4242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розпізнати агресора:</a:t>
            </a:r>
            <a:endParaRPr lang="x-none" sz="23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хлопчики, вони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uk-UA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фізично сильніші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23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зовнішністю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манерою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23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вони часто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зухвалі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агресивні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 та </a:t>
            </a:r>
            <a:r>
              <a:rPr lang="ru-RU" sz="2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23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досить велике коло друзів або однодумців та ін.</a:t>
            </a:r>
            <a:endParaRPr lang="x-none" sz="23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048CCF-A972-4706-BBF6-23AF6091C777}"/>
              </a:ext>
            </a:extLst>
          </p:cNvPr>
          <p:cNvSpPr txBox="1"/>
          <p:nvPr/>
        </p:nvSpPr>
        <p:spPr>
          <a:xfrm>
            <a:off x="484023" y="5730143"/>
            <a:ext cx="11223954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розпізнати спостерігача: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кола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однокласники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x-none" sz="2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0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8EC717-551D-463F-86E5-2443B818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935" y="1169521"/>
            <a:ext cx="6422967" cy="63726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50"/>
              </a:spcAft>
              <a:buNone/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іти, які активно не включені в групові процеси, тримаються осібно, менш товариські, як правило, є аутсайдерами і їх (інколи більш обдарованих і талановитих) не люблять у групі.            У таких випадках знаходиться хтось, хто бере на себе роль виконавця групової волі. У результаті виникає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100" name="Picture 4" descr="Що робити, якщо дитину цькують однокласники • Моя Дитина">
            <a:extLst>
              <a:ext uri="{FF2B5EF4-FFF2-40B4-BE49-F238E27FC236}">
                <a16:creationId xmlns:a16="http://schemas.microsoft.com/office/drawing/2014/main" xmlns="" id="{CDEE8A30-9387-49DA-92BF-326EF230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8" y="352858"/>
            <a:ext cx="5422429" cy="30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генти змін, які не хочуть змін">
            <a:extLst>
              <a:ext uri="{FF2B5EF4-FFF2-40B4-BE49-F238E27FC236}">
                <a16:creationId xmlns:a16="http://schemas.microsoft.com/office/drawing/2014/main" xmlns="" id="{3EA0A09B-6A35-48B6-84D9-49FA51D6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3725327"/>
            <a:ext cx="5422430" cy="29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4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F5F760-FECC-4AB8-8E70-464EDADAF02B}"/>
              </a:ext>
            </a:extLst>
          </p:cNvPr>
          <p:cNvSpPr txBox="1"/>
          <p:nvPr/>
        </p:nvSpPr>
        <p:spPr>
          <a:xfrm>
            <a:off x="7348451" y="240144"/>
            <a:ext cx="4843549" cy="660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Говорячи про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спостерігачів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(ким би вони не були), учені відзначають такі їх типові характерні риси, як відчуття провини і відчуття власного безсилля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рояви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Хлопчики частіше вдаються до фізичного 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булінгу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(стусани, поштовхи тощо). Дівчатка більш охоче користуються такими формами тиску, як поширення пліток, виключення з кола спілкування. А на сьогодні це і фізична сила.</a:t>
            </a:r>
            <a:endParaRPr kumimoji="0" lang="x-none" sz="2600" b="0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lnSpc>
                <a:spcPct val="115000"/>
              </a:lnSpc>
              <a:spcAft>
                <a:spcPts val="1050"/>
              </a:spcAft>
              <a:buNone/>
            </a:pP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Цькування у школі: як вирішити проблему системно | Українська правда _Життя">
            <a:extLst>
              <a:ext uri="{FF2B5EF4-FFF2-40B4-BE49-F238E27FC236}">
                <a16:creationId xmlns:a16="http://schemas.microsoft.com/office/drawing/2014/main" xmlns="" id="{D284DFE3-BE2A-4DDE-B9DB-F52275E4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635"/>
            <a:ext cx="71913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3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09D8ED-2773-4A04-9A01-847C837989DA}"/>
              </a:ext>
            </a:extLst>
          </p:cNvPr>
          <p:cNvSpPr txBox="1"/>
          <p:nvPr/>
        </p:nvSpPr>
        <p:spPr>
          <a:xfrm>
            <a:off x="344774" y="16625"/>
            <a:ext cx="11847226" cy="702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….»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4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  <a:tabLst>
                <a:tab pos="800100" algn="l"/>
              </a:tabLs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Мета: </a:t>
            </a: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усвідомлення значення родинних відносин, взаєморозуміння та повага до членів сім’ї.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800100" algn="l"/>
              </a:tabLst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Виховання дитини починається з сім’ї. При побудові майбутнього будинку у якому житиме ваша дитина, треба піклуватися про якість окремих цеглин і правильність їх укладання.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забувати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виховуючи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будуєте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храм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храм буде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наповнений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світлом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тепла і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800100" algn="l"/>
              </a:tabLst>
            </a:pPr>
            <a:r>
              <a:rPr lang="uk-UA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Шановні батьки, перед вами  речення прошу його продовжити.( </a:t>
            </a:r>
            <a:r>
              <a:rPr lang="uk-UA" sz="2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 думки записати на стікері)</a:t>
            </a:r>
            <a:endParaRPr lang="x-none" sz="26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«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….» 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uk-UA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Для класних керівників «Школа – це….»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tabLst>
                <a:tab pos="8001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Батьки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прикріплюють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стікерів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tabLst>
                <a:tab pos="8001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тему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8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D0D443-3380-48A3-95AC-BD16AFE56E28}"/>
              </a:ext>
            </a:extLst>
          </p:cNvPr>
          <p:cNvSpPr txBox="1"/>
          <p:nvPr/>
        </p:nvSpPr>
        <p:spPr>
          <a:xfrm>
            <a:off x="2854730" y="351100"/>
            <a:ext cx="609322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94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 «Мої відчуття»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775741-8564-4F83-B6A4-6DDBE0236C95}"/>
              </a:ext>
            </a:extLst>
          </p:cNvPr>
          <p:cNvSpPr txBox="1"/>
          <p:nvPr/>
        </p:nvSpPr>
        <p:spPr>
          <a:xfrm>
            <a:off x="1695797" y="955445"/>
            <a:ext cx="10363200" cy="4842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Проводиться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бліц-опитування.                                                              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Ставляться питання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батькам. Вони відповідають швидко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подобається вам чути похвалу від інших?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саме відчуваєте, коли вас хвалять?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хвалите ви самі себе? Як часто?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часто ви хвалите інших людей?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що можна їх похвалити?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як часто та за що ви хвалите свою дитину?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вона на це реагує?</a:t>
            </a:r>
            <a:endParaRPr lang="x-none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83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701</TotalTime>
  <Words>2517</Words>
  <Application>Microsoft Office PowerPoint</Application>
  <PresentationFormat>Довільний</PresentationFormat>
  <Paragraphs>205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1" baseType="lpstr">
      <vt:lpstr>Легкий дым</vt:lpstr>
      <vt:lpstr>  Тижневий інтенсив    «На одній хвилі разом»  МАЙСТЕРКА №4  Тренінг  для спільного засідання МО класних керівників та батьківського комітету </vt:lpstr>
      <vt:lpstr>Презентація PowerPoint</vt:lpstr>
      <vt:lpstr>Вправа «Знайомство» </vt:lpstr>
      <vt:lpstr>Презентація PowerPoint</vt:lpstr>
      <vt:lpstr>                                        Соціальна структура булінгу:                                                                                              переслідувач (кривдник, агресор); постраждала дитина (жертва);   спостерігач.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    Гра-розминка «Хто зайвий» Мета: активізувати учасників, зняти неприємні емоції від попередньої вправи, підготувати до подальшої роботи.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 для спільного засідання МО класних керівників та батьківського комітету </dc:title>
  <dc:creator>User</dc:creator>
  <cp:lastModifiedBy>ІМЦ3</cp:lastModifiedBy>
  <cp:revision>58</cp:revision>
  <cp:lastPrinted>2021-03-05T07:48:06Z</cp:lastPrinted>
  <dcterms:created xsi:type="dcterms:W3CDTF">2021-03-04T06:06:24Z</dcterms:created>
  <dcterms:modified xsi:type="dcterms:W3CDTF">2021-04-05T13:52:12Z</dcterms:modified>
</cp:coreProperties>
</file>