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8" r:id="rId1"/>
  </p:sldMasterIdLst>
  <p:notesMasterIdLst>
    <p:notesMasterId r:id="rId39"/>
  </p:notesMasterIdLst>
  <p:sldIdLst>
    <p:sldId id="312" r:id="rId2"/>
    <p:sldId id="310" r:id="rId3"/>
    <p:sldId id="257" r:id="rId4"/>
    <p:sldId id="295" r:id="rId5"/>
    <p:sldId id="258" r:id="rId6"/>
    <p:sldId id="262" r:id="rId7"/>
    <p:sldId id="296" r:id="rId8"/>
    <p:sldId id="297" r:id="rId9"/>
    <p:sldId id="298" r:id="rId10"/>
    <p:sldId id="314" r:id="rId11"/>
    <p:sldId id="300" r:id="rId12"/>
    <p:sldId id="299" r:id="rId13"/>
    <p:sldId id="302" r:id="rId14"/>
    <p:sldId id="303" r:id="rId15"/>
    <p:sldId id="304" r:id="rId16"/>
    <p:sldId id="305" r:id="rId17"/>
    <p:sldId id="306" r:id="rId18"/>
    <p:sldId id="307" r:id="rId19"/>
    <p:sldId id="308" r:id="rId20"/>
    <p:sldId id="309" r:id="rId21"/>
    <p:sldId id="315" r:id="rId22"/>
    <p:sldId id="265" r:id="rId23"/>
    <p:sldId id="266" r:id="rId24"/>
    <p:sldId id="268" r:id="rId25"/>
    <p:sldId id="267" r:id="rId26"/>
    <p:sldId id="269" r:id="rId27"/>
    <p:sldId id="270" r:id="rId28"/>
    <p:sldId id="264" r:id="rId29"/>
    <p:sldId id="263" r:id="rId30"/>
    <p:sldId id="311" r:id="rId31"/>
    <p:sldId id="271" r:id="rId32"/>
    <p:sldId id="313" r:id="rId33"/>
    <p:sldId id="272" r:id="rId34"/>
    <p:sldId id="282" r:id="rId35"/>
    <p:sldId id="284" r:id="rId36"/>
    <p:sldId id="293"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snapToGrid="0">
      <p:cViewPr varScale="1">
        <p:scale>
          <a:sx n="85" d="100"/>
          <a:sy n="85" d="100"/>
        </p:scale>
        <p:origin x="-8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86327-4410-44E8-BDA8-5C8A4C6CB255}" type="datetimeFigureOut">
              <a:rPr lang="x-none" smtClean="0"/>
              <a:t>04.03.2021</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16266-9D46-4674-A12B-0E971239CC46}" type="slidenum">
              <a:rPr lang="x-none" smtClean="0"/>
              <a:t>‹#›</a:t>
            </a:fld>
            <a:endParaRPr lang="x-none"/>
          </a:p>
        </p:txBody>
      </p:sp>
    </p:spTree>
    <p:extLst>
      <p:ext uri="{BB962C8B-B14F-4D97-AF65-F5344CB8AC3E}">
        <p14:creationId xmlns:p14="http://schemas.microsoft.com/office/powerpoint/2010/main" val="70510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38316266-9D46-4674-A12B-0E971239CC46}" type="slidenum">
              <a:rPr lang="x-none" smtClean="0"/>
              <a:t>22</a:t>
            </a:fld>
            <a:endParaRPr lang="x-none"/>
          </a:p>
        </p:txBody>
      </p:sp>
    </p:spTree>
    <p:extLst>
      <p:ext uri="{BB962C8B-B14F-4D97-AF65-F5344CB8AC3E}">
        <p14:creationId xmlns:p14="http://schemas.microsoft.com/office/powerpoint/2010/main" val="2417461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1F8A67C-4DB6-4BBA-B288-07A5482FDEC5}" type="datetimeFigureOut">
              <a:rPr lang="x-none" smtClean="0"/>
              <a:t>04.03.2021</a:t>
            </a:fld>
            <a:endParaRPr lang="x-none"/>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x-none"/>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3472ED2B-C91B-4119-88D8-240378A1EAAA}" type="slidenum">
              <a:rPr lang="x-none" smtClean="0"/>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5" name="Нижний колонтитул 4"/>
          <p:cNvSpPr>
            <a:spLocks noGrp="1"/>
          </p:cNvSpPr>
          <p:nvPr>
            <p:ph type="ftr" sz="quarter" idx="11"/>
          </p:nvPr>
        </p:nvSpPr>
        <p:spPr/>
        <p:txBody>
          <a:bodyPr/>
          <a:lstStyle>
            <a:extLst/>
          </a:lstStyle>
          <a:p>
            <a:endParaRPr lang="x-none"/>
          </a:p>
        </p:txBody>
      </p:sp>
      <p:sp>
        <p:nvSpPr>
          <p:cNvPr id="6" name="Номер слайда 5"/>
          <p:cNvSpPr>
            <a:spLocks noGrp="1"/>
          </p:cNvSpPr>
          <p:nvPr>
            <p:ph type="sldNum" sz="quarter" idx="12"/>
          </p:nvPr>
        </p:nvSpPr>
        <p:spPr/>
        <p:txBody>
          <a:bodyPr/>
          <a:lstStyle>
            <a:extLst/>
          </a:lstStyle>
          <a:p>
            <a:fld id="{3472ED2B-C91B-4119-88D8-240378A1EAAA}"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5" name="Нижний колонтитул 4"/>
          <p:cNvSpPr>
            <a:spLocks noGrp="1"/>
          </p:cNvSpPr>
          <p:nvPr>
            <p:ph type="ftr" sz="quarter" idx="11"/>
          </p:nvPr>
        </p:nvSpPr>
        <p:spPr/>
        <p:txBody>
          <a:bodyPr/>
          <a:lstStyle>
            <a:extLst/>
          </a:lstStyle>
          <a:p>
            <a:endParaRPr lang="x-none"/>
          </a:p>
        </p:txBody>
      </p:sp>
      <p:sp>
        <p:nvSpPr>
          <p:cNvPr id="6" name="Номер слайда 5"/>
          <p:cNvSpPr>
            <a:spLocks noGrp="1"/>
          </p:cNvSpPr>
          <p:nvPr>
            <p:ph type="sldNum" sz="quarter" idx="12"/>
          </p:nvPr>
        </p:nvSpPr>
        <p:spPr/>
        <p:txBody>
          <a:bodyPr/>
          <a:lstStyle>
            <a:extLst/>
          </a:lstStyle>
          <a:p>
            <a:fld id="{3472ED2B-C91B-4119-88D8-240378A1EAAA}" type="slidenum">
              <a:rPr lang="x-none" smtClean="0"/>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5" name="Нижний колонтитул 4"/>
          <p:cNvSpPr>
            <a:spLocks noGrp="1"/>
          </p:cNvSpPr>
          <p:nvPr>
            <p:ph type="ftr" sz="quarter" idx="11"/>
          </p:nvPr>
        </p:nvSpPr>
        <p:spPr/>
        <p:txBody>
          <a:bodyPr/>
          <a:lstStyle>
            <a:extLst/>
          </a:lstStyle>
          <a:p>
            <a:endParaRPr lang="x-none"/>
          </a:p>
        </p:txBody>
      </p:sp>
      <p:sp>
        <p:nvSpPr>
          <p:cNvPr id="6" name="Номер слайда 5"/>
          <p:cNvSpPr>
            <a:spLocks noGrp="1"/>
          </p:cNvSpPr>
          <p:nvPr>
            <p:ph type="sldNum" sz="quarter" idx="12"/>
          </p:nvPr>
        </p:nvSpPr>
        <p:spPr/>
        <p:txBody>
          <a:bodyPr/>
          <a:lstStyle>
            <a:extLst/>
          </a:lstStyle>
          <a:p>
            <a:fld id="{3472ED2B-C91B-4119-88D8-240378A1EAAA}" type="slidenum">
              <a:rPr lang="x-none" smtClean="0"/>
              <a:t>‹#›</a:t>
            </a:fld>
            <a:endParaRPr lang="x-none"/>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5" name="Нижний колонтитул 4"/>
          <p:cNvSpPr>
            <a:spLocks noGrp="1"/>
          </p:cNvSpPr>
          <p:nvPr>
            <p:ph type="ftr" sz="quarter" idx="11"/>
          </p:nvPr>
        </p:nvSpPr>
        <p:spPr/>
        <p:txBody>
          <a:bodyPr/>
          <a:lstStyle>
            <a:extLst/>
          </a:lstStyle>
          <a:p>
            <a:endParaRPr lang="x-none"/>
          </a:p>
        </p:txBody>
      </p:sp>
      <p:sp>
        <p:nvSpPr>
          <p:cNvPr id="6" name="Номер слайда 5"/>
          <p:cNvSpPr>
            <a:spLocks noGrp="1"/>
          </p:cNvSpPr>
          <p:nvPr>
            <p:ph type="sldNum" sz="quarter" idx="12"/>
          </p:nvPr>
        </p:nvSpPr>
        <p:spPr/>
        <p:txBody>
          <a:bodyPr/>
          <a:lstStyle>
            <a:extLst/>
          </a:lstStyle>
          <a:p>
            <a:fld id="{3472ED2B-C91B-4119-88D8-240378A1EAAA}" type="slidenum">
              <a:rPr lang="x-none" smtClean="0"/>
              <a:t>‹#›</a:t>
            </a:fld>
            <a:endParaRPr lang="x-none"/>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6" name="Нижний колонтитул 5"/>
          <p:cNvSpPr>
            <a:spLocks noGrp="1"/>
          </p:cNvSpPr>
          <p:nvPr>
            <p:ph type="ftr" sz="quarter" idx="11"/>
          </p:nvPr>
        </p:nvSpPr>
        <p:spPr/>
        <p:txBody>
          <a:bodyPr/>
          <a:lstStyle>
            <a:extLst/>
          </a:lstStyle>
          <a:p>
            <a:endParaRPr lang="x-none"/>
          </a:p>
        </p:txBody>
      </p:sp>
      <p:sp>
        <p:nvSpPr>
          <p:cNvPr id="7" name="Номер слайда 6"/>
          <p:cNvSpPr>
            <a:spLocks noGrp="1"/>
          </p:cNvSpPr>
          <p:nvPr>
            <p:ph type="sldNum" sz="quarter" idx="12"/>
          </p:nvPr>
        </p:nvSpPr>
        <p:spPr/>
        <p:txBody>
          <a:bodyPr/>
          <a:lstStyle>
            <a:extLst/>
          </a:lstStyle>
          <a:p>
            <a:fld id="{3472ED2B-C91B-4119-88D8-240378A1EAAA}" type="slidenum">
              <a:rPr lang="x-none" smtClean="0"/>
              <a:t>‹#›</a:t>
            </a:fld>
            <a:endParaRPr lang="x-none"/>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8" name="Нижний колонтитул 7"/>
          <p:cNvSpPr>
            <a:spLocks noGrp="1"/>
          </p:cNvSpPr>
          <p:nvPr>
            <p:ph type="ftr" sz="quarter" idx="11"/>
          </p:nvPr>
        </p:nvSpPr>
        <p:spPr/>
        <p:txBody>
          <a:bodyPr/>
          <a:lstStyle>
            <a:extLst/>
          </a:lstStyle>
          <a:p>
            <a:endParaRPr lang="x-none"/>
          </a:p>
        </p:txBody>
      </p:sp>
      <p:sp>
        <p:nvSpPr>
          <p:cNvPr id="9" name="Номер слайда 8"/>
          <p:cNvSpPr>
            <a:spLocks noGrp="1"/>
          </p:cNvSpPr>
          <p:nvPr>
            <p:ph type="sldNum" sz="quarter" idx="12"/>
          </p:nvPr>
        </p:nvSpPr>
        <p:spPr/>
        <p:txBody>
          <a:bodyPr/>
          <a:lstStyle>
            <a:extLst/>
          </a:lstStyle>
          <a:p>
            <a:fld id="{3472ED2B-C91B-4119-88D8-240378A1EAAA}" type="slidenum">
              <a:rPr lang="x-none" smtClean="0"/>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4" name="Нижний колонтитул 3"/>
          <p:cNvSpPr>
            <a:spLocks noGrp="1"/>
          </p:cNvSpPr>
          <p:nvPr>
            <p:ph type="ftr" sz="quarter" idx="11"/>
          </p:nvPr>
        </p:nvSpPr>
        <p:spPr/>
        <p:txBody>
          <a:bodyPr/>
          <a:lstStyle>
            <a:extLst/>
          </a:lstStyle>
          <a:p>
            <a:endParaRPr lang="x-none"/>
          </a:p>
        </p:txBody>
      </p:sp>
      <p:sp>
        <p:nvSpPr>
          <p:cNvPr id="5" name="Номер слайда 4"/>
          <p:cNvSpPr>
            <a:spLocks noGrp="1"/>
          </p:cNvSpPr>
          <p:nvPr>
            <p:ph type="sldNum" sz="quarter" idx="12"/>
          </p:nvPr>
        </p:nvSpPr>
        <p:spPr/>
        <p:txBody>
          <a:bodyPr/>
          <a:lstStyle>
            <a:extLst/>
          </a:lstStyle>
          <a:p>
            <a:fld id="{3472ED2B-C91B-4119-88D8-240378A1EAAA}" type="slidenum">
              <a:rPr lang="x-none" smtClean="0"/>
              <a:t>‹#›</a:t>
            </a:fld>
            <a:endParaRPr lang="x-none"/>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1F8A67C-4DB6-4BBA-B288-07A5482FDEC5}" type="datetimeFigureOut">
              <a:rPr lang="x-none" smtClean="0"/>
              <a:t>04.03.2021</a:t>
            </a:fld>
            <a:endParaRPr lang="x-none"/>
          </a:p>
        </p:txBody>
      </p:sp>
      <p:sp>
        <p:nvSpPr>
          <p:cNvPr id="3" name="Нижний колонтитул 2"/>
          <p:cNvSpPr>
            <a:spLocks noGrp="1"/>
          </p:cNvSpPr>
          <p:nvPr>
            <p:ph type="ftr" sz="quarter" idx="11"/>
          </p:nvPr>
        </p:nvSpPr>
        <p:spPr/>
        <p:txBody>
          <a:bodyPr/>
          <a:lstStyle>
            <a:extLst/>
          </a:lstStyle>
          <a:p>
            <a:endParaRPr lang="x-none"/>
          </a:p>
        </p:txBody>
      </p:sp>
      <p:sp>
        <p:nvSpPr>
          <p:cNvPr id="4" name="Номер слайда 3"/>
          <p:cNvSpPr>
            <a:spLocks noGrp="1"/>
          </p:cNvSpPr>
          <p:nvPr>
            <p:ph type="sldNum" sz="quarter" idx="12"/>
          </p:nvPr>
        </p:nvSpPr>
        <p:spPr/>
        <p:txBody>
          <a:bodyPr/>
          <a:lstStyle>
            <a:extLst/>
          </a:lstStyle>
          <a:p>
            <a:fld id="{3472ED2B-C91B-4119-88D8-240378A1EAAA}"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81F8A67C-4DB6-4BBA-B288-07A5482FDEC5}" type="datetimeFigureOut">
              <a:rPr lang="x-none" smtClean="0"/>
              <a:t>04.03.2021</a:t>
            </a:fld>
            <a:endParaRPr lang="x-none"/>
          </a:p>
        </p:txBody>
      </p:sp>
      <p:sp>
        <p:nvSpPr>
          <p:cNvPr id="6" name="Нижний колонтитул 5"/>
          <p:cNvSpPr>
            <a:spLocks noGrp="1"/>
          </p:cNvSpPr>
          <p:nvPr>
            <p:ph type="ftr" sz="quarter" idx="11"/>
          </p:nvPr>
        </p:nvSpPr>
        <p:spPr/>
        <p:txBody>
          <a:bodyPr/>
          <a:lstStyle>
            <a:extLst/>
          </a:lstStyle>
          <a:p>
            <a:endParaRPr lang="x-none"/>
          </a:p>
        </p:txBody>
      </p:sp>
      <p:sp>
        <p:nvSpPr>
          <p:cNvPr id="7" name="Номер слайда 6"/>
          <p:cNvSpPr>
            <a:spLocks noGrp="1"/>
          </p:cNvSpPr>
          <p:nvPr>
            <p:ph type="sldNum" sz="quarter" idx="12"/>
          </p:nvPr>
        </p:nvSpPr>
        <p:spPr/>
        <p:txBody>
          <a:bodyPr/>
          <a:lstStyle>
            <a:extLst/>
          </a:lstStyle>
          <a:p>
            <a:fld id="{3472ED2B-C91B-4119-88D8-240378A1EAAA}" type="slidenum">
              <a:rPr lang="x-none" smtClean="0"/>
              <a:t>‹#›</a:t>
            </a:fld>
            <a:endParaRPr lang="x-non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1F8A67C-4DB6-4BBA-B288-07A5482FDEC5}" type="datetimeFigureOut">
              <a:rPr lang="x-none" smtClean="0"/>
              <a:t>04.03.2021</a:t>
            </a:fld>
            <a:endParaRPr lang="x-none"/>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x-none"/>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3472ED2B-C91B-4119-88D8-240378A1EAAA}" type="slidenum">
              <a:rPr lang="x-none" smtClean="0"/>
              <a:t>‹#›</a:t>
            </a:fld>
            <a:endParaRPr lang="x-none"/>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1F8A67C-4DB6-4BBA-B288-07A5482FDEC5}" type="datetimeFigureOut">
              <a:rPr lang="x-none" smtClean="0"/>
              <a:t>04.03.2021</a:t>
            </a:fld>
            <a:endParaRPr lang="x-none"/>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x-none"/>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3472ED2B-C91B-4119-88D8-240378A1EAAA}"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ips.ligazakon.net/document/view/kp200672?ed=2020_07_29&amp;an=2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prpp.osvitasl.km.ua/"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9600" y="1883229"/>
            <a:ext cx="10972800" cy="4124063"/>
          </a:xfrm>
        </p:spPr>
        <p:txBody>
          <a:bodyPr>
            <a:normAutofit/>
          </a:bodyPr>
          <a:lstStyle/>
          <a:p>
            <a:pPr marL="109728" indent="0" algn="ctr">
              <a:buNone/>
            </a:pPr>
            <a:endParaRPr lang="uk-UA" sz="4800" b="1" dirty="0" smtClean="0">
              <a:solidFill>
                <a:srgbClr val="0070C0"/>
              </a:solidFill>
              <a:latin typeface="Georgia" panose="02040502050405020303" pitchFamily="18" charset="0"/>
            </a:endParaRPr>
          </a:p>
          <a:p>
            <a:pPr marL="109728" indent="0" algn="ctr">
              <a:buNone/>
            </a:pPr>
            <a:endParaRPr lang="uk-UA" sz="4800" b="1" dirty="0" smtClean="0">
              <a:solidFill>
                <a:srgbClr val="0070C0"/>
              </a:solidFill>
              <a:latin typeface="Georgia" panose="02040502050405020303" pitchFamily="18"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1" y="324799"/>
            <a:ext cx="2018618" cy="146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570514" y="465737"/>
            <a:ext cx="5355772" cy="2123658"/>
          </a:xfrm>
          <a:prstGeom prst="rect">
            <a:avLst/>
          </a:prstGeom>
        </p:spPr>
        <p:txBody>
          <a:bodyPr wrap="square">
            <a:spAutoFit/>
          </a:bodyPr>
          <a:lstStyle/>
          <a:p>
            <a:r>
              <a:rPr lang="uk-UA" sz="2800" b="1" dirty="0">
                <a:solidFill>
                  <a:srgbClr val="002060"/>
                </a:solidFill>
                <a:latin typeface="Times New Roman" panose="02020603050405020304" pitchFamily="18" charset="0"/>
                <a:cs typeface="Times New Roman" panose="02020603050405020304" pitchFamily="18" charset="0"/>
              </a:rPr>
              <a:t>СЛАВУТСЬКА МІСЬКА РАДА</a:t>
            </a:r>
          </a:p>
          <a:p>
            <a:endParaRPr lang="uk-UA" sz="2400" b="1" dirty="0">
              <a:latin typeface="Times New Roman" panose="02020603050405020304" pitchFamily="18" charset="0"/>
              <a:cs typeface="Times New Roman" panose="02020603050405020304" pitchFamily="18" charset="0"/>
            </a:endParaRPr>
          </a:p>
          <a:p>
            <a:r>
              <a:rPr lang="uk-UA" sz="2000" b="1" dirty="0">
                <a:solidFill>
                  <a:srgbClr val="002060"/>
                </a:solidFill>
                <a:latin typeface="Times New Roman" panose="02020603050405020304" pitchFamily="18" charset="0"/>
                <a:cs typeface="Times New Roman" panose="02020603050405020304" pitchFamily="18" charset="0"/>
              </a:rPr>
              <a:t>КОМУНАЛЬНА УСТАНОВА</a:t>
            </a:r>
          </a:p>
          <a:p>
            <a:r>
              <a:rPr lang="uk-UA" sz="2000" b="1" dirty="0">
                <a:solidFill>
                  <a:srgbClr val="002060"/>
                </a:solidFill>
                <a:latin typeface="Times New Roman" panose="02020603050405020304" pitchFamily="18" charset="0"/>
                <a:cs typeface="Times New Roman" panose="02020603050405020304" pitchFamily="18" charset="0"/>
              </a:rPr>
              <a:t>«ЦЕНТР ПРОФЕСІЙНОГО РОЗВИТКУ </a:t>
            </a:r>
          </a:p>
          <a:p>
            <a:r>
              <a:rPr lang="uk-UA" sz="2000" b="1" dirty="0">
                <a:solidFill>
                  <a:srgbClr val="002060"/>
                </a:solidFill>
                <a:latin typeface="Times New Roman" panose="02020603050405020304" pitchFamily="18" charset="0"/>
                <a:cs typeface="Times New Roman" panose="02020603050405020304" pitchFamily="18" charset="0"/>
              </a:rPr>
              <a:t>ПЕДАГОГІЧНИХ ПРАЦІВНИКІВ»</a:t>
            </a:r>
          </a:p>
          <a:p>
            <a:endParaRPr lang="uk-UA" sz="20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26772" y="2732313"/>
            <a:ext cx="9437914" cy="1938992"/>
          </a:xfrm>
          <a:prstGeom prst="rect">
            <a:avLst/>
          </a:prstGeom>
        </p:spPr>
        <p:txBody>
          <a:bodyPr wrap="square">
            <a:spAutoFit/>
          </a:bodyPr>
          <a:lstStyle/>
          <a:p>
            <a:r>
              <a:rPr lang="ru-RU" sz="4000" b="1" dirty="0" smtClean="0">
                <a:solidFill>
                  <a:srgbClr val="0070C0"/>
                </a:solidFill>
                <a:latin typeface="Georgia" panose="02040502050405020303" pitchFamily="18" charset="0"/>
                <a:cs typeface="Times New Roman" panose="02020603050405020304" pitchFamily="18" charset="0"/>
              </a:rPr>
              <a:t>		</a:t>
            </a:r>
            <a:r>
              <a:rPr lang="ru-RU" sz="4000" b="1" dirty="0" err="1" smtClean="0">
                <a:solidFill>
                  <a:srgbClr val="0070C0"/>
                </a:solidFill>
                <a:latin typeface="Georgia" panose="02040502050405020303" pitchFamily="18" charset="0"/>
                <a:cs typeface="Times New Roman" panose="02020603050405020304" pitchFamily="18" charset="0"/>
              </a:rPr>
              <a:t>Професійний</a:t>
            </a:r>
            <a:r>
              <a:rPr lang="ru-RU" sz="4000" b="1" dirty="0" smtClean="0">
                <a:solidFill>
                  <a:srgbClr val="0070C0"/>
                </a:solidFill>
                <a:latin typeface="Georgia" panose="02040502050405020303" pitchFamily="18" charset="0"/>
                <a:cs typeface="Times New Roman" panose="02020603050405020304" pitchFamily="18" charset="0"/>
              </a:rPr>
              <a:t> </a:t>
            </a:r>
            <a:r>
              <a:rPr lang="ru-RU" sz="4000" b="1" dirty="0">
                <a:solidFill>
                  <a:srgbClr val="0070C0"/>
                </a:solidFill>
                <a:latin typeface="Georgia" panose="02040502050405020303" pitchFamily="18" charset="0"/>
                <a:cs typeface="Times New Roman" panose="02020603050405020304" pitchFamily="18" charset="0"/>
              </a:rPr>
              <a:t>стандарт </a:t>
            </a:r>
            <a:r>
              <a:rPr lang="ru-RU" sz="4000" b="1" dirty="0" smtClean="0">
                <a:solidFill>
                  <a:srgbClr val="0070C0"/>
                </a:solidFill>
                <a:latin typeface="Georgia" panose="02040502050405020303" pitchFamily="18" charset="0"/>
                <a:cs typeface="Times New Roman" panose="02020603050405020304" pitchFamily="18" charset="0"/>
              </a:rPr>
              <a:t> «</a:t>
            </a:r>
            <a:r>
              <a:rPr lang="ru-RU" sz="4000" b="1" dirty="0" err="1">
                <a:solidFill>
                  <a:srgbClr val="0070C0"/>
                </a:solidFill>
                <a:latin typeface="Georgia" panose="02040502050405020303" pitchFamily="18" charset="0"/>
                <a:cs typeface="Times New Roman" panose="02020603050405020304" pitchFamily="18" charset="0"/>
              </a:rPr>
              <a:t>Практичний</a:t>
            </a:r>
            <a:r>
              <a:rPr lang="ru-RU" sz="4000" b="1" dirty="0">
                <a:solidFill>
                  <a:srgbClr val="0070C0"/>
                </a:solidFill>
                <a:latin typeface="Georgia" panose="02040502050405020303" pitchFamily="18" charset="0"/>
                <a:cs typeface="Times New Roman" panose="02020603050405020304" pitchFamily="18" charset="0"/>
              </a:rPr>
              <a:t> психолог закладу </a:t>
            </a:r>
            <a:r>
              <a:rPr lang="ru-RU" sz="4000" b="1" dirty="0" smtClean="0">
                <a:solidFill>
                  <a:srgbClr val="0070C0"/>
                </a:solidFill>
                <a:latin typeface="Georgia" panose="02040502050405020303" pitchFamily="18" charset="0"/>
                <a:cs typeface="Times New Roman" panose="02020603050405020304" pitchFamily="18" charset="0"/>
              </a:rPr>
              <a:t>									</a:t>
            </a:r>
            <a:r>
              <a:rPr lang="ru-RU" sz="4000" b="1" dirty="0" err="1" smtClean="0">
                <a:solidFill>
                  <a:srgbClr val="0070C0"/>
                </a:solidFill>
                <a:latin typeface="Georgia" panose="02040502050405020303" pitchFamily="18" charset="0"/>
                <a:cs typeface="Times New Roman" panose="02020603050405020304" pitchFamily="18" charset="0"/>
              </a:rPr>
              <a:t>освіти</a:t>
            </a:r>
            <a:r>
              <a:rPr lang="ru-RU" sz="4000" b="1" dirty="0" smtClean="0">
                <a:solidFill>
                  <a:srgbClr val="0070C0"/>
                </a:solidFill>
                <a:latin typeface="Georgia" panose="02040502050405020303" pitchFamily="18" charset="0"/>
                <a:cs typeface="Times New Roman" panose="02020603050405020304" pitchFamily="18" charset="0"/>
              </a:rPr>
              <a:t>»</a:t>
            </a:r>
            <a:endParaRPr lang="uk-UA" sz="4000" dirty="0"/>
          </a:p>
        </p:txBody>
      </p:sp>
    </p:spTree>
    <p:extLst>
      <p:ext uri="{BB962C8B-B14F-4D97-AF65-F5344CB8AC3E}">
        <p14:creationId xmlns:p14="http://schemas.microsoft.com/office/powerpoint/2010/main" val="171581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4256" y="478972"/>
            <a:ext cx="9503229" cy="1569660"/>
          </a:xfrm>
          <a:prstGeom prst="rect">
            <a:avLst/>
          </a:prstGeom>
        </p:spPr>
        <p:txBody>
          <a:bodyPr wrap="square">
            <a:spAutoFit/>
          </a:bodyPr>
          <a:lstStyle/>
          <a:p>
            <a:pPr algn="ctr"/>
            <a:r>
              <a:rPr lang="uk-UA" sz="3200" b="1" dirty="0" smtClean="0">
                <a:solidFill>
                  <a:srgbClr val="0070C0"/>
                </a:solidFill>
                <a:latin typeface="Georgia" panose="02040502050405020303" pitchFamily="18" charset="0"/>
              </a:rPr>
              <a:t>П. 2 </a:t>
            </a:r>
            <a:r>
              <a:rPr lang="uk-UA" sz="3200" b="1" dirty="0" err="1" smtClean="0">
                <a:solidFill>
                  <a:srgbClr val="0070C0"/>
                </a:solidFill>
                <a:latin typeface="Georgia" panose="02040502050405020303" pitchFamily="18" charset="0"/>
              </a:rPr>
              <a:t>Нормативно-</a:t>
            </a:r>
            <a:r>
              <a:rPr lang="uk-UA" sz="3200" b="1" dirty="0" smtClean="0">
                <a:solidFill>
                  <a:srgbClr val="0070C0"/>
                </a:solidFill>
                <a:latin typeface="Georgia" panose="02040502050405020303" pitchFamily="18" charset="0"/>
              </a:rPr>
              <a:t> правові акти та </a:t>
            </a:r>
            <a:r>
              <a:rPr lang="uk-UA" sz="3200" b="1" dirty="0" err="1" smtClean="0">
                <a:solidFill>
                  <a:srgbClr val="0070C0"/>
                </a:solidFill>
                <a:latin typeface="Georgia" panose="02040502050405020303" pitchFamily="18" charset="0"/>
              </a:rPr>
              <a:t>нормативно-</a:t>
            </a:r>
            <a:r>
              <a:rPr lang="uk-UA" sz="3200" b="1" dirty="0" smtClean="0">
                <a:solidFill>
                  <a:srgbClr val="0070C0"/>
                </a:solidFill>
                <a:latin typeface="Georgia" panose="02040502050405020303" pitchFamily="18" charset="0"/>
              </a:rPr>
              <a:t> технічні документи з питань професійної діяльності </a:t>
            </a:r>
            <a:endParaRPr lang="uk-UA" sz="3200" b="1" dirty="0">
              <a:solidFill>
                <a:srgbClr val="0070C0"/>
              </a:solidFill>
              <a:latin typeface="Georgia" panose="02040502050405020303" pitchFamily="18" charset="0"/>
            </a:endParaRPr>
          </a:p>
        </p:txBody>
      </p:sp>
      <p:sp>
        <p:nvSpPr>
          <p:cNvPr id="3" name="Прямоугольник 2"/>
          <p:cNvSpPr/>
          <p:nvPr/>
        </p:nvSpPr>
        <p:spPr>
          <a:xfrm>
            <a:off x="359228" y="2048632"/>
            <a:ext cx="11756571" cy="4278094"/>
          </a:xfrm>
          <a:prstGeom prst="rect">
            <a:avLst/>
          </a:prstGeom>
        </p:spPr>
        <p:txBody>
          <a:bodyPr wrap="square">
            <a:spAutoFit/>
          </a:bodyPr>
          <a:lstStyle/>
          <a:p>
            <a:r>
              <a:rPr lang="uk-UA" sz="1600" dirty="0" smtClean="0">
                <a:latin typeface="Georgia" panose="02040502050405020303" pitchFamily="18" charset="0"/>
              </a:rPr>
              <a:t>Конституція України</a:t>
            </a:r>
            <a:r>
              <a:rPr lang="uk-UA" sz="1600" dirty="0">
                <a:latin typeface="Georgia" panose="02040502050405020303" pitchFamily="18" charset="0"/>
              </a:rPr>
              <a:t>;</a:t>
            </a:r>
            <a:endParaRPr lang="uk-UA" sz="1600" dirty="0" smtClean="0">
              <a:latin typeface="Georgia" panose="02040502050405020303" pitchFamily="18" charset="0"/>
            </a:endParaRPr>
          </a:p>
          <a:p>
            <a:r>
              <a:rPr lang="uk-UA" sz="1600" dirty="0" smtClean="0">
                <a:latin typeface="Georgia" panose="02040502050405020303" pitchFamily="18" charset="0"/>
              </a:rPr>
              <a:t>Кодекс законів про працю  України;</a:t>
            </a:r>
          </a:p>
          <a:p>
            <a:r>
              <a:rPr lang="uk-UA" sz="1600" dirty="0" smtClean="0">
                <a:latin typeface="Georgia" panose="02040502050405020303" pitchFamily="18" charset="0"/>
              </a:rPr>
              <a:t>Закон України «Про відпустки»</a:t>
            </a:r>
          </a:p>
          <a:p>
            <a:r>
              <a:rPr lang="uk-UA" sz="1600" dirty="0">
                <a:latin typeface="Georgia" panose="02040502050405020303" pitchFamily="18" charset="0"/>
              </a:rPr>
              <a:t>Закон України «</a:t>
            </a:r>
            <a:r>
              <a:rPr lang="uk-UA" sz="1600" dirty="0" smtClean="0">
                <a:latin typeface="Georgia" panose="02040502050405020303" pitchFamily="18" charset="0"/>
              </a:rPr>
              <a:t>Про освіту»;</a:t>
            </a:r>
          </a:p>
          <a:p>
            <a:r>
              <a:rPr lang="uk-UA" sz="1600" dirty="0">
                <a:latin typeface="Georgia" panose="02040502050405020303" pitchFamily="18" charset="0"/>
              </a:rPr>
              <a:t>Закон України «</a:t>
            </a:r>
            <a:r>
              <a:rPr lang="uk-UA" sz="1600" dirty="0" smtClean="0">
                <a:latin typeface="Georgia" panose="02040502050405020303" pitchFamily="18" charset="0"/>
              </a:rPr>
              <a:t>Про повну загальну освіту»;</a:t>
            </a:r>
          </a:p>
          <a:p>
            <a:r>
              <a:rPr lang="uk-UA" sz="1600" dirty="0">
                <a:latin typeface="Georgia" panose="02040502050405020303" pitchFamily="18" charset="0"/>
              </a:rPr>
              <a:t>Закон України «</a:t>
            </a:r>
            <a:r>
              <a:rPr lang="uk-UA" sz="1600" dirty="0" smtClean="0">
                <a:latin typeface="Georgia" panose="02040502050405020303" pitchFamily="18" charset="0"/>
              </a:rPr>
              <a:t>Про дошкільну освіту»;</a:t>
            </a:r>
          </a:p>
          <a:p>
            <a:r>
              <a:rPr lang="uk-UA" sz="1600" dirty="0">
                <a:latin typeface="Georgia" panose="02040502050405020303" pitchFamily="18" charset="0"/>
              </a:rPr>
              <a:t>Закон України «Про </a:t>
            </a:r>
            <a:r>
              <a:rPr lang="uk-UA" sz="1600" dirty="0" smtClean="0">
                <a:latin typeface="Georgia" panose="02040502050405020303" pitchFamily="18" charset="0"/>
              </a:rPr>
              <a:t>позашкільну </a:t>
            </a:r>
            <a:r>
              <a:rPr lang="uk-UA" sz="1600" dirty="0">
                <a:latin typeface="Georgia" panose="02040502050405020303" pitchFamily="18" charset="0"/>
              </a:rPr>
              <a:t>освіту»;</a:t>
            </a:r>
          </a:p>
          <a:p>
            <a:r>
              <a:rPr lang="uk-UA" sz="1600" dirty="0">
                <a:latin typeface="Georgia" panose="02040502050405020303" pitchFamily="18" charset="0"/>
              </a:rPr>
              <a:t>Закон України «Про </a:t>
            </a:r>
            <a:r>
              <a:rPr lang="uk-UA" sz="1600" dirty="0" smtClean="0">
                <a:latin typeface="Georgia" panose="02040502050405020303" pitchFamily="18" charset="0"/>
              </a:rPr>
              <a:t>соціальні послуги»;</a:t>
            </a:r>
            <a:endParaRPr lang="uk-UA" sz="1600" dirty="0">
              <a:latin typeface="Georgia" panose="02040502050405020303" pitchFamily="18" charset="0"/>
            </a:endParaRPr>
          </a:p>
          <a:p>
            <a:r>
              <a:rPr lang="uk-UA" sz="1600" dirty="0">
                <a:latin typeface="Georgia" panose="02040502050405020303" pitchFamily="18" charset="0"/>
              </a:rPr>
              <a:t>Закон України «</a:t>
            </a:r>
            <a:r>
              <a:rPr lang="uk-UA" sz="1600" dirty="0" smtClean="0">
                <a:latin typeface="Georgia" panose="02040502050405020303" pitchFamily="18" charset="0"/>
              </a:rPr>
              <a:t>Про запобіганню та протидію домашньому насильству»;</a:t>
            </a:r>
          </a:p>
          <a:p>
            <a:r>
              <a:rPr lang="uk-UA" sz="1600" dirty="0">
                <a:latin typeface="Georgia" panose="02040502050405020303" pitchFamily="18" charset="0"/>
              </a:rPr>
              <a:t>Закон України «</a:t>
            </a:r>
            <a:r>
              <a:rPr lang="uk-UA" sz="1600" dirty="0" smtClean="0">
                <a:latin typeface="Georgia" panose="02040502050405020303" pitchFamily="18" charset="0"/>
              </a:rPr>
              <a:t>Про соціальну роботу з сім'ями, дітьми та молоддю»;</a:t>
            </a:r>
          </a:p>
          <a:p>
            <a:r>
              <a:rPr lang="uk-UA" sz="1600" dirty="0" smtClean="0">
                <a:latin typeface="Georgia" panose="02040502050405020303" pitchFamily="18" charset="0"/>
              </a:rPr>
              <a:t> Закон </a:t>
            </a:r>
            <a:r>
              <a:rPr lang="uk-UA" sz="1600" dirty="0">
                <a:latin typeface="Georgia" panose="02040502050405020303" pitchFamily="18" charset="0"/>
              </a:rPr>
              <a:t>України «</a:t>
            </a:r>
            <a:r>
              <a:rPr lang="uk-UA" sz="1600" dirty="0" smtClean="0">
                <a:latin typeface="Georgia" panose="02040502050405020303" pitchFamily="18" charset="0"/>
              </a:rPr>
              <a:t>Про охорону дитинства»;</a:t>
            </a:r>
          </a:p>
          <a:p>
            <a:r>
              <a:rPr lang="uk-UA" sz="1600" dirty="0" smtClean="0">
                <a:latin typeface="Georgia" panose="02040502050405020303" pitchFamily="18" charset="0"/>
              </a:rPr>
              <a:t>Постанови  та розпорядження Кабінету Міністрів України;</a:t>
            </a:r>
          </a:p>
          <a:p>
            <a:r>
              <a:rPr lang="uk-UA" sz="1600" dirty="0" smtClean="0">
                <a:latin typeface="Georgia" panose="02040502050405020303" pitchFamily="18" charset="0"/>
              </a:rPr>
              <a:t>Накази Міністерства освіти і науки України:</a:t>
            </a:r>
          </a:p>
          <a:p>
            <a:r>
              <a:rPr lang="uk-UA" sz="1600" dirty="0" smtClean="0">
                <a:latin typeface="Georgia" panose="02040502050405020303" pitchFamily="18" charset="0"/>
              </a:rPr>
              <a:t>«Про затвердження Положення про психологічну службу у системі освіти України»</a:t>
            </a:r>
          </a:p>
          <a:p>
            <a:r>
              <a:rPr lang="uk-UA" sz="1600" dirty="0" smtClean="0">
                <a:latin typeface="Georgia" panose="02040502050405020303" pitchFamily="18" charset="0"/>
              </a:rPr>
              <a:t>«про </a:t>
            </a:r>
            <a:r>
              <a:rPr lang="uk-UA" sz="1600" dirty="0" err="1" smtClean="0">
                <a:latin typeface="Georgia" panose="02040502050405020303" pitchFamily="18" charset="0"/>
              </a:rPr>
              <a:t>затвердженя</a:t>
            </a:r>
            <a:r>
              <a:rPr lang="uk-UA" sz="1600" dirty="0" smtClean="0">
                <a:latin typeface="Georgia" panose="02040502050405020303" pitchFamily="18" charset="0"/>
              </a:rPr>
              <a:t> плану заходів, спрямованих на запобігання та протидію </a:t>
            </a:r>
            <a:r>
              <a:rPr lang="uk-UA" sz="1600" dirty="0" err="1" smtClean="0">
                <a:latin typeface="Georgia" panose="02040502050405020303" pitchFamily="18" charset="0"/>
              </a:rPr>
              <a:t>булінгу</a:t>
            </a:r>
            <a:r>
              <a:rPr lang="uk-UA" sz="1600" dirty="0" smtClean="0">
                <a:latin typeface="Georgia" panose="02040502050405020303" pitchFamily="18" charset="0"/>
              </a:rPr>
              <a:t> (цькуванню) в закладах освіти»</a:t>
            </a:r>
          </a:p>
          <a:p>
            <a:r>
              <a:rPr lang="uk-UA" sz="1600" dirty="0" smtClean="0">
                <a:latin typeface="Georgia" panose="02040502050405020303" pitchFamily="18" charset="0"/>
              </a:rPr>
              <a:t>«Про затвердження примірного положення  про команду </a:t>
            </a:r>
            <a:r>
              <a:rPr lang="uk-UA" sz="1600" dirty="0" err="1" smtClean="0">
                <a:latin typeface="Georgia" panose="02040502050405020303" pitchFamily="18" charset="0"/>
              </a:rPr>
              <a:t>псхолого-</a:t>
            </a:r>
            <a:r>
              <a:rPr lang="uk-UA" sz="1600" dirty="0" smtClean="0">
                <a:latin typeface="Georgia" panose="02040502050405020303" pitchFamily="18" charset="0"/>
              </a:rPr>
              <a:t> педагогічного супроводу дитини з ООП в закладі загальної середньої та дошкільної освіти»</a:t>
            </a:r>
            <a:endParaRPr lang="uk-UA" sz="1600" dirty="0">
              <a:latin typeface="Georgia" panose="02040502050405020303"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80" y="94873"/>
            <a:ext cx="1241876" cy="163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1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086" y="328021"/>
            <a:ext cx="9644743" cy="584775"/>
          </a:xfrm>
          <a:prstGeom prst="rect">
            <a:avLst/>
          </a:prstGeom>
        </p:spPr>
        <p:txBody>
          <a:bodyPr wrap="square">
            <a:spAutoFit/>
          </a:bodyPr>
          <a:lstStyle/>
          <a:p>
            <a:r>
              <a:rPr lang="uk-UA" sz="3200" b="1" dirty="0" smtClean="0">
                <a:solidFill>
                  <a:srgbClr val="0070C0"/>
                </a:solidFill>
              </a:rPr>
              <a:t> </a:t>
            </a:r>
            <a:r>
              <a:rPr lang="uk-UA" sz="3200" b="1" dirty="0" smtClean="0">
                <a:solidFill>
                  <a:srgbClr val="0070C0"/>
                </a:solidFill>
                <a:latin typeface="Georgia" panose="02040502050405020303" pitchFamily="18" charset="0"/>
              </a:rPr>
              <a:t>П. 3 Загальні компетентності</a:t>
            </a:r>
            <a:endParaRPr lang="uk-UA" sz="3200" dirty="0">
              <a:solidFill>
                <a:srgbClr val="0070C0"/>
              </a:solidFill>
              <a:latin typeface="Georgia" panose="02040502050405020303" pitchFamily="18" charset="0"/>
            </a:endParaRPr>
          </a:p>
        </p:txBody>
      </p:sp>
      <p:sp>
        <p:nvSpPr>
          <p:cNvPr id="3" name="Прямоугольник 2"/>
          <p:cNvSpPr/>
          <p:nvPr/>
        </p:nvSpPr>
        <p:spPr>
          <a:xfrm>
            <a:off x="2013857" y="1643743"/>
            <a:ext cx="7924800" cy="4339650"/>
          </a:xfrm>
          <a:prstGeom prst="rect">
            <a:avLst/>
          </a:prstGeom>
        </p:spPr>
        <p:txBody>
          <a:bodyPr wrap="square">
            <a:spAutoFit/>
          </a:bodyPr>
          <a:lstStyle/>
          <a:p>
            <a:pPr fontAlgn="base"/>
            <a:r>
              <a:rPr lang="uk-UA" sz="2400" dirty="0">
                <a:latin typeface="Georgia" panose="02040502050405020303" pitchFamily="18" charset="0"/>
              </a:rPr>
              <a:t>Громадянська                                       </a:t>
            </a:r>
            <a:r>
              <a:rPr lang="uk-UA" sz="2400" dirty="0" smtClean="0">
                <a:latin typeface="Georgia" panose="02040502050405020303" pitchFamily="18" charset="0"/>
              </a:rPr>
              <a:t>		 </a:t>
            </a:r>
            <a:r>
              <a:rPr lang="uk-UA" sz="2400" dirty="0">
                <a:latin typeface="Georgia" panose="02040502050405020303" pitchFamily="18" charset="0"/>
              </a:rPr>
              <a:t>(ЗК.01)</a:t>
            </a:r>
          </a:p>
          <a:p>
            <a:pPr fontAlgn="base"/>
            <a:r>
              <a:rPr lang="uk-UA" sz="2400" dirty="0">
                <a:latin typeface="Georgia" panose="02040502050405020303" pitchFamily="18" charset="0"/>
              </a:rPr>
              <a:t>Соціальна                                             </a:t>
            </a:r>
            <a:r>
              <a:rPr lang="uk-UA" sz="2400" dirty="0" smtClean="0">
                <a:latin typeface="Georgia" panose="02040502050405020303" pitchFamily="18" charset="0"/>
              </a:rPr>
              <a:t>	</a:t>
            </a:r>
            <a:r>
              <a:rPr lang="uk-UA" sz="2400" dirty="0">
                <a:latin typeface="Georgia" panose="02040502050405020303" pitchFamily="18" charset="0"/>
              </a:rPr>
              <a:t> </a:t>
            </a:r>
            <a:r>
              <a:rPr lang="uk-UA" sz="2400" dirty="0" smtClean="0">
                <a:latin typeface="Georgia" panose="02040502050405020303" pitchFamily="18" charset="0"/>
              </a:rPr>
              <a:t>    	(</a:t>
            </a:r>
            <a:r>
              <a:rPr lang="uk-UA" sz="2400" dirty="0">
                <a:latin typeface="Georgia" panose="02040502050405020303" pitchFamily="18" charset="0"/>
              </a:rPr>
              <a:t>ЗК.02)      </a:t>
            </a:r>
          </a:p>
          <a:p>
            <a:pPr fontAlgn="base"/>
            <a:r>
              <a:rPr lang="uk-UA" sz="2400" dirty="0">
                <a:latin typeface="Georgia" panose="02040502050405020303" pitchFamily="18" charset="0"/>
              </a:rPr>
              <a:t>Цифрова                                                </a:t>
            </a:r>
            <a:r>
              <a:rPr lang="uk-UA" sz="2400" dirty="0" smtClean="0">
                <a:latin typeface="Georgia" panose="02040502050405020303" pitchFamily="18" charset="0"/>
              </a:rPr>
              <a:t>		(</a:t>
            </a:r>
            <a:r>
              <a:rPr lang="uk-UA" sz="2400" dirty="0">
                <a:latin typeface="Georgia" panose="02040502050405020303" pitchFamily="18" charset="0"/>
              </a:rPr>
              <a:t>ЗК.03)</a:t>
            </a:r>
          </a:p>
          <a:p>
            <a:pPr fontAlgn="base"/>
            <a:r>
              <a:rPr lang="uk-UA" sz="2400" dirty="0">
                <a:latin typeface="Georgia" panose="02040502050405020303" pitchFamily="18" charset="0"/>
              </a:rPr>
              <a:t>Особиста та навчальна                       </a:t>
            </a:r>
            <a:r>
              <a:rPr lang="uk-UA" sz="2400" dirty="0" smtClean="0">
                <a:latin typeface="Georgia" panose="02040502050405020303" pitchFamily="18" charset="0"/>
              </a:rPr>
              <a:t>	 	(</a:t>
            </a:r>
            <a:r>
              <a:rPr lang="uk-UA" sz="2400" dirty="0">
                <a:latin typeface="Georgia" panose="02040502050405020303" pitchFamily="18" charset="0"/>
              </a:rPr>
              <a:t>ЗК.04)</a:t>
            </a:r>
          </a:p>
          <a:p>
            <a:pPr fontAlgn="base"/>
            <a:r>
              <a:rPr lang="uk-UA" sz="2400" dirty="0">
                <a:latin typeface="Georgia" panose="02040502050405020303" pitchFamily="18" charset="0"/>
              </a:rPr>
              <a:t>Лідерська                                               </a:t>
            </a:r>
            <a:r>
              <a:rPr lang="uk-UA" sz="2400" dirty="0" smtClean="0">
                <a:latin typeface="Georgia" panose="02040502050405020303" pitchFamily="18" charset="0"/>
              </a:rPr>
              <a:t>		(</a:t>
            </a:r>
            <a:r>
              <a:rPr lang="uk-UA" sz="2400" dirty="0">
                <a:latin typeface="Georgia" panose="02040502050405020303" pitchFamily="18" charset="0"/>
              </a:rPr>
              <a:t>ЗК.05)</a:t>
            </a:r>
          </a:p>
          <a:p>
            <a:pPr fontAlgn="base"/>
            <a:r>
              <a:rPr lang="uk-UA" sz="2400" dirty="0">
                <a:latin typeface="Georgia" panose="02040502050405020303" pitchFamily="18" charset="0"/>
              </a:rPr>
              <a:t>Підприємницька                                  </a:t>
            </a:r>
            <a:r>
              <a:rPr lang="uk-UA" sz="2400" dirty="0" smtClean="0">
                <a:latin typeface="Georgia" panose="02040502050405020303" pitchFamily="18" charset="0"/>
              </a:rPr>
              <a:t>		(</a:t>
            </a:r>
            <a:r>
              <a:rPr lang="uk-UA" sz="2400" dirty="0">
                <a:latin typeface="Georgia" panose="02040502050405020303" pitchFamily="18" charset="0"/>
              </a:rPr>
              <a:t>ЗК.06)</a:t>
            </a:r>
          </a:p>
          <a:p>
            <a:pPr fontAlgn="base"/>
            <a:r>
              <a:rPr lang="uk-UA" sz="2400" dirty="0">
                <a:latin typeface="Georgia" panose="02040502050405020303" pitchFamily="18" charset="0"/>
              </a:rPr>
              <a:t>Культурна обізнаність </a:t>
            </a:r>
            <a:r>
              <a:rPr lang="uk-UA" sz="2400" dirty="0" smtClean="0">
                <a:latin typeface="Georgia" panose="02040502050405020303" pitchFamily="18" charset="0"/>
              </a:rPr>
              <a:t>та</a:t>
            </a:r>
          </a:p>
          <a:p>
            <a:pPr fontAlgn="base"/>
            <a:r>
              <a:rPr lang="uk-UA" sz="2400" dirty="0" smtClean="0">
                <a:latin typeface="Georgia" panose="02040502050405020303" pitchFamily="18" charset="0"/>
              </a:rPr>
              <a:t> </a:t>
            </a:r>
            <a:r>
              <a:rPr lang="uk-UA" sz="2400" dirty="0">
                <a:latin typeface="Georgia" panose="02040502050405020303" pitchFamily="18" charset="0"/>
              </a:rPr>
              <a:t>самовираження </a:t>
            </a:r>
            <a:r>
              <a:rPr lang="uk-UA" sz="2400" dirty="0" smtClean="0">
                <a:latin typeface="Georgia" panose="02040502050405020303" pitchFamily="18" charset="0"/>
              </a:rPr>
              <a:t>				</a:t>
            </a:r>
            <a:r>
              <a:rPr lang="uk-UA" sz="2400" dirty="0">
                <a:latin typeface="Georgia" panose="02040502050405020303" pitchFamily="18" charset="0"/>
              </a:rPr>
              <a:t>	</a:t>
            </a:r>
            <a:r>
              <a:rPr lang="uk-UA" sz="2400" dirty="0" smtClean="0">
                <a:latin typeface="Georgia" panose="02040502050405020303" pitchFamily="18" charset="0"/>
              </a:rPr>
              <a:t>		(</a:t>
            </a:r>
            <a:r>
              <a:rPr lang="uk-UA" sz="2400" dirty="0">
                <a:latin typeface="Georgia" panose="02040502050405020303" pitchFamily="18" charset="0"/>
              </a:rPr>
              <a:t>ЗК.07)</a:t>
            </a:r>
          </a:p>
          <a:p>
            <a:pPr fontAlgn="base"/>
            <a:r>
              <a:rPr lang="uk-UA" sz="2400" dirty="0">
                <a:latin typeface="Georgia" panose="02040502050405020303" pitchFamily="18" charset="0"/>
              </a:rPr>
              <a:t>Мовна                                                      </a:t>
            </a:r>
            <a:r>
              <a:rPr lang="uk-UA" sz="2400" dirty="0" smtClean="0">
                <a:latin typeface="Georgia" panose="02040502050405020303" pitchFamily="18" charset="0"/>
              </a:rPr>
              <a:t>		 </a:t>
            </a:r>
            <a:r>
              <a:rPr lang="uk-UA" sz="2400" dirty="0">
                <a:latin typeface="Georgia" panose="02040502050405020303" pitchFamily="18" charset="0"/>
              </a:rPr>
              <a:t>(ЗК.08)</a:t>
            </a:r>
          </a:p>
          <a:p>
            <a:pPr fontAlgn="base"/>
            <a:r>
              <a:rPr lang="uk-UA" sz="2400" dirty="0">
                <a:latin typeface="Georgia" panose="02040502050405020303" pitchFamily="18" charset="0"/>
              </a:rPr>
              <a:t>Етична                                                      </a:t>
            </a:r>
            <a:r>
              <a:rPr lang="uk-UA" sz="2400" dirty="0" smtClean="0">
                <a:latin typeface="Georgia" panose="02040502050405020303" pitchFamily="18" charset="0"/>
              </a:rPr>
              <a:t>		(</a:t>
            </a:r>
            <a:r>
              <a:rPr lang="uk-UA" sz="2400" dirty="0">
                <a:latin typeface="Georgia" panose="02040502050405020303" pitchFamily="18" charset="0"/>
              </a:rPr>
              <a:t>ЗК.09)</a:t>
            </a:r>
          </a:p>
          <a:p>
            <a:r>
              <a:rPr lang="uk-UA" dirty="0"/>
              <a:t/>
            </a:r>
            <a:br>
              <a:rPr lang="uk-UA" dirty="0"/>
            </a:br>
            <a:endParaRPr lang="uk-U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2006" y="4785679"/>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07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2629" y="206829"/>
            <a:ext cx="10624457" cy="1138773"/>
          </a:xfrm>
          <a:prstGeom prst="rect">
            <a:avLst/>
          </a:prstGeom>
        </p:spPr>
        <p:txBody>
          <a:bodyPr wrap="square">
            <a:spAutoFit/>
          </a:bodyPr>
          <a:lstStyle/>
          <a:p>
            <a:pPr algn="ctr"/>
            <a:r>
              <a:rPr lang="uk-UA" sz="3200" b="1" dirty="0" smtClean="0">
                <a:solidFill>
                  <a:srgbClr val="0070C0"/>
                </a:solidFill>
                <a:latin typeface="Georgia" panose="02040502050405020303" pitchFamily="18" charset="0"/>
              </a:rPr>
              <a:t>П.4 Трудові функції</a:t>
            </a:r>
            <a:r>
              <a:rPr lang="uk-UA" sz="3600" dirty="0">
                <a:latin typeface="Georgia" panose="02040502050405020303" pitchFamily="18" charset="0"/>
              </a:rPr>
              <a:t/>
            </a:r>
            <a:br>
              <a:rPr lang="uk-UA" sz="3600" dirty="0">
                <a:latin typeface="Georgia" panose="02040502050405020303" pitchFamily="18" charset="0"/>
              </a:rPr>
            </a:br>
            <a:endParaRPr lang="uk-UA" sz="3600" dirty="0">
              <a:latin typeface="Georgia" panose="02040502050405020303" pitchFamily="18" charset="0"/>
            </a:endParaRPr>
          </a:p>
        </p:txBody>
      </p:sp>
      <p:sp>
        <p:nvSpPr>
          <p:cNvPr id="3" name="Прямоугольник 2"/>
          <p:cNvSpPr/>
          <p:nvPr/>
        </p:nvSpPr>
        <p:spPr>
          <a:xfrm>
            <a:off x="228601" y="1534886"/>
            <a:ext cx="2993570" cy="4154984"/>
          </a:xfrm>
          <a:prstGeom prst="rect">
            <a:avLst/>
          </a:prstGeom>
        </p:spPr>
        <p:txBody>
          <a:bodyPr wrap="square">
            <a:spAutoFit/>
          </a:bodyPr>
          <a:lstStyle/>
          <a:p>
            <a:r>
              <a:rPr lang="ru-RU" sz="2400" b="1" i="1" dirty="0" smtClean="0">
                <a:solidFill>
                  <a:srgbClr val="00B0F0"/>
                </a:solidFill>
                <a:latin typeface="Georgia" panose="02040502050405020303" pitchFamily="18" charset="0"/>
              </a:rPr>
              <a:t>БУЛИ</a:t>
            </a:r>
          </a:p>
          <a:p>
            <a:endParaRPr lang="ru-RU" sz="2400" dirty="0">
              <a:latin typeface="Georgia" panose="02040502050405020303" pitchFamily="18" charset="0"/>
            </a:endParaRPr>
          </a:p>
          <a:p>
            <a:pPr fontAlgn="base"/>
            <a:r>
              <a:rPr lang="ru-RU" sz="2000" dirty="0" smtClean="0">
                <a:latin typeface="Georgia" panose="02040502050405020303" pitchFamily="18" charset="0"/>
              </a:rPr>
              <a:t>1. </a:t>
            </a:r>
            <a:r>
              <a:rPr lang="ru-RU" sz="2400" dirty="0" err="1" smtClean="0">
                <a:latin typeface="Georgia" panose="02040502050405020303" pitchFamily="18" charset="0"/>
              </a:rPr>
              <a:t>Організаційно</a:t>
            </a:r>
            <a:r>
              <a:rPr lang="ru-RU" sz="2400" dirty="0" smtClean="0">
                <a:latin typeface="Georgia" panose="02040502050405020303" pitchFamily="18" charset="0"/>
              </a:rPr>
              <a:t>-методична</a:t>
            </a:r>
            <a:endParaRPr lang="ru-RU" sz="2400" dirty="0">
              <a:latin typeface="Georgia" panose="02040502050405020303" pitchFamily="18" charset="0"/>
            </a:endParaRPr>
          </a:p>
          <a:p>
            <a:pPr fontAlgn="base"/>
            <a:r>
              <a:rPr lang="ru-RU" sz="2400" dirty="0" smtClean="0">
                <a:latin typeface="Georgia" panose="02040502050405020303" pitchFamily="18" charset="0"/>
              </a:rPr>
              <a:t>2. </a:t>
            </a:r>
            <a:r>
              <a:rPr lang="ru-RU" sz="2400" dirty="0" err="1" smtClean="0">
                <a:latin typeface="Georgia" panose="02040502050405020303" pitchFamily="18" charset="0"/>
              </a:rPr>
              <a:t>Діагностична</a:t>
            </a:r>
            <a:endParaRPr lang="ru-RU" sz="2400" dirty="0">
              <a:latin typeface="Georgia" panose="02040502050405020303" pitchFamily="18" charset="0"/>
            </a:endParaRPr>
          </a:p>
          <a:p>
            <a:pPr fontAlgn="base"/>
            <a:r>
              <a:rPr lang="ru-RU" sz="2400" dirty="0" smtClean="0">
                <a:latin typeface="Georgia" panose="02040502050405020303" pitchFamily="18" charset="0"/>
              </a:rPr>
              <a:t>3. </a:t>
            </a:r>
            <a:r>
              <a:rPr lang="ru-RU" sz="2400" dirty="0" err="1" smtClean="0">
                <a:latin typeface="Georgia" panose="02040502050405020303" pitchFamily="18" charset="0"/>
              </a:rPr>
              <a:t>Консультативна</a:t>
            </a:r>
            <a:r>
              <a:rPr lang="ru-RU" sz="2400" dirty="0">
                <a:latin typeface="Georgia" panose="02040502050405020303" pitchFamily="18" charset="0"/>
              </a:rPr>
              <a:t> </a:t>
            </a:r>
          </a:p>
          <a:p>
            <a:pPr fontAlgn="base"/>
            <a:r>
              <a:rPr lang="ru-RU" sz="2400" dirty="0" smtClean="0">
                <a:latin typeface="Georgia" panose="02040502050405020303" pitchFamily="18" charset="0"/>
              </a:rPr>
              <a:t>4. </a:t>
            </a:r>
            <a:r>
              <a:rPr lang="ru-RU" sz="2400" dirty="0" err="1" smtClean="0">
                <a:latin typeface="Georgia" panose="02040502050405020303" pitchFamily="18" charset="0"/>
              </a:rPr>
              <a:t>Профілактична</a:t>
            </a:r>
            <a:r>
              <a:rPr lang="ru-RU" sz="2400" dirty="0">
                <a:latin typeface="Georgia" panose="02040502050405020303" pitchFamily="18" charset="0"/>
              </a:rPr>
              <a:t> </a:t>
            </a:r>
          </a:p>
          <a:p>
            <a:pPr fontAlgn="base"/>
            <a:r>
              <a:rPr lang="ru-RU" sz="2400" dirty="0" smtClean="0">
                <a:latin typeface="Georgia" panose="02040502050405020303" pitchFamily="18" charset="0"/>
              </a:rPr>
              <a:t>5. </a:t>
            </a:r>
            <a:r>
              <a:rPr lang="ru-RU" sz="2400" dirty="0" err="1" smtClean="0">
                <a:latin typeface="Georgia" panose="02040502050405020303" pitchFamily="18" charset="0"/>
              </a:rPr>
              <a:t>Просвітницька</a:t>
            </a:r>
            <a:endParaRPr lang="ru-RU" sz="2400" dirty="0">
              <a:latin typeface="Georgia" panose="02040502050405020303" pitchFamily="18" charset="0"/>
            </a:endParaRPr>
          </a:p>
          <a:p>
            <a:pPr fontAlgn="base"/>
            <a:r>
              <a:rPr lang="ru-RU" sz="2400" dirty="0" smtClean="0">
                <a:latin typeface="Georgia" panose="02040502050405020303" pitchFamily="18" charset="0"/>
              </a:rPr>
              <a:t>6.Корекційно-розвиткова</a:t>
            </a:r>
            <a:endParaRPr lang="ru-RU" sz="2400" dirty="0">
              <a:latin typeface="Georgia" panose="02040502050405020303" pitchFamily="18" charset="0"/>
            </a:endParaRPr>
          </a:p>
          <a:p>
            <a:pPr fontAlgn="base"/>
            <a:r>
              <a:rPr lang="ru-RU" sz="2400" dirty="0" smtClean="0">
                <a:latin typeface="Georgia" panose="02040502050405020303" pitchFamily="18" charset="0"/>
              </a:rPr>
              <a:t>7. </a:t>
            </a:r>
            <a:r>
              <a:rPr lang="ru-RU" sz="2400" dirty="0" err="1" smtClean="0">
                <a:latin typeface="Georgia" panose="02040502050405020303" pitchFamily="18" charset="0"/>
              </a:rPr>
              <a:t>Навчальна</a:t>
            </a:r>
            <a:endParaRPr lang="ru-RU" sz="2400" dirty="0">
              <a:latin typeface="Georgia" panose="02040502050405020303" pitchFamily="18" charset="0"/>
            </a:endParaRPr>
          </a:p>
        </p:txBody>
      </p:sp>
      <p:sp>
        <p:nvSpPr>
          <p:cNvPr id="5" name="Прямоугольник 4"/>
          <p:cNvSpPr/>
          <p:nvPr/>
        </p:nvSpPr>
        <p:spPr>
          <a:xfrm>
            <a:off x="3396342" y="914401"/>
            <a:ext cx="8643257" cy="5447645"/>
          </a:xfrm>
          <a:prstGeom prst="rect">
            <a:avLst/>
          </a:prstGeom>
        </p:spPr>
        <p:txBody>
          <a:bodyPr wrap="square">
            <a:spAutoFit/>
          </a:bodyPr>
          <a:lstStyle/>
          <a:p>
            <a:r>
              <a:rPr lang="uk-UA" sz="2000" b="1" dirty="0" smtClean="0">
                <a:latin typeface="Georgia" panose="02040502050405020303" pitchFamily="18" charset="0"/>
              </a:rPr>
              <a:t>					</a:t>
            </a:r>
            <a:r>
              <a:rPr lang="uk-UA" sz="2400" b="1" i="1" dirty="0" smtClean="0">
                <a:solidFill>
                  <a:srgbClr val="00B0F0"/>
                </a:solidFill>
                <a:latin typeface="Georgia" panose="02040502050405020303" pitchFamily="18" charset="0"/>
              </a:rPr>
              <a:t>СТАЛИ</a:t>
            </a:r>
            <a:r>
              <a:rPr lang="uk-UA" sz="2400" b="1" dirty="0">
                <a:solidFill>
                  <a:srgbClr val="00B0F0"/>
                </a:solidFill>
                <a:latin typeface="Georgia" panose="02040502050405020303" pitchFamily="18" charset="0"/>
              </a:rPr>
              <a:t> </a:t>
            </a:r>
            <a:endParaRPr lang="uk-UA" sz="2400" dirty="0">
              <a:solidFill>
                <a:srgbClr val="00B0F0"/>
              </a:solidFill>
              <a:latin typeface="Georgia" panose="02040502050405020303" pitchFamily="18" charset="0"/>
            </a:endParaRPr>
          </a:p>
          <a:p>
            <a:r>
              <a:rPr lang="uk-UA" sz="2400" dirty="0" smtClean="0">
                <a:latin typeface="Georgia" panose="02040502050405020303" pitchFamily="18" charset="0"/>
              </a:rPr>
              <a:t>1.Здійснення психологічної </a:t>
            </a:r>
            <a:r>
              <a:rPr lang="uk-UA" sz="2400" b="1" dirty="0" smtClean="0">
                <a:solidFill>
                  <a:srgbClr val="0070C0"/>
                </a:solidFill>
                <a:latin typeface="Georgia" panose="02040502050405020303" pitchFamily="18" charset="0"/>
              </a:rPr>
              <a:t>профілактики 	(</a:t>
            </a:r>
            <a:r>
              <a:rPr lang="uk-UA" sz="2400" b="1" dirty="0">
                <a:solidFill>
                  <a:srgbClr val="0070C0"/>
                </a:solidFill>
                <a:latin typeface="Georgia" panose="02040502050405020303" pitchFamily="18" charset="0"/>
              </a:rPr>
              <a:t>шифр А)</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2</a:t>
            </a:r>
            <a:r>
              <a:rPr lang="uk-UA" sz="2400" dirty="0" smtClean="0">
                <a:latin typeface="Georgia" panose="02040502050405020303" pitchFamily="18" charset="0"/>
              </a:rPr>
              <a:t>.</a:t>
            </a:r>
            <a:r>
              <a:rPr lang="uk-UA" sz="2400" dirty="0">
                <a:latin typeface="Georgia" panose="02040502050405020303" pitchFamily="18" charset="0"/>
              </a:rPr>
              <a:t> Здійснення</a:t>
            </a:r>
            <a:r>
              <a:rPr lang="uk-UA" sz="2400" dirty="0" smtClean="0">
                <a:latin typeface="Georgia" panose="02040502050405020303" pitchFamily="18" charset="0"/>
              </a:rPr>
              <a:t> психологічної </a:t>
            </a:r>
            <a:r>
              <a:rPr lang="uk-UA" sz="2400" b="1" dirty="0" smtClean="0">
                <a:solidFill>
                  <a:srgbClr val="0070C0"/>
                </a:solidFill>
                <a:latin typeface="Georgia" panose="02040502050405020303" pitchFamily="18" charset="0"/>
              </a:rPr>
              <a:t>просвіти </a:t>
            </a:r>
            <a:r>
              <a:rPr lang="uk-UA" sz="2400" b="1" dirty="0">
                <a:solidFill>
                  <a:srgbClr val="0070C0"/>
                </a:solidFill>
                <a:latin typeface="Georgia" panose="02040502050405020303" pitchFamily="18" charset="0"/>
              </a:rPr>
              <a:t> </a:t>
            </a:r>
            <a:r>
              <a:rPr lang="uk-UA" sz="2400" b="1" dirty="0" smtClean="0">
                <a:solidFill>
                  <a:srgbClr val="0070C0"/>
                </a:solidFill>
                <a:latin typeface="Georgia" panose="02040502050405020303" pitchFamily="18" charset="0"/>
              </a:rPr>
              <a:t> 			(</a:t>
            </a:r>
            <a:r>
              <a:rPr lang="uk-UA" sz="2400" b="1" dirty="0">
                <a:solidFill>
                  <a:srgbClr val="0070C0"/>
                </a:solidFill>
                <a:latin typeface="Georgia" panose="02040502050405020303" pitchFamily="18" charset="0"/>
              </a:rPr>
              <a:t>шифр Б)</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3</a:t>
            </a:r>
            <a:r>
              <a:rPr lang="uk-UA" sz="2400" dirty="0" smtClean="0">
                <a:latin typeface="Georgia" panose="02040502050405020303" pitchFamily="18" charset="0"/>
              </a:rPr>
              <a:t>.</a:t>
            </a:r>
            <a:r>
              <a:rPr lang="uk-UA" sz="2400" dirty="0">
                <a:latin typeface="Georgia" panose="02040502050405020303" pitchFamily="18" charset="0"/>
              </a:rPr>
              <a:t> Здійснення</a:t>
            </a:r>
            <a:r>
              <a:rPr lang="uk-UA" sz="2400" dirty="0" smtClean="0">
                <a:latin typeface="Georgia" panose="02040502050405020303" pitchFamily="18" charset="0"/>
              </a:rPr>
              <a:t> психологічної </a:t>
            </a:r>
            <a:r>
              <a:rPr lang="uk-UA" sz="2400" b="1" dirty="0" smtClean="0">
                <a:solidFill>
                  <a:srgbClr val="0070C0"/>
                </a:solidFill>
                <a:latin typeface="Georgia" panose="02040502050405020303" pitchFamily="18" charset="0"/>
              </a:rPr>
              <a:t>діагностики 		(</a:t>
            </a:r>
            <a:r>
              <a:rPr lang="uk-UA" sz="2400" b="1" dirty="0">
                <a:solidFill>
                  <a:srgbClr val="0070C0"/>
                </a:solidFill>
                <a:latin typeface="Georgia" panose="02040502050405020303" pitchFamily="18" charset="0"/>
              </a:rPr>
              <a:t>шифр В)</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4</a:t>
            </a:r>
            <a:r>
              <a:rPr lang="uk-UA" sz="2400" dirty="0" smtClean="0">
                <a:latin typeface="Georgia" panose="02040502050405020303" pitchFamily="18" charset="0"/>
              </a:rPr>
              <a:t>.</a:t>
            </a:r>
            <a:r>
              <a:rPr lang="uk-UA" sz="2400" dirty="0">
                <a:latin typeface="Georgia" panose="02040502050405020303" pitchFamily="18" charset="0"/>
              </a:rPr>
              <a:t> Здійснення</a:t>
            </a:r>
            <a:r>
              <a:rPr lang="uk-UA" sz="2400" dirty="0" smtClean="0">
                <a:latin typeface="Georgia" panose="02040502050405020303" pitchFamily="18" charset="0"/>
              </a:rPr>
              <a:t> </a:t>
            </a:r>
            <a:r>
              <a:rPr lang="uk-UA" sz="2400" b="1" dirty="0" smtClean="0">
                <a:solidFill>
                  <a:srgbClr val="0070C0"/>
                </a:solidFill>
                <a:latin typeface="Georgia" panose="02040502050405020303" pitchFamily="18" charset="0"/>
              </a:rPr>
              <a:t>психологічної допомоги</a:t>
            </a:r>
            <a:r>
              <a:rPr lang="uk-UA" sz="2400" dirty="0">
                <a:solidFill>
                  <a:srgbClr val="0070C0"/>
                </a:solidFill>
                <a:latin typeface="Georgia" panose="02040502050405020303" pitchFamily="18" charset="0"/>
              </a:rPr>
              <a:t> </a:t>
            </a:r>
            <a:r>
              <a:rPr lang="uk-UA" sz="2400" dirty="0">
                <a:latin typeface="Georgia" panose="02040502050405020303" pitchFamily="18" charset="0"/>
              </a:rPr>
              <a:t>   (психологічне консультування, психологічний супровід, психологічний </a:t>
            </a:r>
            <a:r>
              <a:rPr lang="uk-UA" sz="2400" dirty="0" smtClean="0">
                <a:latin typeface="Georgia" panose="02040502050405020303" pitchFamily="18" charset="0"/>
              </a:rPr>
              <a:t>тренінг, розвивальна діяльність</a:t>
            </a:r>
            <a:r>
              <a:rPr lang="uk-UA" sz="2400" dirty="0">
                <a:latin typeface="Georgia" panose="02040502050405020303" pitchFamily="18" charset="0"/>
              </a:rPr>
              <a:t>) </a:t>
            </a:r>
            <a:r>
              <a:rPr lang="uk-UA" sz="2400" dirty="0" smtClean="0">
                <a:latin typeface="Georgia" panose="02040502050405020303" pitchFamily="18" charset="0"/>
              </a:rPr>
              <a:t>					</a:t>
            </a:r>
            <a:r>
              <a:rPr lang="uk-UA" sz="2400" b="1" dirty="0" smtClean="0">
                <a:solidFill>
                  <a:srgbClr val="0070C0"/>
                </a:solidFill>
                <a:latin typeface="Georgia" panose="02040502050405020303" pitchFamily="18" charset="0"/>
              </a:rPr>
              <a:t>(</a:t>
            </a:r>
            <a:r>
              <a:rPr lang="uk-UA" sz="2400" b="1" dirty="0">
                <a:solidFill>
                  <a:srgbClr val="0070C0"/>
                </a:solidFill>
                <a:latin typeface="Georgia" panose="02040502050405020303" pitchFamily="18" charset="0"/>
              </a:rPr>
              <a:t>шифр Г)</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5</a:t>
            </a:r>
            <a:r>
              <a:rPr lang="uk-UA" sz="2400" dirty="0" smtClean="0">
                <a:latin typeface="Georgia" panose="02040502050405020303" pitchFamily="18" charset="0"/>
              </a:rPr>
              <a:t>.</a:t>
            </a:r>
            <a:r>
              <a:rPr lang="uk-UA" sz="2400" dirty="0">
                <a:latin typeface="Georgia" panose="02040502050405020303" pitchFamily="18" charset="0"/>
              </a:rPr>
              <a:t> Здійснення</a:t>
            </a:r>
            <a:r>
              <a:rPr lang="uk-UA" sz="2400" dirty="0" smtClean="0">
                <a:latin typeface="Georgia" panose="02040502050405020303" pitchFamily="18" charset="0"/>
              </a:rPr>
              <a:t> професійного </a:t>
            </a:r>
            <a:r>
              <a:rPr lang="uk-UA" sz="2400" b="1" dirty="0" smtClean="0">
                <a:solidFill>
                  <a:srgbClr val="0070C0"/>
                </a:solidFill>
                <a:latin typeface="Georgia" panose="02040502050405020303" pitchFamily="18" charset="0"/>
              </a:rPr>
              <a:t>розвитку і самоосвіти  																</a:t>
            </a:r>
            <a:r>
              <a:rPr lang="uk-UA" sz="2400" dirty="0" smtClean="0">
                <a:solidFill>
                  <a:srgbClr val="0070C0"/>
                </a:solidFill>
                <a:latin typeface="Georgia" panose="02040502050405020303" pitchFamily="18" charset="0"/>
              </a:rPr>
              <a:t>(</a:t>
            </a:r>
            <a:r>
              <a:rPr lang="uk-UA" sz="2400" b="1" dirty="0">
                <a:solidFill>
                  <a:srgbClr val="0070C0"/>
                </a:solidFill>
                <a:latin typeface="Georgia" panose="02040502050405020303" pitchFamily="18" charset="0"/>
              </a:rPr>
              <a:t>шифр Г’)</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6. Співпраця, підтримка і розвиток </a:t>
            </a:r>
            <a:r>
              <a:rPr lang="uk-UA" sz="2400" b="1" dirty="0">
                <a:solidFill>
                  <a:srgbClr val="0070C0"/>
                </a:solidFill>
                <a:latin typeface="Georgia" panose="02040502050405020303" pitchFamily="18" charset="0"/>
              </a:rPr>
              <a:t>психологічно безпечного освітнього середовища  </a:t>
            </a:r>
            <a:r>
              <a:rPr lang="uk-UA" sz="2400" b="1" dirty="0" smtClean="0">
                <a:solidFill>
                  <a:srgbClr val="0070C0"/>
                </a:solidFill>
                <a:latin typeface="Georgia" panose="02040502050405020303" pitchFamily="18" charset="0"/>
              </a:rPr>
              <a:t>			(</a:t>
            </a:r>
            <a:r>
              <a:rPr lang="uk-UA" sz="2400" b="1" dirty="0">
                <a:solidFill>
                  <a:srgbClr val="0070C0"/>
                </a:solidFill>
                <a:latin typeface="Georgia" panose="02040502050405020303" pitchFamily="18" charset="0"/>
              </a:rPr>
              <a:t>шифр Д)</a:t>
            </a:r>
            <a:endParaRPr lang="uk-UA" sz="2400" dirty="0">
              <a:solidFill>
                <a:srgbClr val="0070C0"/>
              </a:solidFill>
              <a:latin typeface="Georgia" panose="02040502050405020303" pitchFamily="18" charset="0"/>
            </a:endParaRPr>
          </a:p>
          <a:p>
            <a:r>
              <a:rPr lang="uk-UA" sz="2400" dirty="0">
                <a:latin typeface="Georgia" panose="02040502050405020303" pitchFamily="18" charset="0"/>
              </a:rPr>
              <a:t>7. </a:t>
            </a:r>
            <a:r>
              <a:rPr lang="uk-UA" sz="2400" dirty="0" smtClean="0">
                <a:latin typeface="Georgia" panose="02040502050405020303" pitchFamily="18" charset="0"/>
              </a:rPr>
              <a:t>Здійснення </a:t>
            </a:r>
            <a:r>
              <a:rPr lang="uk-UA" sz="2400" b="1" dirty="0" smtClean="0">
                <a:solidFill>
                  <a:srgbClr val="0070C0"/>
                </a:solidFill>
                <a:latin typeface="Georgia" panose="02040502050405020303" pitchFamily="18" charset="0"/>
              </a:rPr>
              <a:t>організаційно-методичної діяльності 															(</a:t>
            </a:r>
            <a:r>
              <a:rPr lang="uk-UA" sz="2400" b="1" dirty="0">
                <a:solidFill>
                  <a:srgbClr val="0070C0"/>
                </a:solidFill>
                <a:latin typeface="Georgia" panose="02040502050405020303" pitchFamily="18" charset="0"/>
              </a:rPr>
              <a:t>шифр Е)</a:t>
            </a:r>
            <a:endParaRPr lang="uk-UA" sz="2400" dirty="0">
              <a:solidFill>
                <a:srgbClr val="0070C0"/>
              </a:solidFill>
              <a:latin typeface="Georgia" panose="02040502050405020303" pitchFamily="18" charset="0"/>
            </a:endParaRPr>
          </a:p>
          <a:p>
            <a:r>
              <a:rPr lang="uk-UA" dirty="0"/>
              <a:t/>
            </a:r>
            <a:br>
              <a:rPr lang="uk-UA" dirty="0"/>
            </a:br>
            <a:endParaRPr lang="uk-UA"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056" y="130629"/>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774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347950"/>
            <a:ext cx="11049000" cy="1138773"/>
          </a:xfrm>
          <a:prstGeom prst="rect">
            <a:avLst/>
          </a:prstGeom>
        </p:spPr>
        <p:txBody>
          <a:bodyPr wrap="square">
            <a:spAutoFit/>
          </a:bodyPr>
          <a:lstStyle/>
          <a:p>
            <a:pPr algn="ctr"/>
            <a:r>
              <a:rPr lang="uk-UA" sz="3600" b="1" dirty="0" smtClean="0">
                <a:latin typeface="Georgia" panose="02040502050405020303" pitchFamily="18" charset="0"/>
              </a:rPr>
              <a:t>	</a:t>
            </a:r>
            <a:r>
              <a:rPr lang="uk-UA" sz="3200" b="1" dirty="0" smtClean="0">
                <a:solidFill>
                  <a:srgbClr val="0070C0"/>
                </a:solidFill>
                <a:latin typeface="Georgia" panose="02040502050405020303" pitchFamily="18" charset="0"/>
              </a:rPr>
              <a:t>А</a:t>
            </a:r>
            <a:r>
              <a:rPr lang="uk-UA" sz="3200" b="1" dirty="0">
                <a:solidFill>
                  <a:srgbClr val="0070C0"/>
                </a:solidFill>
                <a:latin typeface="Georgia" panose="02040502050405020303" pitchFamily="18" charset="0"/>
              </a:rPr>
              <a:t>. </a:t>
            </a:r>
            <a:r>
              <a:rPr lang="uk-UA" sz="3200" b="1" dirty="0" smtClean="0">
                <a:solidFill>
                  <a:srgbClr val="0070C0"/>
                </a:solidFill>
                <a:latin typeface="Georgia" panose="02040502050405020303" pitchFamily="18" charset="0"/>
              </a:rPr>
              <a:t>ПСИХОЛОГІЧНА </a:t>
            </a:r>
            <a:r>
              <a:rPr lang="uk-UA" sz="3200" b="1" dirty="0">
                <a:solidFill>
                  <a:srgbClr val="0070C0"/>
                </a:solidFill>
                <a:latin typeface="Georgia" panose="02040502050405020303" pitchFamily="18" charset="0"/>
              </a:rPr>
              <a:t>ПРОФІЛАКТИКА </a:t>
            </a:r>
            <a:endParaRPr lang="uk-UA" sz="3200" b="1" dirty="0" smtClean="0">
              <a:solidFill>
                <a:srgbClr val="0070C0"/>
              </a:solidFill>
              <a:latin typeface="Georgia" panose="02040502050405020303" pitchFamily="18" charset="0"/>
            </a:endParaRPr>
          </a:p>
          <a:p>
            <a:pPr algn="ctr"/>
            <a:r>
              <a:rPr lang="uk-UA" sz="3200" b="1" dirty="0">
                <a:solidFill>
                  <a:srgbClr val="0070C0"/>
                </a:solidFill>
                <a:latin typeface="Georgia" panose="02040502050405020303" pitchFamily="18" charset="0"/>
              </a:rPr>
              <a:t>	</a:t>
            </a:r>
            <a:r>
              <a:rPr lang="uk-UA" sz="3200" b="1" dirty="0" smtClean="0">
                <a:solidFill>
                  <a:srgbClr val="0070C0"/>
                </a:solidFill>
                <a:latin typeface="Georgia" panose="02040502050405020303" pitchFamily="18" charset="0"/>
              </a:rPr>
              <a:t>			( трудова функція</a:t>
            </a:r>
            <a:r>
              <a:rPr lang="uk-UA" sz="3200" b="1" dirty="0">
                <a:solidFill>
                  <a:srgbClr val="0070C0"/>
                </a:solidFill>
                <a:latin typeface="Georgia" panose="02040502050405020303" pitchFamily="18" charset="0"/>
              </a:rPr>
              <a:t>)</a:t>
            </a:r>
            <a:endParaRPr lang="uk-UA" sz="3200" dirty="0">
              <a:solidFill>
                <a:srgbClr val="0070C0"/>
              </a:solidFill>
              <a:latin typeface="Georgia" panose="02040502050405020303" pitchFamily="18" charset="0"/>
            </a:endParaRPr>
          </a:p>
        </p:txBody>
      </p:sp>
      <p:sp>
        <p:nvSpPr>
          <p:cNvPr id="3" name="Прямоугольник 2"/>
          <p:cNvSpPr/>
          <p:nvPr/>
        </p:nvSpPr>
        <p:spPr>
          <a:xfrm>
            <a:off x="185057" y="1654629"/>
            <a:ext cx="11832772" cy="5262979"/>
          </a:xfrm>
          <a:prstGeom prst="rect">
            <a:avLst/>
          </a:prstGeom>
        </p:spPr>
        <p:txBody>
          <a:bodyPr wrap="square">
            <a:spAutoFit/>
          </a:bodyPr>
          <a:lstStyle/>
          <a:p>
            <a:r>
              <a:rPr lang="ru-RU" sz="2000" b="1" dirty="0" smtClean="0">
                <a:latin typeface="Georgia" panose="02040502050405020303" pitchFamily="18" charset="0"/>
              </a:rPr>
              <a:t>	</a:t>
            </a:r>
            <a:r>
              <a:rPr lang="ru-RU" sz="2000" b="1" dirty="0" err="1" smtClean="0">
                <a:solidFill>
                  <a:srgbClr val="00B0F0"/>
                </a:solidFill>
                <a:latin typeface="Georgia" panose="02040502050405020303" pitchFamily="18" charset="0"/>
              </a:rPr>
              <a:t>Професійні</a:t>
            </a:r>
            <a:r>
              <a:rPr lang="ru-RU" sz="2000" b="1" dirty="0" smtClean="0">
                <a:solidFill>
                  <a:srgbClr val="00B0F0"/>
                </a:solidFill>
                <a:latin typeface="Georgia" panose="02040502050405020303" pitchFamily="18" charset="0"/>
              </a:rPr>
              <a:t> </a:t>
            </a:r>
            <a:r>
              <a:rPr lang="ru-RU" sz="2000" b="1" dirty="0" err="1" smtClean="0">
                <a:solidFill>
                  <a:srgbClr val="00B0F0"/>
                </a:solidFill>
                <a:latin typeface="Georgia" panose="02040502050405020303" pitchFamily="18" charset="0"/>
              </a:rPr>
              <a:t>компетентності</a:t>
            </a:r>
            <a:r>
              <a:rPr lang="ru-RU" sz="2000" b="1" dirty="0" smtClean="0">
                <a:solidFill>
                  <a:srgbClr val="00B0F0"/>
                </a:solidFill>
                <a:latin typeface="Georgia" panose="02040502050405020303" pitchFamily="18" charset="0"/>
              </a:rPr>
              <a:t> (за трудовою </a:t>
            </a:r>
            <a:r>
              <a:rPr lang="ru-RU" sz="2000" b="1" dirty="0" err="1" smtClean="0">
                <a:solidFill>
                  <a:srgbClr val="00B0F0"/>
                </a:solidFill>
                <a:latin typeface="Georgia" panose="02040502050405020303" pitchFamily="18" charset="0"/>
              </a:rPr>
              <a:t>дією</a:t>
            </a:r>
            <a:r>
              <a:rPr lang="ru-RU" sz="2000" b="1" dirty="0" smtClean="0">
                <a:solidFill>
                  <a:srgbClr val="00B0F0"/>
                </a:solidFill>
                <a:latin typeface="Georgia" panose="02040502050405020303" pitchFamily="18" charset="0"/>
              </a:rPr>
              <a:t> </a:t>
            </a:r>
            <a:r>
              <a:rPr lang="ru-RU" sz="2000" b="1" dirty="0" err="1" smtClean="0">
                <a:solidFill>
                  <a:srgbClr val="00B0F0"/>
                </a:solidFill>
                <a:latin typeface="Georgia" panose="02040502050405020303" pitchFamily="18" charset="0"/>
              </a:rPr>
              <a:t>або</a:t>
            </a:r>
            <a:r>
              <a:rPr lang="ru-RU" sz="2000" b="1" dirty="0" smtClean="0">
                <a:solidFill>
                  <a:srgbClr val="00B0F0"/>
                </a:solidFill>
                <a:latin typeface="Georgia" panose="02040502050405020303" pitchFamily="18" charset="0"/>
              </a:rPr>
              <a:t> </a:t>
            </a:r>
            <a:r>
              <a:rPr lang="ru-RU" sz="2000" b="1" dirty="0" err="1" smtClean="0">
                <a:solidFill>
                  <a:srgbClr val="00B0F0"/>
                </a:solidFill>
                <a:latin typeface="Georgia" panose="02040502050405020303" pitchFamily="18" charset="0"/>
              </a:rPr>
              <a:t>групою</a:t>
            </a:r>
            <a:r>
              <a:rPr lang="ru-RU" sz="2000" b="1" dirty="0" smtClean="0">
                <a:solidFill>
                  <a:srgbClr val="00B0F0"/>
                </a:solidFill>
                <a:latin typeface="Georgia" panose="02040502050405020303" pitchFamily="18" charset="0"/>
              </a:rPr>
              <a:t> </a:t>
            </a:r>
            <a:r>
              <a:rPr lang="ru-RU" sz="2000" b="1" dirty="0" err="1" smtClean="0">
                <a:solidFill>
                  <a:srgbClr val="00B0F0"/>
                </a:solidFill>
                <a:latin typeface="Georgia" panose="02040502050405020303" pitchFamily="18" charset="0"/>
              </a:rPr>
              <a:t>трудових</a:t>
            </a:r>
            <a:r>
              <a:rPr lang="ru-RU" sz="2000" b="1" dirty="0" smtClean="0">
                <a:solidFill>
                  <a:srgbClr val="00B0F0"/>
                </a:solidFill>
                <a:latin typeface="Georgia" panose="02040502050405020303" pitchFamily="18" charset="0"/>
              </a:rPr>
              <a:t> </a:t>
            </a:r>
            <a:r>
              <a:rPr lang="ru-RU" sz="2000" b="1" dirty="0" err="1" smtClean="0">
                <a:solidFill>
                  <a:srgbClr val="00B0F0"/>
                </a:solidFill>
                <a:latin typeface="Georgia" panose="02040502050405020303" pitchFamily="18" charset="0"/>
              </a:rPr>
              <a:t>дій</a:t>
            </a:r>
            <a:r>
              <a:rPr lang="ru-RU" sz="2000" b="1" dirty="0" smtClean="0">
                <a:solidFill>
                  <a:srgbClr val="00B0F0"/>
                </a:solidFill>
                <a:latin typeface="Georgia" panose="02040502050405020303" pitchFamily="18" charset="0"/>
              </a:rPr>
              <a:t>)</a:t>
            </a:r>
          </a:p>
          <a:p>
            <a:r>
              <a:rPr lang="ru-RU" sz="2000" b="1" dirty="0" smtClean="0">
                <a:solidFill>
                  <a:srgbClr val="00B0F0"/>
                </a:solidFill>
                <a:latin typeface="Georgia" panose="02040502050405020303" pitchFamily="18" charset="0"/>
              </a:rPr>
              <a:t>А1</a:t>
            </a:r>
            <a:r>
              <a:rPr lang="ru-RU" sz="2000"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визначати</a:t>
            </a:r>
            <a:r>
              <a:rPr lang="ru-RU" sz="2000" dirty="0">
                <a:latin typeface="Georgia" panose="02040502050405020303" pitchFamily="18" charset="0"/>
              </a:rPr>
              <a:t> </a:t>
            </a:r>
            <a:r>
              <a:rPr lang="ru-RU" sz="2000" dirty="0" err="1">
                <a:latin typeface="Georgia" panose="02040502050405020303" pitchFamily="18" charset="0"/>
              </a:rPr>
              <a:t>актуальні</a:t>
            </a:r>
            <a:r>
              <a:rPr lang="ru-RU" sz="2000" dirty="0">
                <a:latin typeface="Georgia" panose="02040502050405020303" pitchFamily="18" charset="0"/>
              </a:rPr>
              <a:t> </a:t>
            </a:r>
            <a:r>
              <a:rPr lang="ru-RU" sz="2000" dirty="0" err="1">
                <a:latin typeface="Georgia" panose="02040502050405020303" pitchFamily="18" charset="0"/>
              </a:rPr>
              <a:t>напрями</a:t>
            </a:r>
            <a:r>
              <a:rPr lang="ru-RU" sz="2000" dirty="0">
                <a:latin typeface="Georgia" panose="02040502050405020303" pitchFamily="18" charset="0"/>
              </a:rPr>
              <a:t> і </a:t>
            </a:r>
            <a:r>
              <a:rPr lang="ru-RU" sz="2000" dirty="0" err="1">
                <a:latin typeface="Georgia" panose="02040502050405020303" pitchFamily="18" charset="0"/>
              </a:rPr>
              <a:t>завдання</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профілактики</a:t>
            </a:r>
            <a:r>
              <a:rPr lang="ru-RU" sz="2000" dirty="0">
                <a:latin typeface="Georgia" panose="02040502050405020303" pitchFamily="18" charset="0"/>
              </a:rPr>
              <a:t> з </a:t>
            </a:r>
            <a:r>
              <a:rPr lang="ru-RU" sz="2000" dirty="0" err="1">
                <a:latin typeface="Georgia" panose="02040502050405020303" pitchFamily="18" charset="0"/>
              </a:rPr>
              <a:t>урахуванням</a:t>
            </a:r>
            <a:r>
              <a:rPr lang="ru-RU" sz="2000" dirty="0">
                <a:latin typeface="Georgia" panose="02040502050405020303" pitchFamily="18" charset="0"/>
              </a:rPr>
              <a:t> </a:t>
            </a:r>
            <a:r>
              <a:rPr lang="ru-RU" sz="2000" dirty="0" err="1">
                <a:latin typeface="Georgia" panose="02040502050405020303" pitchFamily="18" charset="0"/>
              </a:rPr>
              <a:t>моніторингу</a:t>
            </a:r>
            <a:r>
              <a:rPr lang="ru-RU" sz="2000" dirty="0">
                <a:latin typeface="Georgia" panose="02040502050405020303" pitchFamily="18" charset="0"/>
              </a:rPr>
              <a:t> та </a:t>
            </a:r>
            <a:r>
              <a:rPr lang="ru-RU" sz="2000" dirty="0" err="1">
                <a:latin typeface="Georgia" panose="02040502050405020303" pitchFamily="18" charset="0"/>
              </a:rPr>
              <a:t>аналізу</a:t>
            </a:r>
            <a:r>
              <a:rPr lang="ru-RU" sz="2000" dirty="0">
                <a:latin typeface="Georgia" panose="02040502050405020303" pitchFamily="18" charset="0"/>
              </a:rPr>
              <a:t> </a:t>
            </a:r>
            <a:r>
              <a:rPr lang="ru-RU" sz="2000" dirty="0" err="1">
                <a:latin typeface="Georgia" panose="02040502050405020303" pitchFamily="18" charset="0"/>
              </a:rPr>
              <a:t>соціально-психологічної</a:t>
            </a:r>
            <a:r>
              <a:rPr lang="ru-RU" sz="2000" dirty="0">
                <a:latin typeface="Georgia" panose="02040502050405020303" pitchFamily="18" charset="0"/>
              </a:rPr>
              <a:t> </a:t>
            </a:r>
            <a:r>
              <a:rPr lang="ru-RU" sz="2000" dirty="0" err="1">
                <a:latin typeface="Georgia" panose="02040502050405020303" pitchFamily="18" charset="0"/>
              </a:rPr>
              <a:t>ситуації</a:t>
            </a:r>
            <a:r>
              <a:rPr lang="ru-RU" sz="2000" dirty="0">
                <a:latin typeface="Georgia" panose="02040502050405020303" pitchFamily="18" charset="0"/>
              </a:rPr>
              <a:t> в </a:t>
            </a:r>
            <a:r>
              <a:rPr lang="ru-RU" sz="2000" dirty="0" err="1">
                <a:latin typeface="Georgia" panose="02040502050405020303" pitchFamily="18" charset="0"/>
              </a:rPr>
              <a:t>закладі</a:t>
            </a:r>
            <a:r>
              <a:rPr lang="ru-RU" sz="2000" dirty="0">
                <a:latin typeface="Georgia" panose="02040502050405020303" pitchFamily="18" charset="0"/>
              </a:rPr>
              <a:t> </a:t>
            </a:r>
            <a:r>
              <a:rPr lang="ru-RU" sz="2000" dirty="0" err="1">
                <a:latin typeface="Georgia" panose="02040502050405020303" pitchFamily="18" charset="0"/>
              </a:rPr>
              <a:t>освіти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визначених</a:t>
            </a:r>
            <a:r>
              <a:rPr lang="ru-RU" sz="2000" dirty="0">
                <a:latin typeface="Georgia" panose="02040502050405020303" pitchFamily="18" charset="0"/>
              </a:rPr>
              <a:t> </a:t>
            </a:r>
            <a:r>
              <a:rPr lang="ru-RU" sz="2000" dirty="0" err="1">
                <a:latin typeface="Georgia" panose="02040502050405020303" pitchFamily="18" charset="0"/>
              </a:rPr>
              <a:t>завдань</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розвитку</a:t>
            </a:r>
            <a:r>
              <a:rPr lang="ru-RU" sz="2000" dirty="0">
                <a:latin typeface="Georgia" panose="02040502050405020303" pitchFamily="18" charset="0"/>
              </a:rPr>
              <a:t> та </a:t>
            </a:r>
            <a:r>
              <a:rPr lang="ru-RU" sz="2000" dirty="0" err="1">
                <a:latin typeface="Georgia" panose="02040502050405020303" pitchFamily="18" charset="0"/>
              </a:rPr>
              <a:t>вікових</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smtClean="0">
                <a:latin typeface="Georgia" panose="02040502050405020303" pitchFamily="18" charset="0"/>
              </a:rPr>
              <a:t>аудиторії</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А2</a:t>
            </a:r>
            <a:r>
              <a:rPr lang="ru-RU" sz="2000"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планувати</a:t>
            </a:r>
            <a:r>
              <a:rPr lang="ru-RU" sz="2000" dirty="0">
                <a:latin typeface="Georgia" panose="02040502050405020303" pitchFamily="18" charset="0"/>
              </a:rPr>
              <a:t>, </a:t>
            </a:r>
            <a:r>
              <a:rPr lang="ru-RU" sz="2000" dirty="0" err="1">
                <a:latin typeface="Georgia" panose="02040502050405020303" pitchFamily="18" charset="0"/>
              </a:rPr>
              <a:t>організовувати</a:t>
            </a:r>
            <a:r>
              <a:rPr lang="ru-RU" sz="2000" dirty="0">
                <a:latin typeface="Georgia" panose="02040502050405020303" pitchFamily="18" charset="0"/>
              </a:rPr>
              <a:t> та </a:t>
            </a:r>
            <a:r>
              <a:rPr lang="ru-RU" sz="2000" dirty="0" err="1">
                <a:latin typeface="Georgia" panose="02040502050405020303" pitchFamily="18" charset="0"/>
              </a:rPr>
              <a:t>визначати</a:t>
            </a:r>
            <a:r>
              <a:rPr lang="ru-RU" sz="2000" dirty="0">
                <a:latin typeface="Georgia" panose="02040502050405020303" pitchFamily="18" charset="0"/>
              </a:rPr>
              <a:t> </a:t>
            </a:r>
            <a:r>
              <a:rPr lang="ru-RU" sz="2000" dirty="0" err="1">
                <a:latin typeface="Georgia" panose="02040502050405020303" pitchFamily="18" charset="0"/>
              </a:rPr>
              <a:t>ключові</a:t>
            </a:r>
            <a:r>
              <a:rPr lang="ru-RU" sz="2000" dirty="0">
                <a:latin typeface="Georgia" panose="02040502050405020303" pitchFamily="18" charset="0"/>
              </a:rPr>
              <a:t> </a:t>
            </a:r>
            <a:r>
              <a:rPr lang="ru-RU" sz="2000" dirty="0" err="1">
                <a:latin typeface="Georgia" panose="02040502050405020303" pitchFamily="18" charset="0"/>
              </a:rPr>
              <a:t>показники</a:t>
            </a:r>
            <a:r>
              <a:rPr lang="ru-RU" sz="2000" dirty="0">
                <a:latin typeface="Georgia" panose="02040502050405020303" pitchFamily="18" charset="0"/>
              </a:rPr>
              <a:t> </a:t>
            </a:r>
            <a:r>
              <a:rPr lang="ru-RU" sz="2000" dirty="0" err="1">
                <a:latin typeface="Georgia" panose="02040502050405020303" pitchFamily="18" charset="0"/>
              </a:rPr>
              <a:t>ефективності</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профілактики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визначених</a:t>
            </a:r>
            <a:r>
              <a:rPr lang="ru-RU" sz="2000" dirty="0">
                <a:latin typeface="Georgia" panose="02040502050405020303" pitchFamily="18" charset="0"/>
              </a:rPr>
              <a:t> </a:t>
            </a:r>
            <a:r>
              <a:rPr lang="ru-RU" sz="2000" dirty="0" err="1">
                <a:latin typeface="Georgia" panose="02040502050405020303" pitchFamily="18" charset="0"/>
              </a:rPr>
              <a:t>завдань</a:t>
            </a:r>
            <a:r>
              <a:rPr lang="ru-RU" sz="2000" dirty="0">
                <a:latin typeface="Georgia" panose="02040502050405020303" pitchFamily="18" charset="0"/>
              </a:rPr>
              <a:t>, потреб,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розвитку</a:t>
            </a:r>
            <a:r>
              <a:rPr lang="ru-RU" sz="2000" dirty="0">
                <a:latin typeface="Georgia" panose="02040502050405020303" pitchFamily="18" charset="0"/>
              </a:rPr>
              <a:t> та </a:t>
            </a:r>
            <a:r>
              <a:rPr lang="ru-RU" sz="2000" dirty="0" err="1">
                <a:latin typeface="Georgia" panose="02040502050405020303" pitchFamily="18" charset="0"/>
              </a:rPr>
              <a:t>вікових</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smtClean="0">
                <a:latin typeface="Georgia" panose="02040502050405020303" pitchFamily="18" charset="0"/>
              </a:rPr>
              <a:t>аудиторії</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А3</a:t>
            </a:r>
            <a:r>
              <a:rPr lang="ru-RU" sz="2000" b="1"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обирати</a:t>
            </a:r>
            <a:r>
              <a:rPr lang="ru-RU" sz="2000" dirty="0">
                <a:latin typeface="Georgia" panose="02040502050405020303" pitchFamily="18" charset="0"/>
              </a:rPr>
              <a:t> та практично </a:t>
            </a:r>
            <a:r>
              <a:rPr lang="ru-RU" sz="2000" dirty="0" err="1">
                <a:latin typeface="Georgia" panose="02040502050405020303" pitchFamily="18" charset="0"/>
              </a:rPr>
              <a:t>застосовувати</a:t>
            </a:r>
            <a:r>
              <a:rPr lang="ru-RU" sz="2000" dirty="0">
                <a:latin typeface="Georgia" panose="02040502050405020303" pitchFamily="18" charset="0"/>
              </a:rPr>
              <a:t> </a:t>
            </a:r>
            <a:r>
              <a:rPr lang="ru-RU" sz="2000" dirty="0" err="1">
                <a:latin typeface="Georgia" panose="02040502050405020303" pitchFamily="18" charset="0"/>
              </a:rPr>
              <a:t>інструменти</a:t>
            </a:r>
            <a:r>
              <a:rPr lang="ru-RU" sz="2000" dirty="0">
                <a:latin typeface="Georgia" panose="02040502050405020303" pitchFamily="18" charset="0"/>
              </a:rPr>
              <a:t> (</a:t>
            </a:r>
            <a:r>
              <a:rPr lang="ru-RU" sz="2000" dirty="0" err="1">
                <a:latin typeface="Georgia" panose="02040502050405020303" pitchFamily="18" charset="0"/>
              </a:rPr>
              <a:t>методи</a:t>
            </a:r>
            <a:r>
              <a:rPr lang="ru-RU" sz="2000" dirty="0">
                <a:latin typeface="Georgia" panose="02040502050405020303" pitchFamily="18" charset="0"/>
              </a:rPr>
              <a:t>, </a:t>
            </a:r>
            <a:r>
              <a:rPr lang="ru-RU" sz="2000" dirty="0" smtClean="0">
                <a:latin typeface="Georgia" panose="02040502050405020303" pitchFamily="18" charset="0"/>
              </a:rPr>
              <a:t>методики, </a:t>
            </a:r>
            <a:r>
              <a:rPr lang="ru-RU" sz="2000" dirty="0" err="1" smtClean="0">
                <a:latin typeface="Georgia" panose="02040502050405020303" pitchFamily="18" charset="0"/>
              </a:rPr>
              <a:t>процедури</a:t>
            </a:r>
            <a:r>
              <a:rPr lang="ru-RU" sz="2000" dirty="0">
                <a:latin typeface="Georgia" panose="02040502050405020303" pitchFamily="18" charset="0"/>
              </a:rPr>
              <a:t>), </a:t>
            </a:r>
            <a:r>
              <a:rPr lang="ru-RU" sz="2000" dirty="0" err="1">
                <a:latin typeface="Georgia" panose="02040502050405020303" pitchFamily="18" charset="0"/>
              </a:rPr>
              <a:t>види</a:t>
            </a:r>
            <a:r>
              <a:rPr lang="ru-RU" sz="2000" dirty="0">
                <a:latin typeface="Georgia" panose="02040502050405020303" pitchFamily="18" charset="0"/>
              </a:rPr>
              <a:t>, </a:t>
            </a:r>
            <a:r>
              <a:rPr lang="ru-RU" sz="2000" dirty="0" err="1">
                <a:latin typeface="Georgia" panose="02040502050405020303" pitchFamily="18" charset="0"/>
              </a:rPr>
              <a:t>форми</a:t>
            </a:r>
            <a:r>
              <a:rPr lang="ru-RU" sz="2000" dirty="0">
                <a:latin typeface="Georgia" panose="02040502050405020303" pitchFamily="18" charset="0"/>
              </a:rPr>
              <a:t> та </a:t>
            </a:r>
            <a:r>
              <a:rPr lang="ru-RU" sz="2000" dirty="0" err="1">
                <a:latin typeface="Georgia" panose="02040502050405020303" pitchFamily="18" charset="0"/>
              </a:rPr>
              <a:t>змістове</a:t>
            </a:r>
            <a:r>
              <a:rPr lang="ru-RU" sz="2000" dirty="0">
                <a:latin typeface="Georgia" panose="02040502050405020303" pitchFamily="18" charset="0"/>
              </a:rPr>
              <a:t> </a:t>
            </a:r>
            <a:r>
              <a:rPr lang="ru-RU" sz="2000" dirty="0" err="1">
                <a:latin typeface="Georgia" panose="02040502050405020303" pitchFamily="18" charset="0"/>
              </a:rPr>
              <a:t>наповнення</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профілактики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визначених</a:t>
            </a:r>
            <a:r>
              <a:rPr lang="ru-RU" sz="2000" dirty="0">
                <a:latin typeface="Georgia" panose="02040502050405020303" pitchFamily="18" charset="0"/>
              </a:rPr>
              <a:t> </a:t>
            </a:r>
            <a:r>
              <a:rPr lang="ru-RU" sz="2000" dirty="0" err="1">
                <a:latin typeface="Georgia" panose="02040502050405020303" pitchFamily="18" charset="0"/>
              </a:rPr>
              <a:t>завдань</a:t>
            </a:r>
            <a:r>
              <a:rPr lang="ru-RU" sz="2000" dirty="0">
                <a:latin typeface="Georgia" panose="02040502050405020303" pitchFamily="18" charset="0"/>
              </a:rPr>
              <a:t>, потреб,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розвитку</a:t>
            </a:r>
            <a:r>
              <a:rPr lang="ru-RU" sz="2000" dirty="0">
                <a:latin typeface="Georgia" panose="02040502050405020303" pitchFamily="18" charset="0"/>
              </a:rPr>
              <a:t> та </a:t>
            </a:r>
            <a:r>
              <a:rPr lang="ru-RU" sz="2000" dirty="0" err="1">
                <a:latin typeface="Georgia" panose="02040502050405020303" pitchFamily="18" charset="0"/>
              </a:rPr>
              <a:t>вікових</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smtClean="0">
                <a:latin typeface="Georgia" panose="02040502050405020303" pitchFamily="18" charset="0"/>
              </a:rPr>
              <a:t>аудиторії</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А4</a:t>
            </a:r>
            <a:r>
              <a:rPr lang="ru-RU" sz="2000" b="1"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оцінити</a:t>
            </a:r>
            <a:r>
              <a:rPr lang="ru-RU" sz="2000" dirty="0">
                <a:latin typeface="Georgia" panose="02040502050405020303" pitchFamily="18" charset="0"/>
              </a:rPr>
              <a:t> </a:t>
            </a:r>
            <a:r>
              <a:rPr lang="ru-RU" sz="2000" dirty="0" err="1">
                <a:latin typeface="Georgia" panose="02040502050405020303" pitchFamily="18" charset="0"/>
              </a:rPr>
              <a:t>ефективність</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профілактики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визначених</a:t>
            </a:r>
            <a:r>
              <a:rPr lang="ru-RU" sz="2000" dirty="0">
                <a:latin typeface="Georgia" panose="02040502050405020303" pitchFamily="18" charset="0"/>
              </a:rPr>
              <a:t> </a:t>
            </a:r>
            <a:r>
              <a:rPr lang="ru-RU" sz="2000" dirty="0" err="1" smtClean="0">
                <a:latin typeface="Georgia" panose="02040502050405020303" pitchFamily="18" charset="0"/>
              </a:rPr>
              <a:t>завдань</a:t>
            </a:r>
            <a:r>
              <a:rPr lang="ru-RU" sz="2000" dirty="0" smtClean="0">
                <a:latin typeface="Georgia" panose="02040502050405020303" pitchFamily="18" charset="0"/>
              </a:rPr>
              <a:t>.</a:t>
            </a:r>
            <a:endParaRPr lang="ru-RU" sz="2000" dirty="0">
              <a:latin typeface="Georgia" panose="02040502050405020303" pitchFamily="18" charset="0"/>
            </a:endParaRPr>
          </a:p>
          <a:p>
            <a:r>
              <a:rPr lang="ru-RU" dirty="0"/>
              <a:t/>
            </a:r>
            <a:br>
              <a:rPr lang="ru-RU" dirty="0"/>
            </a:br>
            <a:endParaRPr lang="uk-U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806" y="176513"/>
            <a:ext cx="1122058" cy="147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605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8457" y="359229"/>
            <a:ext cx="11081657" cy="1631216"/>
          </a:xfrm>
          <a:prstGeom prst="rect">
            <a:avLst/>
          </a:prstGeom>
        </p:spPr>
        <p:txBody>
          <a:bodyPr wrap="square">
            <a:spAutoFit/>
          </a:bodyPr>
          <a:lstStyle/>
          <a:p>
            <a:pPr algn="ctr"/>
            <a:r>
              <a:rPr lang="uk-UA" sz="3200" b="1" dirty="0" smtClean="0">
                <a:solidFill>
                  <a:srgbClr val="0070C0"/>
                </a:solidFill>
                <a:latin typeface="Georgia" panose="02040502050405020303" pitchFamily="18" charset="0"/>
              </a:rPr>
              <a:t>    Б</a:t>
            </a:r>
            <a:r>
              <a:rPr lang="uk-UA" sz="3200" b="1" dirty="0">
                <a:solidFill>
                  <a:srgbClr val="0070C0"/>
                </a:solidFill>
                <a:latin typeface="Georgia" panose="02040502050405020303" pitchFamily="18" charset="0"/>
              </a:rPr>
              <a:t>. ПСИХОЛОГІЧНА ПРОСВІТА </a:t>
            </a:r>
            <a:endParaRPr lang="uk-UA" sz="3200" b="1" dirty="0" smtClean="0">
              <a:solidFill>
                <a:srgbClr val="0070C0"/>
              </a:solidFill>
              <a:latin typeface="Georgia" panose="02040502050405020303" pitchFamily="18" charset="0"/>
            </a:endParaRPr>
          </a:p>
          <a:p>
            <a:pPr algn="ctr"/>
            <a:r>
              <a:rPr lang="uk-UA" sz="3200" b="1" dirty="0" smtClean="0">
                <a:solidFill>
                  <a:srgbClr val="0070C0"/>
                </a:solidFill>
                <a:latin typeface="Georgia" panose="02040502050405020303" pitchFamily="18" charset="0"/>
              </a:rPr>
              <a:t>			(трудова 	функція</a:t>
            </a:r>
            <a:r>
              <a:rPr lang="uk-UA" sz="3200" b="1" dirty="0">
                <a:solidFill>
                  <a:srgbClr val="0070C0"/>
                </a:solidFill>
                <a:latin typeface="Georgia" panose="02040502050405020303" pitchFamily="18" charset="0"/>
              </a:rPr>
              <a:t>) </a:t>
            </a:r>
            <a:endParaRPr lang="uk-UA" sz="3200" dirty="0">
              <a:solidFill>
                <a:srgbClr val="0070C0"/>
              </a:solidFill>
              <a:latin typeface="Georgia" panose="02040502050405020303" pitchFamily="18" charset="0"/>
            </a:endParaRPr>
          </a:p>
          <a:p>
            <a:r>
              <a:rPr lang="uk-UA" dirty="0"/>
              <a:t/>
            </a:r>
            <a:br>
              <a:rPr lang="uk-UA" dirty="0"/>
            </a:br>
            <a:endParaRPr lang="uk-UA" dirty="0"/>
          </a:p>
        </p:txBody>
      </p:sp>
      <p:sp>
        <p:nvSpPr>
          <p:cNvPr id="3" name="Прямоугольник 2"/>
          <p:cNvSpPr/>
          <p:nvPr/>
        </p:nvSpPr>
        <p:spPr>
          <a:xfrm>
            <a:off x="97971" y="1981200"/>
            <a:ext cx="12094029" cy="4955203"/>
          </a:xfrm>
          <a:prstGeom prst="rect">
            <a:avLst/>
          </a:prstGeom>
        </p:spPr>
        <p:txBody>
          <a:bodyPr wrap="square">
            <a:spAutoFit/>
          </a:bodyPr>
          <a:lstStyle/>
          <a:p>
            <a:r>
              <a:rPr lang="uk-UA" sz="2000" b="1" dirty="0" smtClean="0">
                <a:latin typeface="Georgia" panose="02040502050405020303" pitchFamily="18" charset="0"/>
              </a:rPr>
              <a:t>					</a:t>
            </a:r>
            <a:r>
              <a:rPr lang="uk-UA" sz="2000" b="1" dirty="0" smtClean="0">
                <a:solidFill>
                  <a:srgbClr val="00B0F0"/>
                </a:solidFill>
                <a:latin typeface="Georgia" panose="02040502050405020303" pitchFamily="18" charset="0"/>
              </a:rPr>
              <a:t>Професійні </a:t>
            </a:r>
            <a:r>
              <a:rPr lang="uk-UA" sz="2000" b="1" dirty="0">
                <a:solidFill>
                  <a:srgbClr val="00B0F0"/>
                </a:solidFill>
                <a:latin typeface="Georgia" panose="02040502050405020303" pitchFamily="18" charset="0"/>
              </a:rPr>
              <a:t>компетентності</a:t>
            </a:r>
            <a:r>
              <a:rPr lang="uk-UA" sz="2000" b="1" dirty="0">
                <a:latin typeface="Georgia" panose="02040502050405020303" pitchFamily="18" charset="0"/>
              </a:rPr>
              <a:t> </a:t>
            </a:r>
            <a:endParaRPr lang="uk-UA" sz="2000" dirty="0">
              <a:latin typeface="Georgia" panose="02040502050405020303" pitchFamily="18" charset="0"/>
            </a:endParaRPr>
          </a:p>
          <a:p>
            <a:r>
              <a:rPr lang="uk-UA" sz="2000" b="1" dirty="0">
                <a:solidFill>
                  <a:srgbClr val="00B0F0"/>
                </a:solidFill>
                <a:latin typeface="Georgia" panose="02040502050405020303" pitchFamily="18" charset="0"/>
              </a:rPr>
              <a:t>Б1</a:t>
            </a:r>
            <a:r>
              <a:rPr lang="uk-UA" sz="2000" dirty="0">
                <a:latin typeface="Georgia" panose="02040502050405020303" pitchFamily="18" charset="0"/>
              </a:rPr>
              <a:t> Здатність визначати актуальні напрями і завдання психологічної просвіти з урахуванням моніторингу та аналізу соціально-психологічної ситуації в закладі освіти відповідно до визначених завдань, потреб, особливостей розвитку та вікових особливостей цільової </a:t>
            </a:r>
            <a:r>
              <a:rPr lang="uk-UA" sz="2000" dirty="0" smtClean="0">
                <a:latin typeface="Georgia" panose="02040502050405020303" pitchFamily="18" charset="0"/>
              </a:rPr>
              <a:t>аудиторії.</a:t>
            </a:r>
            <a:endParaRPr lang="uk-UA" sz="2000" dirty="0">
              <a:latin typeface="Georgia" panose="02040502050405020303" pitchFamily="18" charset="0"/>
            </a:endParaRPr>
          </a:p>
          <a:p>
            <a:endParaRPr lang="uk-UA" sz="2000" b="1" dirty="0" smtClean="0">
              <a:solidFill>
                <a:srgbClr val="00B0F0"/>
              </a:solidFill>
              <a:latin typeface="Georgia" panose="02040502050405020303" pitchFamily="18" charset="0"/>
            </a:endParaRPr>
          </a:p>
          <a:p>
            <a:r>
              <a:rPr lang="uk-UA" sz="2000" b="1" dirty="0" smtClean="0">
                <a:solidFill>
                  <a:srgbClr val="00B0F0"/>
                </a:solidFill>
                <a:latin typeface="Georgia" panose="02040502050405020303" pitchFamily="18" charset="0"/>
              </a:rPr>
              <a:t>Б2</a:t>
            </a:r>
            <a:r>
              <a:rPr lang="uk-UA" sz="2000" dirty="0" smtClean="0">
                <a:latin typeface="Georgia" panose="02040502050405020303" pitchFamily="18" charset="0"/>
              </a:rPr>
              <a:t> </a:t>
            </a:r>
            <a:r>
              <a:rPr lang="uk-UA" sz="2000" dirty="0">
                <a:latin typeface="Georgia" panose="02040502050405020303" pitchFamily="18" charset="0"/>
              </a:rPr>
              <a:t>Здатність планувати, організовувати та визначати ключові показники ефективності психологічної просвіти відповідно до визначених завдань, потреб, особливостей розвитку та вікових особливостей цільової </a:t>
            </a:r>
            <a:r>
              <a:rPr lang="uk-UA" sz="2000" dirty="0" smtClean="0">
                <a:latin typeface="Georgia" panose="02040502050405020303" pitchFamily="18" charset="0"/>
              </a:rPr>
              <a:t>аудиторії.</a:t>
            </a:r>
            <a:endParaRPr lang="uk-UA" sz="2000" dirty="0">
              <a:latin typeface="Georgia" panose="02040502050405020303" pitchFamily="18" charset="0"/>
            </a:endParaRPr>
          </a:p>
          <a:p>
            <a:endParaRPr lang="uk-UA" sz="2000" b="1" dirty="0" smtClean="0">
              <a:solidFill>
                <a:srgbClr val="00B0F0"/>
              </a:solidFill>
              <a:latin typeface="Georgia" panose="02040502050405020303" pitchFamily="18" charset="0"/>
            </a:endParaRPr>
          </a:p>
          <a:p>
            <a:r>
              <a:rPr lang="uk-UA" sz="2000" b="1" dirty="0" smtClean="0">
                <a:solidFill>
                  <a:srgbClr val="00B0F0"/>
                </a:solidFill>
                <a:latin typeface="Georgia" panose="02040502050405020303" pitchFamily="18" charset="0"/>
              </a:rPr>
              <a:t>Б3</a:t>
            </a:r>
            <a:r>
              <a:rPr lang="uk-UA" sz="2000" dirty="0" smtClean="0">
                <a:latin typeface="Georgia" panose="02040502050405020303" pitchFamily="18" charset="0"/>
              </a:rPr>
              <a:t> </a:t>
            </a:r>
            <a:r>
              <a:rPr lang="uk-UA" sz="2000" dirty="0">
                <a:latin typeface="Georgia" panose="02040502050405020303" pitchFamily="18" charset="0"/>
              </a:rPr>
              <a:t>Здатність обирати та практично застосовувати інструменти (методи, методики, процедури), види, форми та змістове наповнення психологічної просвіти відповідно до визначених напрямів та завдань, потреб, особливостей розвитку та вікових особливостей цільової </a:t>
            </a:r>
            <a:r>
              <a:rPr lang="uk-UA" sz="2000" dirty="0" smtClean="0">
                <a:latin typeface="Georgia" panose="02040502050405020303" pitchFamily="18" charset="0"/>
              </a:rPr>
              <a:t>аудиторії.</a:t>
            </a:r>
            <a:endParaRPr lang="uk-UA" sz="2000" dirty="0">
              <a:latin typeface="Georgia" panose="02040502050405020303" pitchFamily="18" charset="0"/>
            </a:endParaRPr>
          </a:p>
          <a:p>
            <a:endParaRPr lang="uk-UA" sz="2000" b="1" dirty="0" smtClean="0">
              <a:solidFill>
                <a:srgbClr val="00B0F0"/>
              </a:solidFill>
              <a:latin typeface="Georgia" panose="02040502050405020303" pitchFamily="18" charset="0"/>
            </a:endParaRPr>
          </a:p>
          <a:p>
            <a:r>
              <a:rPr lang="uk-UA" sz="2000" b="1" dirty="0" smtClean="0">
                <a:solidFill>
                  <a:srgbClr val="00B0F0"/>
                </a:solidFill>
                <a:latin typeface="Georgia" panose="02040502050405020303" pitchFamily="18" charset="0"/>
              </a:rPr>
              <a:t>	Б4</a:t>
            </a:r>
            <a:r>
              <a:rPr lang="uk-UA" sz="2000" dirty="0" smtClean="0">
                <a:latin typeface="Georgia" panose="02040502050405020303" pitchFamily="18" charset="0"/>
              </a:rPr>
              <a:t> </a:t>
            </a:r>
            <a:r>
              <a:rPr lang="uk-UA" sz="2000" dirty="0">
                <a:latin typeface="Georgia" panose="02040502050405020303" pitchFamily="18" charset="0"/>
              </a:rPr>
              <a:t>Здатність оцінити ефективність психологічної просвіти відповідно до визначених </a:t>
            </a:r>
            <a:r>
              <a:rPr lang="uk-UA" sz="2000" dirty="0" smtClean="0">
                <a:latin typeface="Georgia" panose="02040502050405020303" pitchFamily="18" charset="0"/>
              </a:rPr>
              <a:t>завдань.</a:t>
            </a:r>
            <a:endParaRPr lang="uk-UA" sz="2000" dirty="0">
              <a:latin typeface="Georgia" panose="02040502050405020303" pitchFamily="18" charset="0"/>
            </a:endParaRPr>
          </a:p>
          <a:p>
            <a:r>
              <a:rPr lang="uk-UA" dirty="0"/>
              <a:t/>
            </a:r>
            <a:br>
              <a:rPr lang="uk-UA" dirty="0"/>
            </a:br>
            <a:endParaRPr lang="uk-U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71" y="138139"/>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47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7828" y="380999"/>
            <a:ext cx="11342915" cy="1631216"/>
          </a:xfrm>
          <a:prstGeom prst="rect">
            <a:avLst/>
          </a:prstGeom>
        </p:spPr>
        <p:txBody>
          <a:bodyPr wrap="square">
            <a:spAutoFit/>
          </a:bodyPr>
          <a:lstStyle/>
          <a:p>
            <a:pPr algn="ctr"/>
            <a:r>
              <a:rPr lang="uk-UA" sz="3200" b="1" dirty="0" smtClean="0">
                <a:solidFill>
                  <a:srgbClr val="0070C0"/>
                </a:solidFill>
                <a:latin typeface="Georgia" panose="02040502050405020303" pitchFamily="18" charset="0"/>
              </a:rPr>
              <a:t>В</a:t>
            </a:r>
            <a:r>
              <a:rPr lang="uk-UA" sz="3200" b="1" dirty="0">
                <a:solidFill>
                  <a:srgbClr val="0070C0"/>
                </a:solidFill>
                <a:latin typeface="Georgia" panose="02040502050405020303" pitchFamily="18" charset="0"/>
              </a:rPr>
              <a:t>. ПСИХОЛОГІЧНА ДІАГНОСТИКА </a:t>
            </a:r>
            <a:endParaRPr lang="uk-UA" sz="3200" b="1" dirty="0" smtClean="0">
              <a:solidFill>
                <a:srgbClr val="0070C0"/>
              </a:solidFill>
              <a:latin typeface="Georgia" panose="02040502050405020303" pitchFamily="18" charset="0"/>
            </a:endParaRPr>
          </a:p>
          <a:p>
            <a:pPr algn="ctr"/>
            <a:r>
              <a:rPr lang="uk-UA" sz="3200" b="1" dirty="0" smtClean="0">
                <a:solidFill>
                  <a:srgbClr val="0070C0"/>
                </a:solidFill>
                <a:latin typeface="Georgia" panose="02040502050405020303" pitchFamily="18" charset="0"/>
              </a:rPr>
              <a:t>					(трудова функція</a:t>
            </a:r>
            <a:r>
              <a:rPr lang="uk-UA" sz="3200" b="1" dirty="0">
                <a:solidFill>
                  <a:srgbClr val="0070C0"/>
                </a:solidFill>
                <a:latin typeface="Georgia" panose="02040502050405020303" pitchFamily="18" charset="0"/>
              </a:rPr>
              <a:t>)</a:t>
            </a:r>
            <a:endParaRPr lang="uk-UA" sz="3200" dirty="0">
              <a:solidFill>
                <a:srgbClr val="0070C0"/>
              </a:solidFill>
              <a:latin typeface="Georgia" panose="02040502050405020303" pitchFamily="18" charset="0"/>
            </a:endParaRPr>
          </a:p>
          <a:p>
            <a:r>
              <a:rPr lang="uk-UA" dirty="0"/>
              <a:t/>
            </a:r>
            <a:br>
              <a:rPr lang="uk-UA" dirty="0"/>
            </a:br>
            <a:endParaRPr lang="uk-UA" dirty="0"/>
          </a:p>
        </p:txBody>
      </p:sp>
      <p:sp>
        <p:nvSpPr>
          <p:cNvPr id="3" name="Прямоугольник 2"/>
          <p:cNvSpPr/>
          <p:nvPr/>
        </p:nvSpPr>
        <p:spPr>
          <a:xfrm>
            <a:off x="141514" y="1600200"/>
            <a:ext cx="11636829" cy="5324535"/>
          </a:xfrm>
          <a:prstGeom prst="rect">
            <a:avLst/>
          </a:prstGeom>
        </p:spPr>
        <p:txBody>
          <a:bodyPr wrap="square">
            <a:spAutoFit/>
          </a:bodyPr>
          <a:lstStyle/>
          <a:p>
            <a:r>
              <a:rPr lang="ru-RU" sz="2400" b="1" dirty="0" smtClean="0">
                <a:latin typeface="Georgia" panose="02040502050405020303" pitchFamily="18" charset="0"/>
              </a:rPr>
              <a:t>				</a:t>
            </a:r>
            <a:r>
              <a:rPr lang="ru-RU" sz="2400" b="1" dirty="0" err="1" smtClean="0">
                <a:solidFill>
                  <a:srgbClr val="00B0F0"/>
                </a:solidFill>
                <a:latin typeface="Georgia" panose="02040502050405020303" pitchFamily="18" charset="0"/>
              </a:rPr>
              <a:t>Професійні</a:t>
            </a:r>
            <a:r>
              <a:rPr lang="ru-RU" sz="2400" b="1" dirty="0" smtClean="0">
                <a:solidFill>
                  <a:srgbClr val="00B0F0"/>
                </a:solidFill>
                <a:latin typeface="Georgia" panose="02040502050405020303" pitchFamily="18" charset="0"/>
              </a:rPr>
              <a:t> </a:t>
            </a:r>
            <a:r>
              <a:rPr lang="ru-RU" sz="2400" b="1" dirty="0" err="1" smtClean="0">
                <a:solidFill>
                  <a:srgbClr val="00B0F0"/>
                </a:solidFill>
                <a:latin typeface="Georgia" panose="02040502050405020303" pitchFamily="18" charset="0"/>
              </a:rPr>
              <a:t>компетентності</a:t>
            </a:r>
            <a:endParaRPr lang="ru-RU" sz="2400" b="1" dirty="0" smtClean="0">
              <a:solidFill>
                <a:srgbClr val="00B0F0"/>
              </a:solidFill>
              <a:latin typeface="Georgia" panose="02040502050405020303" pitchFamily="18" charset="0"/>
            </a:endParaRPr>
          </a:p>
          <a:p>
            <a:endParaRPr lang="ru-RU" sz="2000" dirty="0">
              <a:latin typeface="Georgia" panose="02040502050405020303" pitchFamily="18" charset="0"/>
            </a:endParaRPr>
          </a:p>
          <a:p>
            <a:r>
              <a:rPr lang="ru-RU" sz="2000" b="1" dirty="0">
                <a:solidFill>
                  <a:srgbClr val="00B0F0"/>
                </a:solidFill>
                <a:latin typeface="Georgia" panose="02040502050405020303" pitchFamily="18" charset="0"/>
              </a:rPr>
              <a:t>В1</a:t>
            </a:r>
            <a:r>
              <a:rPr lang="ru-RU" sz="2000" b="1" dirty="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визначати</a:t>
            </a:r>
            <a:r>
              <a:rPr lang="ru-RU" sz="2000" dirty="0">
                <a:latin typeface="Georgia" panose="02040502050405020303" pitchFamily="18" charset="0"/>
              </a:rPr>
              <a:t> потребу у </a:t>
            </a:r>
            <a:r>
              <a:rPr lang="ru-RU" sz="2000" dirty="0" err="1">
                <a:latin typeface="Georgia" panose="02040502050405020303" pitchFamily="18" charset="0"/>
              </a:rPr>
              <a:t>проведенні</a:t>
            </a:r>
            <a:r>
              <a:rPr lang="ru-RU" sz="2000" dirty="0">
                <a:latin typeface="Georgia" panose="02040502050405020303" pitchFamily="18" charset="0"/>
              </a:rPr>
              <a:t>, </a:t>
            </a:r>
            <a:r>
              <a:rPr lang="ru-RU" sz="2000" dirty="0" err="1">
                <a:latin typeface="Georgia" panose="02040502050405020303" pitchFamily="18" charset="0"/>
              </a:rPr>
              <a:t>планувати</a:t>
            </a:r>
            <a:r>
              <a:rPr lang="ru-RU" sz="2000" dirty="0">
                <a:latin typeface="Georgia" panose="02040502050405020303" pitchFamily="18" charset="0"/>
              </a:rPr>
              <a:t> та </a:t>
            </a:r>
            <a:r>
              <a:rPr lang="ru-RU" sz="2000" dirty="0" err="1">
                <a:latin typeface="Georgia" panose="02040502050405020303" pitchFamily="18" charset="0"/>
              </a:rPr>
              <a:t>організовувати</a:t>
            </a:r>
            <a:r>
              <a:rPr lang="ru-RU" sz="2000" dirty="0">
                <a:latin typeface="Georgia" panose="02040502050405020303" pitchFamily="18" charset="0"/>
              </a:rPr>
              <a:t> процедуру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діагностики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розвитку</a:t>
            </a:r>
            <a:r>
              <a:rPr lang="ru-RU" sz="2000" dirty="0">
                <a:latin typeface="Georgia" panose="02040502050405020303" pitchFamily="18" charset="0"/>
              </a:rPr>
              <a:t> та </a:t>
            </a:r>
            <a:r>
              <a:rPr lang="ru-RU" sz="2000" dirty="0" err="1">
                <a:latin typeface="Georgia" panose="02040502050405020303" pitchFamily="18" charset="0"/>
              </a:rPr>
              <a:t>вікових</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a:latin typeface="Georgia" panose="02040502050405020303" pitchFamily="18" charset="0"/>
              </a:rPr>
              <a:t>аудиторії</a:t>
            </a:r>
            <a:r>
              <a:rPr lang="ru-RU" sz="2000" dirty="0">
                <a:latin typeface="Georgia" panose="02040502050405020303" pitchFamily="18" charset="0"/>
              </a:rPr>
              <a:t> та актуального стану </a:t>
            </a:r>
            <a:r>
              <a:rPr lang="ru-RU" sz="2000" dirty="0" err="1">
                <a:latin typeface="Georgia" panose="02040502050405020303" pitchFamily="18" charset="0"/>
              </a:rPr>
              <a:t>освітнього</a:t>
            </a:r>
            <a:r>
              <a:rPr lang="ru-RU" sz="2000" dirty="0">
                <a:latin typeface="Georgia" panose="02040502050405020303" pitchFamily="18" charset="0"/>
              </a:rPr>
              <a:t> </a:t>
            </a:r>
            <a:r>
              <a:rPr lang="ru-RU" sz="2000" dirty="0" err="1" smtClean="0">
                <a:latin typeface="Georgia" panose="02040502050405020303" pitchFamily="18" charset="0"/>
              </a:rPr>
              <a:t>середовища</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В2</a:t>
            </a:r>
            <a:r>
              <a:rPr lang="ru-RU" sz="2000" b="1"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обирати</a:t>
            </a:r>
            <a:r>
              <a:rPr lang="ru-RU" sz="2000" dirty="0">
                <a:latin typeface="Georgia" panose="02040502050405020303" pitchFamily="18" charset="0"/>
              </a:rPr>
              <a:t> та практично </a:t>
            </a:r>
            <a:r>
              <a:rPr lang="ru-RU" sz="2000" dirty="0" err="1">
                <a:latin typeface="Georgia" panose="02040502050405020303" pitchFamily="18" charset="0"/>
              </a:rPr>
              <a:t>застосовувати</a:t>
            </a:r>
            <a:r>
              <a:rPr lang="ru-RU" sz="2000" dirty="0">
                <a:latin typeface="Georgia" panose="02040502050405020303" pitchFamily="18" charset="0"/>
              </a:rPr>
              <a:t> </a:t>
            </a:r>
            <a:r>
              <a:rPr lang="ru-RU" sz="2000" dirty="0" err="1">
                <a:latin typeface="Georgia" panose="02040502050405020303" pitchFamily="18" charset="0"/>
              </a:rPr>
              <a:t>методи</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діагностики</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визначених</a:t>
            </a:r>
            <a:r>
              <a:rPr lang="ru-RU" sz="2000" dirty="0">
                <a:latin typeface="Georgia" panose="02040502050405020303" pitchFamily="18" charset="0"/>
              </a:rPr>
              <a:t> </a:t>
            </a:r>
            <a:r>
              <a:rPr lang="ru-RU" sz="2000" dirty="0" err="1">
                <a:latin typeface="Georgia" panose="02040502050405020303" pitchFamily="18" charset="0"/>
              </a:rPr>
              <a:t>завдань</a:t>
            </a:r>
            <a:r>
              <a:rPr lang="ru-RU" sz="2000" dirty="0">
                <a:latin typeface="Georgia" panose="02040502050405020303" pitchFamily="18" charset="0"/>
              </a:rPr>
              <a:t>, потреб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a:latin typeface="Georgia" panose="02040502050405020303" pitchFamily="18" charset="0"/>
              </a:rPr>
              <a:t>аудиторії</a:t>
            </a:r>
            <a:r>
              <a:rPr lang="ru-RU" sz="2000" dirty="0">
                <a:latin typeface="Georgia" panose="02040502050405020303" pitchFamily="18" charset="0"/>
              </a:rPr>
              <a:t> та актуального стану </a:t>
            </a:r>
            <a:r>
              <a:rPr lang="ru-RU" sz="2000" dirty="0" err="1">
                <a:latin typeface="Georgia" panose="02040502050405020303" pitchFamily="18" charset="0"/>
              </a:rPr>
              <a:t>освітнього</a:t>
            </a:r>
            <a:r>
              <a:rPr lang="ru-RU" sz="2000" dirty="0">
                <a:latin typeface="Georgia" panose="02040502050405020303" pitchFamily="18" charset="0"/>
              </a:rPr>
              <a:t> </a:t>
            </a:r>
            <a:r>
              <a:rPr lang="ru-RU" sz="2000" dirty="0" err="1" smtClean="0">
                <a:latin typeface="Georgia" panose="02040502050405020303" pitchFamily="18" charset="0"/>
              </a:rPr>
              <a:t>середовища</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В3</a:t>
            </a:r>
            <a:r>
              <a:rPr lang="ru-RU" sz="2000"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інтерпретувати</a:t>
            </a:r>
            <a:r>
              <a:rPr lang="ru-RU" sz="2000" dirty="0">
                <a:latin typeface="Georgia" panose="02040502050405020303" pitchFamily="18" charset="0"/>
              </a:rPr>
              <a:t> </a:t>
            </a:r>
            <a:r>
              <a:rPr lang="ru-RU" sz="2000" dirty="0" err="1">
                <a:latin typeface="Georgia" panose="02040502050405020303" pitchFamily="18" charset="0"/>
              </a:rPr>
              <a:t>результати</a:t>
            </a:r>
            <a:r>
              <a:rPr lang="ru-RU" sz="2000" dirty="0">
                <a:latin typeface="Georgia" panose="02040502050405020303" pitchFamily="18" charset="0"/>
              </a:rPr>
              <a:t> </a:t>
            </a:r>
            <a:r>
              <a:rPr lang="ru-RU" sz="2000" dirty="0" err="1">
                <a:latin typeface="Georgia" panose="02040502050405020303" pitchFamily="18" charset="0"/>
              </a:rPr>
              <a:t>психологічної</a:t>
            </a:r>
            <a:r>
              <a:rPr lang="ru-RU" sz="2000" dirty="0">
                <a:latin typeface="Georgia" panose="02040502050405020303" pitchFamily="18" charset="0"/>
              </a:rPr>
              <a:t> </a:t>
            </a:r>
            <a:r>
              <a:rPr lang="ru-RU" sz="2000" dirty="0" err="1">
                <a:latin typeface="Georgia" panose="02040502050405020303" pitchFamily="18" charset="0"/>
              </a:rPr>
              <a:t>діагностики</a:t>
            </a:r>
            <a:r>
              <a:rPr lang="ru-RU" sz="2000" dirty="0">
                <a:latin typeface="Georgia" panose="02040502050405020303" pitchFamily="18" charset="0"/>
              </a:rPr>
              <a:t>, </a:t>
            </a:r>
            <a:r>
              <a:rPr lang="ru-RU" sz="2000" dirty="0" err="1">
                <a:latin typeface="Georgia" panose="02040502050405020303" pitchFamily="18" charset="0"/>
              </a:rPr>
              <a:t>робити</a:t>
            </a:r>
            <a:r>
              <a:rPr lang="ru-RU" sz="2000" dirty="0">
                <a:latin typeface="Georgia" panose="02040502050405020303" pitchFamily="18" charset="0"/>
              </a:rPr>
              <a:t> </a:t>
            </a:r>
            <a:r>
              <a:rPr lang="ru-RU" sz="2000" dirty="0" err="1">
                <a:latin typeface="Georgia" panose="02040502050405020303" pitchFamily="18" charset="0"/>
              </a:rPr>
              <a:t>висновки</a:t>
            </a:r>
            <a:r>
              <a:rPr lang="ru-RU" sz="2000" dirty="0">
                <a:latin typeface="Georgia" panose="02040502050405020303" pitchFamily="18" charset="0"/>
              </a:rPr>
              <a:t> та </a:t>
            </a:r>
            <a:r>
              <a:rPr lang="ru-RU" sz="2000" dirty="0" err="1">
                <a:latin typeface="Georgia" panose="02040502050405020303" pitchFamily="18" charset="0"/>
              </a:rPr>
              <a:t>прогнози</a:t>
            </a:r>
            <a:r>
              <a:rPr lang="ru-RU" sz="2000" dirty="0">
                <a:latin typeface="Georgia" panose="02040502050405020303" pitchFamily="18" charset="0"/>
              </a:rPr>
              <a:t>, </a:t>
            </a:r>
            <a:r>
              <a:rPr lang="ru-RU" sz="2000" dirty="0" err="1">
                <a:latin typeface="Georgia" panose="02040502050405020303" pitchFamily="18" charset="0"/>
              </a:rPr>
              <a:t>формувати</a:t>
            </a:r>
            <a:r>
              <a:rPr lang="ru-RU" sz="2000" dirty="0">
                <a:latin typeface="Georgia" panose="02040502050405020303" pitchFamily="18" charset="0"/>
              </a:rPr>
              <a:t> та </a:t>
            </a:r>
            <a:r>
              <a:rPr lang="ru-RU" sz="2000" dirty="0" err="1">
                <a:latin typeface="Georgia" panose="02040502050405020303" pitchFamily="18" charset="0"/>
              </a:rPr>
              <a:t>надавати</a:t>
            </a:r>
            <a:r>
              <a:rPr lang="ru-RU" sz="2000" dirty="0">
                <a:latin typeface="Georgia" panose="02040502050405020303" pitchFamily="18" charset="0"/>
              </a:rPr>
              <a:t> </a:t>
            </a:r>
            <a:r>
              <a:rPr lang="ru-RU" sz="2000" dirty="0" err="1">
                <a:latin typeface="Georgia" panose="02040502050405020303" pitchFamily="18" charset="0"/>
              </a:rPr>
              <a:t>рекомендації</a:t>
            </a:r>
            <a:r>
              <a:rPr lang="ru-RU" sz="2000" dirty="0">
                <a:latin typeface="Georgia" panose="02040502050405020303" pitchFamily="18" charset="0"/>
              </a:rPr>
              <a:t> </a:t>
            </a:r>
            <a:r>
              <a:rPr lang="ru-RU" sz="2000" dirty="0" err="1">
                <a:latin typeface="Georgia" panose="02040502050405020303" pitchFamily="18" charset="0"/>
              </a:rPr>
              <a:t>учасникам</a:t>
            </a:r>
            <a:r>
              <a:rPr lang="ru-RU" sz="2000" dirty="0">
                <a:latin typeface="Georgia" panose="02040502050405020303" pitchFamily="18" charset="0"/>
              </a:rPr>
              <a:t> </a:t>
            </a:r>
            <a:r>
              <a:rPr lang="ru-RU" sz="2000" dirty="0" err="1">
                <a:latin typeface="Georgia" panose="02040502050405020303" pitchFamily="18" charset="0"/>
              </a:rPr>
              <a:t>освітнього</a:t>
            </a:r>
            <a:r>
              <a:rPr lang="ru-RU" sz="2000" dirty="0">
                <a:latin typeface="Georgia" panose="02040502050405020303" pitchFamily="18" charset="0"/>
              </a:rPr>
              <a:t> </a:t>
            </a:r>
            <a:r>
              <a:rPr lang="ru-RU" sz="2000" dirty="0" err="1" smtClean="0">
                <a:latin typeface="Georgia" panose="02040502050405020303" pitchFamily="18" charset="0"/>
              </a:rPr>
              <a:t>процесу</a:t>
            </a:r>
            <a:r>
              <a:rPr lang="ru-RU" sz="2000" dirty="0" smtClean="0">
                <a:latin typeface="Georgia" panose="02040502050405020303" pitchFamily="18" charset="0"/>
              </a:rPr>
              <a:t>.</a:t>
            </a:r>
            <a:endParaRPr lang="ru-RU" sz="2000" dirty="0">
              <a:latin typeface="Georgia" panose="02040502050405020303" pitchFamily="18" charset="0"/>
            </a:endParaRPr>
          </a:p>
          <a:p>
            <a:endParaRPr lang="ru-RU" sz="2000" b="1" dirty="0" smtClean="0">
              <a:latin typeface="Georgia" panose="02040502050405020303" pitchFamily="18" charset="0"/>
            </a:endParaRPr>
          </a:p>
          <a:p>
            <a:r>
              <a:rPr lang="ru-RU" sz="2000" b="1" dirty="0" smtClean="0">
                <a:solidFill>
                  <a:srgbClr val="00B0F0"/>
                </a:solidFill>
                <a:latin typeface="Georgia" panose="02040502050405020303" pitchFamily="18" charset="0"/>
              </a:rPr>
              <a:t>В4</a:t>
            </a:r>
            <a:r>
              <a:rPr lang="ru-RU" sz="2000" dirty="0" smtClean="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a:t>
            </a:r>
            <a:r>
              <a:rPr lang="ru-RU" sz="2000" dirty="0" err="1">
                <a:latin typeface="Georgia" panose="02040502050405020303" pitchFamily="18" charset="0"/>
              </a:rPr>
              <a:t>визначати</a:t>
            </a:r>
            <a:r>
              <a:rPr lang="ru-RU" sz="2000" dirty="0">
                <a:latin typeface="Georgia" panose="02040502050405020303" pitchFamily="18" charset="0"/>
              </a:rPr>
              <a:t> потребу у </a:t>
            </a:r>
            <a:r>
              <a:rPr lang="ru-RU" sz="2000" dirty="0" err="1">
                <a:latin typeface="Georgia" panose="02040502050405020303" pitchFamily="18" charset="0"/>
              </a:rPr>
              <a:t>проведенні</a:t>
            </a:r>
            <a:r>
              <a:rPr lang="ru-RU" sz="2000" dirty="0">
                <a:latin typeface="Georgia" panose="02040502050405020303" pitchFamily="18" charset="0"/>
              </a:rPr>
              <a:t>, </a:t>
            </a:r>
            <a:r>
              <a:rPr lang="ru-RU" sz="2000" dirty="0" err="1">
                <a:latin typeface="Georgia" panose="02040502050405020303" pitchFamily="18" charset="0"/>
              </a:rPr>
              <a:t>планувати</a:t>
            </a:r>
            <a:r>
              <a:rPr lang="ru-RU" sz="2000" dirty="0">
                <a:latin typeface="Georgia" panose="02040502050405020303" pitchFamily="18" charset="0"/>
              </a:rPr>
              <a:t> та </a:t>
            </a:r>
            <a:r>
              <a:rPr lang="ru-RU" sz="2000" dirty="0" err="1">
                <a:latin typeface="Georgia" panose="02040502050405020303" pitchFamily="18" charset="0"/>
              </a:rPr>
              <a:t>організовувати</a:t>
            </a:r>
            <a:r>
              <a:rPr lang="ru-RU" sz="2000" dirty="0">
                <a:latin typeface="Georgia" panose="02040502050405020303" pitchFamily="18" charset="0"/>
              </a:rPr>
              <a:t> процедуру </a:t>
            </a:r>
            <a:r>
              <a:rPr lang="ru-RU" sz="2000" dirty="0" err="1">
                <a:latin typeface="Georgia" panose="02040502050405020303" pitchFamily="18" charset="0"/>
              </a:rPr>
              <a:t>скринінгу</a:t>
            </a:r>
            <a:r>
              <a:rPr lang="ru-RU" sz="2000" dirty="0">
                <a:latin typeface="Georgia" panose="02040502050405020303" pitchFamily="18" charset="0"/>
              </a:rPr>
              <a:t> </a:t>
            </a:r>
            <a:r>
              <a:rPr lang="ru-RU" sz="2000" dirty="0" err="1">
                <a:latin typeface="Georgia" panose="02040502050405020303" pitchFamily="18" charset="0"/>
              </a:rPr>
              <a:t>відповідно</a:t>
            </a:r>
            <a:r>
              <a:rPr lang="ru-RU" sz="2000" dirty="0">
                <a:latin typeface="Georgia" panose="02040502050405020303" pitchFamily="18" charset="0"/>
              </a:rPr>
              <a:t> до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розвитку</a:t>
            </a:r>
            <a:r>
              <a:rPr lang="ru-RU" sz="2000" dirty="0">
                <a:latin typeface="Georgia" panose="02040502050405020303" pitchFamily="18" charset="0"/>
              </a:rPr>
              <a:t> та </a:t>
            </a:r>
            <a:r>
              <a:rPr lang="ru-RU" sz="2000" dirty="0" err="1">
                <a:latin typeface="Georgia" panose="02040502050405020303" pitchFamily="18" charset="0"/>
              </a:rPr>
              <a:t>вікових</a:t>
            </a:r>
            <a:r>
              <a:rPr lang="ru-RU" sz="2000" dirty="0">
                <a:latin typeface="Georgia" panose="02040502050405020303" pitchFamily="18" charset="0"/>
              </a:rPr>
              <a:t> </a:t>
            </a:r>
            <a:r>
              <a:rPr lang="ru-RU" sz="2000" dirty="0" err="1">
                <a:latin typeface="Georgia" panose="02040502050405020303" pitchFamily="18" charset="0"/>
              </a:rPr>
              <a:t>особливостей</a:t>
            </a:r>
            <a:r>
              <a:rPr lang="ru-RU" sz="2000" dirty="0">
                <a:latin typeface="Georgia" panose="02040502050405020303" pitchFamily="18" charset="0"/>
              </a:rPr>
              <a:t> </a:t>
            </a:r>
            <a:r>
              <a:rPr lang="ru-RU" sz="2000" dirty="0" err="1">
                <a:latin typeface="Georgia" panose="02040502050405020303" pitchFamily="18" charset="0"/>
              </a:rPr>
              <a:t>цільової</a:t>
            </a:r>
            <a:r>
              <a:rPr lang="ru-RU" sz="2000" dirty="0">
                <a:latin typeface="Georgia" panose="02040502050405020303" pitchFamily="18" charset="0"/>
              </a:rPr>
              <a:t> </a:t>
            </a:r>
            <a:r>
              <a:rPr lang="ru-RU" sz="2000" dirty="0" err="1">
                <a:latin typeface="Georgia" panose="02040502050405020303" pitchFamily="18" charset="0"/>
              </a:rPr>
              <a:t>аудиторії</a:t>
            </a:r>
            <a:r>
              <a:rPr lang="ru-RU" sz="2000" dirty="0">
                <a:latin typeface="Georgia" panose="02040502050405020303" pitchFamily="18" charset="0"/>
              </a:rPr>
              <a:t> та актуального стану </a:t>
            </a:r>
            <a:r>
              <a:rPr lang="ru-RU" sz="2000" dirty="0" err="1">
                <a:latin typeface="Georgia" panose="02040502050405020303" pitchFamily="18" charset="0"/>
              </a:rPr>
              <a:t>освітнього</a:t>
            </a:r>
            <a:r>
              <a:rPr lang="ru-RU" sz="2000" dirty="0">
                <a:latin typeface="Georgia" panose="02040502050405020303" pitchFamily="18" charset="0"/>
              </a:rPr>
              <a:t> </a:t>
            </a:r>
            <a:r>
              <a:rPr lang="ru-RU" sz="2000" dirty="0" err="1" smtClean="0">
                <a:latin typeface="Georgia" panose="02040502050405020303" pitchFamily="18" charset="0"/>
              </a:rPr>
              <a:t>середовища</a:t>
            </a:r>
            <a:r>
              <a:rPr lang="ru-RU" sz="2000" dirty="0" smtClean="0">
                <a:latin typeface="Georgia" panose="02040502050405020303" pitchFamily="18" charset="0"/>
              </a:rPr>
              <a:t>.</a:t>
            </a:r>
            <a:endParaRPr lang="ru-RU" sz="2000" dirty="0">
              <a:latin typeface="Georgia" panose="02040502050405020303" pitchFamily="18" charset="0"/>
            </a:endParaRPr>
          </a:p>
          <a:p>
            <a:r>
              <a:rPr lang="ru-RU" dirty="0"/>
              <a:t/>
            </a:r>
            <a:br>
              <a:rPr lang="ru-RU" dirty="0"/>
            </a:br>
            <a:endParaRPr lang="uk-U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14" y="194754"/>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730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7657" y="304800"/>
            <a:ext cx="8730343" cy="1631216"/>
          </a:xfrm>
          <a:prstGeom prst="rect">
            <a:avLst/>
          </a:prstGeom>
        </p:spPr>
        <p:txBody>
          <a:bodyPr wrap="square">
            <a:spAutoFit/>
          </a:bodyPr>
          <a:lstStyle/>
          <a:p>
            <a:pPr algn="ctr"/>
            <a:r>
              <a:rPr lang="uk-UA" sz="3200" b="1" dirty="0">
                <a:solidFill>
                  <a:srgbClr val="0070C0"/>
                </a:solidFill>
                <a:latin typeface="Georgia" panose="02040502050405020303" pitchFamily="18" charset="0"/>
              </a:rPr>
              <a:t>Г. ПСИХОЛОГІЧНА ДОПОМОГА </a:t>
            </a:r>
            <a:endParaRPr lang="uk-UA" sz="3200" b="1" dirty="0" smtClean="0">
              <a:solidFill>
                <a:srgbClr val="0070C0"/>
              </a:solidFill>
              <a:latin typeface="Georgia" panose="02040502050405020303" pitchFamily="18" charset="0"/>
            </a:endParaRPr>
          </a:p>
          <a:p>
            <a:pPr algn="ctr"/>
            <a:r>
              <a:rPr lang="uk-UA" sz="3200" b="1" dirty="0" smtClean="0">
                <a:solidFill>
                  <a:srgbClr val="0070C0"/>
                </a:solidFill>
                <a:latin typeface="Georgia" panose="02040502050405020303" pitchFamily="18" charset="0"/>
              </a:rPr>
              <a:t>			(трудова функція</a:t>
            </a:r>
            <a:r>
              <a:rPr lang="uk-UA" sz="3200" b="1" dirty="0">
                <a:solidFill>
                  <a:srgbClr val="0070C0"/>
                </a:solidFill>
                <a:latin typeface="Georgia" panose="02040502050405020303" pitchFamily="18" charset="0"/>
              </a:rPr>
              <a:t>)</a:t>
            </a:r>
            <a:endParaRPr lang="uk-UA" sz="3200" dirty="0">
              <a:solidFill>
                <a:srgbClr val="0070C0"/>
              </a:solidFill>
              <a:latin typeface="Georgia" panose="02040502050405020303" pitchFamily="18" charset="0"/>
            </a:endParaRPr>
          </a:p>
          <a:p>
            <a:r>
              <a:rPr lang="uk-UA" dirty="0"/>
              <a:t/>
            </a:r>
            <a:br>
              <a:rPr lang="uk-UA" dirty="0"/>
            </a:br>
            <a:endParaRPr lang="uk-UA" dirty="0"/>
          </a:p>
        </p:txBody>
      </p:sp>
      <p:sp>
        <p:nvSpPr>
          <p:cNvPr id="3" name="Прямоугольник 2"/>
          <p:cNvSpPr/>
          <p:nvPr/>
        </p:nvSpPr>
        <p:spPr>
          <a:xfrm>
            <a:off x="130629" y="1719943"/>
            <a:ext cx="11952514" cy="4216539"/>
          </a:xfrm>
          <a:prstGeom prst="rect">
            <a:avLst/>
          </a:prstGeom>
        </p:spPr>
        <p:txBody>
          <a:bodyPr wrap="square">
            <a:spAutoFit/>
          </a:bodyPr>
          <a:lstStyle/>
          <a:p>
            <a:r>
              <a:rPr lang="uk-UA" sz="2400" b="1" dirty="0" smtClean="0">
                <a:latin typeface="Georgia" panose="02040502050405020303" pitchFamily="18" charset="0"/>
              </a:rPr>
              <a:t>				</a:t>
            </a:r>
            <a:r>
              <a:rPr lang="uk-UA" sz="2400" b="1" dirty="0" smtClean="0">
                <a:solidFill>
                  <a:srgbClr val="00B0F0"/>
                </a:solidFill>
                <a:latin typeface="Georgia" panose="02040502050405020303" pitchFamily="18" charset="0"/>
              </a:rPr>
              <a:t>Професійні </a:t>
            </a:r>
            <a:r>
              <a:rPr lang="uk-UA" sz="2400" b="1" dirty="0">
                <a:solidFill>
                  <a:srgbClr val="00B0F0"/>
                </a:solidFill>
                <a:latin typeface="Georgia" panose="02040502050405020303" pitchFamily="18" charset="0"/>
              </a:rPr>
              <a:t>компетентності </a:t>
            </a:r>
            <a:endParaRPr lang="uk-UA" sz="2400" b="1" dirty="0" smtClean="0">
              <a:solidFill>
                <a:srgbClr val="00B0F0"/>
              </a:solidFill>
              <a:latin typeface="Georgia" panose="02040502050405020303" pitchFamily="18" charset="0"/>
            </a:endParaRPr>
          </a:p>
          <a:p>
            <a:endParaRPr lang="uk-UA" sz="2400" dirty="0">
              <a:latin typeface="Georgia" panose="02040502050405020303" pitchFamily="18" charset="0"/>
            </a:endParaRPr>
          </a:p>
          <a:p>
            <a:r>
              <a:rPr lang="uk-UA" sz="2000" b="1" dirty="0">
                <a:solidFill>
                  <a:srgbClr val="00B0F0"/>
                </a:solidFill>
                <a:latin typeface="Georgia" panose="02040502050405020303" pitchFamily="18" charset="0"/>
              </a:rPr>
              <a:t>Г1</a:t>
            </a:r>
            <a:r>
              <a:rPr lang="uk-UA" sz="2000" dirty="0">
                <a:latin typeface="Georgia" panose="02040502050405020303" pitchFamily="18" charset="0"/>
              </a:rPr>
              <a:t> Здатність визначати структуру, зміст, види психологічної допомоги (</a:t>
            </a:r>
            <a:r>
              <a:rPr lang="uk-UA" sz="2000" b="1" dirty="0">
                <a:latin typeface="Georgia" panose="02040502050405020303" pitchFamily="18" charset="0"/>
              </a:rPr>
              <a:t>психологічне консультування, психологічний супровід, психологічний тренінг, розвивальна діяльність</a:t>
            </a:r>
            <a:r>
              <a:rPr lang="uk-UA" sz="2000" dirty="0">
                <a:latin typeface="Georgia" panose="02040502050405020303" pitchFamily="18" charset="0"/>
              </a:rPr>
              <a:t>), форми (індивідуальна, групова, сімейна) та методи відповідно до запиту </a:t>
            </a:r>
            <a:r>
              <a:rPr lang="uk-UA" sz="2000" dirty="0" err="1">
                <a:latin typeface="Georgia" panose="02040502050405020303" pitchFamily="18" charset="0"/>
              </a:rPr>
              <a:t>та-'або</a:t>
            </a:r>
            <a:r>
              <a:rPr lang="uk-UA" sz="2000" dirty="0">
                <a:latin typeface="Georgia" panose="02040502050405020303" pitchFamily="18" charset="0"/>
              </a:rPr>
              <a:t> виявленої потреби в такій </a:t>
            </a:r>
            <a:r>
              <a:rPr lang="uk-UA" sz="2000" dirty="0" smtClean="0">
                <a:latin typeface="Georgia" panose="02040502050405020303" pitchFamily="18" charset="0"/>
              </a:rPr>
              <a:t>допомозі.</a:t>
            </a:r>
            <a:endParaRPr lang="uk-UA" sz="2000" dirty="0">
              <a:latin typeface="Georgia" panose="02040502050405020303" pitchFamily="18" charset="0"/>
            </a:endParaRPr>
          </a:p>
          <a:p>
            <a:endParaRPr lang="uk-UA" sz="2000" b="1" dirty="0" smtClean="0">
              <a:latin typeface="Georgia" panose="02040502050405020303" pitchFamily="18" charset="0"/>
            </a:endParaRPr>
          </a:p>
          <a:p>
            <a:r>
              <a:rPr lang="uk-UA" sz="2000" b="1" dirty="0" smtClean="0">
                <a:solidFill>
                  <a:srgbClr val="00B0F0"/>
                </a:solidFill>
                <a:latin typeface="Georgia" panose="02040502050405020303" pitchFamily="18" charset="0"/>
              </a:rPr>
              <a:t>Г2</a:t>
            </a:r>
            <a:r>
              <a:rPr lang="uk-UA" sz="2000" b="1" dirty="0" smtClean="0">
                <a:latin typeface="Georgia" panose="02040502050405020303" pitchFamily="18" charset="0"/>
              </a:rPr>
              <a:t> </a:t>
            </a:r>
            <a:r>
              <a:rPr lang="uk-UA" sz="2000" dirty="0">
                <a:latin typeface="Georgia" panose="02040502050405020303" pitchFamily="18" charset="0"/>
              </a:rPr>
              <a:t>Здатність планувати, реалізовувати та визначати ефективність психологічної допомоги (</a:t>
            </a:r>
            <a:r>
              <a:rPr lang="uk-UA" sz="2000" b="1" dirty="0">
                <a:latin typeface="Georgia" panose="02040502050405020303" pitchFamily="18" charset="0"/>
              </a:rPr>
              <a:t>психологічного консультування, психологічного супроводу, психологічного тренінгу, розвивальної діяльності</a:t>
            </a:r>
            <a:r>
              <a:rPr lang="uk-UA" sz="2000" dirty="0">
                <a:latin typeface="Georgia" panose="02040502050405020303" pitchFamily="18" charset="0"/>
              </a:rPr>
              <a:t>) відповідно до визначених завдань, прогнозувати (проектувати) вплив психологічної допомоги на результати навчання </a:t>
            </a:r>
            <a:r>
              <a:rPr lang="uk-UA" sz="2000" dirty="0" err="1">
                <a:latin typeface="Georgia" panose="02040502050405020303" pitchFamily="18" charset="0"/>
              </a:rPr>
              <a:t>здобувана</a:t>
            </a:r>
            <a:r>
              <a:rPr lang="uk-UA" sz="2000" dirty="0">
                <a:latin typeface="Georgia" panose="02040502050405020303" pitchFamily="18" charset="0"/>
              </a:rPr>
              <a:t> освіти, професійної діяльності педагогічних (науково-педагогічних) працівників та рівень психологічної безпеки освітнього </a:t>
            </a:r>
            <a:r>
              <a:rPr lang="uk-UA" sz="2000" dirty="0" smtClean="0">
                <a:latin typeface="Georgia" panose="02040502050405020303" pitchFamily="18" charset="0"/>
              </a:rPr>
              <a:t>середовища.</a:t>
            </a:r>
            <a:endParaRPr lang="uk-UA" sz="2000" dirty="0">
              <a:latin typeface="Georgia" panose="02040502050405020303"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86" y="175369"/>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268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29" y="609601"/>
            <a:ext cx="11582400" cy="1077218"/>
          </a:xfrm>
          <a:prstGeom prst="rect">
            <a:avLst/>
          </a:prstGeom>
        </p:spPr>
        <p:txBody>
          <a:bodyPr wrap="square">
            <a:spAutoFit/>
          </a:bodyPr>
          <a:lstStyle/>
          <a:p>
            <a:pPr algn="ctr"/>
            <a:r>
              <a:rPr lang="ru-RU" sz="3200" b="1" dirty="0" smtClean="0">
                <a:latin typeface="Georgia" panose="02040502050405020303" pitchFamily="18" charset="0"/>
              </a:rPr>
              <a:t>	</a:t>
            </a:r>
            <a:r>
              <a:rPr lang="ru-RU" sz="3200" b="1" dirty="0" smtClean="0">
                <a:solidFill>
                  <a:srgbClr val="0070C0"/>
                </a:solidFill>
                <a:latin typeface="Georgia" panose="02040502050405020303" pitchFamily="18" charset="0"/>
              </a:rPr>
              <a:t>		Г</a:t>
            </a:r>
            <a:r>
              <a:rPr lang="uk-UA" sz="3200" b="1" dirty="0">
                <a:solidFill>
                  <a:srgbClr val="0070C0"/>
                </a:solidFill>
                <a:latin typeface="Georgia" panose="02040502050405020303" pitchFamily="18" charset="0"/>
              </a:rPr>
              <a:t>’</a:t>
            </a:r>
            <a:r>
              <a:rPr lang="ru-RU" sz="3200" b="1" dirty="0" smtClean="0">
                <a:solidFill>
                  <a:srgbClr val="0070C0"/>
                </a:solidFill>
                <a:latin typeface="Georgia" panose="02040502050405020303" pitchFamily="18" charset="0"/>
              </a:rPr>
              <a:t>. </a:t>
            </a:r>
            <a:r>
              <a:rPr lang="ru-RU" sz="3200" b="1" dirty="0">
                <a:solidFill>
                  <a:srgbClr val="0070C0"/>
                </a:solidFill>
                <a:latin typeface="Georgia" panose="02040502050405020303" pitchFamily="18" charset="0"/>
              </a:rPr>
              <a:t>ПРОФЕСІЙНИЙ </a:t>
            </a:r>
            <a:r>
              <a:rPr lang="ru-RU" sz="3200" b="1" dirty="0" smtClean="0">
                <a:solidFill>
                  <a:srgbClr val="0070C0"/>
                </a:solidFill>
                <a:latin typeface="Georgia" panose="02040502050405020303" pitchFamily="18" charset="0"/>
              </a:rPr>
              <a:t>РОЗВИТОК</a:t>
            </a:r>
          </a:p>
          <a:p>
            <a:pPr algn="ctr"/>
            <a:r>
              <a:rPr lang="ru-RU" sz="3200" b="1" dirty="0" smtClean="0">
                <a:solidFill>
                  <a:srgbClr val="0070C0"/>
                </a:solidFill>
                <a:latin typeface="Georgia" panose="02040502050405020303" pitchFamily="18" charset="0"/>
              </a:rPr>
              <a:t> І 	САМООСВІТА	(</a:t>
            </a:r>
            <a:r>
              <a:rPr lang="ru-RU" sz="3200" b="1" dirty="0" err="1" smtClean="0">
                <a:solidFill>
                  <a:srgbClr val="0070C0"/>
                </a:solidFill>
                <a:latin typeface="Georgia" panose="02040502050405020303" pitchFamily="18" charset="0"/>
              </a:rPr>
              <a:t>трудова</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функція</a:t>
            </a:r>
            <a:r>
              <a:rPr lang="ru-RU" sz="3200" b="1" dirty="0">
                <a:solidFill>
                  <a:srgbClr val="0070C0"/>
                </a:solidFill>
                <a:latin typeface="Georgia" panose="02040502050405020303" pitchFamily="18" charset="0"/>
              </a:rPr>
              <a:t>)</a:t>
            </a:r>
            <a:endParaRPr lang="uk-UA" sz="3200" dirty="0">
              <a:solidFill>
                <a:srgbClr val="0070C0"/>
              </a:solidFill>
              <a:latin typeface="Georgia" panose="02040502050405020303" pitchFamily="18" charset="0"/>
            </a:endParaRPr>
          </a:p>
        </p:txBody>
      </p:sp>
      <p:sp>
        <p:nvSpPr>
          <p:cNvPr id="3" name="Прямоугольник 2"/>
          <p:cNvSpPr/>
          <p:nvPr/>
        </p:nvSpPr>
        <p:spPr>
          <a:xfrm>
            <a:off x="566056" y="2035629"/>
            <a:ext cx="10940143" cy="4401205"/>
          </a:xfrm>
          <a:prstGeom prst="rect">
            <a:avLst/>
          </a:prstGeom>
        </p:spPr>
        <p:txBody>
          <a:bodyPr wrap="square">
            <a:spAutoFit/>
          </a:bodyPr>
          <a:lstStyle/>
          <a:p>
            <a:r>
              <a:rPr lang="uk-UA" sz="2400" b="1" dirty="0">
                <a:solidFill>
                  <a:srgbClr val="00B0F0"/>
                </a:solidFill>
                <a:latin typeface="Georgia" panose="02040502050405020303" pitchFamily="18" charset="0"/>
              </a:rPr>
              <a:t>Професійні </a:t>
            </a:r>
            <a:r>
              <a:rPr lang="uk-UA" sz="2400" b="1" dirty="0" err="1">
                <a:solidFill>
                  <a:srgbClr val="00B0F0"/>
                </a:solidFill>
                <a:latin typeface="Georgia" panose="02040502050405020303" pitchFamily="18" charset="0"/>
              </a:rPr>
              <a:t>компететності</a:t>
            </a:r>
            <a:r>
              <a:rPr lang="uk-UA" sz="2400" b="1" dirty="0">
                <a:solidFill>
                  <a:srgbClr val="00B0F0"/>
                </a:solidFill>
                <a:latin typeface="Georgia" panose="02040502050405020303" pitchFamily="18" charset="0"/>
              </a:rPr>
              <a:t> </a:t>
            </a:r>
            <a:endParaRPr lang="uk-UA" sz="2400" b="1" dirty="0" smtClean="0">
              <a:solidFill>
                <a:srgbClr val="00B0F0"/>
              </a:solidFill>
              <a:latin typeface="Georgia" panose="02040502050405020303" pitchFamily="18" charset="0"/>
            </a:endParaRPr>
          </a:p>
          <a:p>
            <a:endParaRPr lang="uk-UA" sz="2000" dirty="0">
              <a:solidFill>
                <a:srgbClr val="00B0F0"/>
              </a:solidFill>
              <a:latin typeface="Georgia" panose="02040502050405020303" pitchFamily="18" charset="0"/>
            </a:endParaRPr>
          </a:p>
          <a:p>
            <a:r>
              <a:rPr lang="uk-UA" sz="2000" b="1" dirty="0" smtClean="0">
                <a:solidFill>
                  <a:srgbClr val="00B0F0"/>
                </a:solidFill>
                <a:latin typeface="Georgia" panose="02040502050405020303" pitchFamily="18" charset="0"/>
              </a:rPr>
              <a:t>Г’1</a:t>
            </a:r>
            <a:r>
              <a:rPr lang="uk-UA" sz="2000" dirty="0" smtClean="0">
                <a:solidFill>
                  <a:srgbClr val="00B0F0"/>
                </a:solidFill>
                <a:latin typeface="Georgia" panose="02040502050405020303" pitchFamily="18" charset="0"/>
              </a:rPr>
              <a:t> </a:t>
            </a:r>
            <a:r>
              <a:rPr lang="uk-UA" sz="2000" dirty="0">
                <a:latin typeface="Georgia" panose="02040502050405020303" pitchFamily="18" charset="0"/>
              </a:rPr>
              <a:t>Здатність до </a:t>
            </a:r>
            <a:r>
              <a:rPr lang="uk-UA" sz="2000" dirty="0" err="1">
                <a:latin typeface="Georgia" panose="02040502050405020303" pitchFamily="18" charset="0"/>
              </a:rPr>
              <a:t>самооцінювання</a:t>
            </a:r>
            <a:r>
              <a:rPr lang="uk-UA" sz="2000" dirty="0">
                <a:latin typeface="Georgia" panose="02040502050405020303" pitchFamily="18" charset="0"/>
              </a:rPr>
              <a:t> професійної діяльності, критичної саморефлексії та визначення індивідуальних потреб у професійному розвитку та </a:t>
            </a:r>
            <a:r>
              <a:rPr lang="uk-UA" sz="2000" dirty="0" smtClean="0">
                <a:latin typeface="Georgia" panose="02040502050405020303" pitchFamily="18" charset="0"/>
              </a:rPr>
              <a:t>самоосвіті.</a:t>
            </a:r>
            <a:endParaRPr lang="uk-UA" sz="2000" dirty="0">
              <a:latin typeface="Georgia" panose="02040502050405020303" pitchFamily="18" charset="0"/>
            </a:endParaRPr>
          </a:p>
          <a:p>
            <a:endParaRPr lang="uk-UA" sz="2000" b="1" dirty="0" smtClean="0">
              <a:latin typeface="Georgia" panose="02040502050405020303" pitchFamily="18" charset="0"/>
            </a:endParaRPr>
          </a:p>
          <a:p>
            <a:r>
              <a:rPr lang="uk-UA" sz="2000" b="1" dirty="0" smtClean="0">
                <a:solidFill>
                  <a:srgbClr val="00B0F0"/>
                </a:solidFill>
                <a:latin typeface="Georgia" panose="02040502050405020303" pitchFamily="18" charset="0"/>
              </a:rPr>
              <a:t>Г’2</a:t>
            </a:r>
            <a:r>
              <a:rPr lang="uk-UA" sz="2000" dirty="0" smtClean="0">
                <a:latin typeface="Georgia" panose="02040502050405020303" pitchFamily="18" charset="0"/>
              </a:rPr>
              <a:t> </a:t>
            </a:r>
            <a:r>
              <a:rPr lang="uk-UA" sz="2000" dirty="0">
                <a:latin typeface="Georgia" panose="02040502050405020303" pitchFamily="18" charset="0"/>
              </a:rPr>
              <a:t>Здатність планувати та реалізовувати індивідуальний професійний розвиток та самоосвіту відповідно до визначених актуальних </a:t>
            </a:r>
            <a:r>
              <a:rPr lang="uk-UA" sz="2000" dirty="0" smtClean="0">
                <a:latin typeface="Georgia" panose="02040502050405020303" pitchFamily="18" charset="0"/>
              </a:rPr>
              <a:t>потреб.</a:t>
            </a:r>
            <a:endParaRPr lang="uk-UA" sz="2000" dirty="0">
              <a:latin typeface="Georgia" panose="02040502050405020303" pitchFamily="18" charset="0"/>
            </a:endParaRPr>
          </a:p>
          <a:p>
            <a:endParaRPr lang="uk-UA" sz="2000" b="1" dirty="0" smtClean="0">
              <a:latin typeface="Georgia" panose="02040502050405020303" pitchFamily="18" charset="0"/>
            </a:endParaRPr>
          </a:p>
          <a:p>
            <a:r>
              <a:rPr lang="uk-UA" sz="2000" b="1" dirty="0" smtClean="0">
                <a:solidFill>
                  <a:srgbClr val="00B0F0"/>
                </a:solidFill>
                <a:latin typeface="Georgia" panose="02040502050405020303" pitchFamily="18" charset="0"/>
              </a:rPr>
              <a:t>Г’3</a:t>
            </a:r>
            <a:r>
              <a:rPr lang="uk-UA" sz="2000" dirty="0" smtClean="0">
                <a:latin typeface="Georgia" panose="02040502050405020303" pitchFamily="18" charset="0"/>
              </a:rPr>
              <a:t> </a:t>
            </a:r>
            <a:r>
              <a:rPr lang="uk-UA" sz="2000" dirty="0">
                <a:latin typeface="Georgia" panose="02040502050405020303" pitchFamily="18" charset="0"/>
              </a:rPr>
              <a:t>Здатність використовувати зовнішню та внутрішню </a:t>
            </a:r>
            <a:r>
              <a:rPr lang="uk-UA" sz="2000" dirty="0" err="1">
                <a:latin typeface="Georgia" panose="02040502050405020303" pitchFamily="18" charset="0"/>
              </a:rPr>
              <a:t>супервізію</a:t>
            </a:r>
            <a:r>
              <a:rPr lang="uk-UA" sz="2000" dirty="0">
                <a:latin typeface="Georgia" panose="02040502050405020303" pitchFamily="18" charset="0"/>
              </a:rPr>
              <a:t> та </a:t>
            </a:r>
            <a:r>
              <a:rPr lang="uk-UA" sz="2000" dirty="0" err="1">
                <a:latin typeface="Georgia" panose="02040502050405020303" pitchFamily="18" charset="0"/>
              </a:rPr>
              <a:t>інтервізію</a:t>
            </a:r>
            <a:r>
              <a:rPr lang="uk-UA" sz="2000" dirty="0">
                <a:latin typeface="Georgia" panose="02040502050405020303" pitchFamily="18" charset="0"/>
              </a:rPr>
              <a:t> як інструмент професійної підтримки та </a:t>
            </a:r>
            <a:r>
              <a:rPr lang="uk-UA" sz="2000" dirty="0" smtClean="0">
                <a:latin typeface="Georgia" panose="02040502050405020303" pitchFamily="18" charset="0"/>
              </a:rPr>
              <a:t>розвитку.</a:t>
            </a:r>
            <a:endParaRPr lang="uk-UA" sz="2000" dirty="0">
              <a:latin typeface="Georgia" panose="02040502050405020303" pitchFamily="18" charset="0"/>
            </a:endParaRPr>
          </a:p>
          <a:p>
            <a:endParaRPr lang="uk-UA" sz="2000" b="1" dirty="0" smtClean="0">
              <a:latin typeface="Georgia" panose="02040502050405020303" pitchFamily="18" charset="0"/>
            </a:endParaRPr>
          </a:p>
          <a:p>
            <a:r>
              <a:rPr lang="uk-UA" sz="2000" b="1" dirty="0" smtClean="0">
                <a:solidFill>
                  <a:srgbClr val="00B0F0"/>
                </a:solidFill>
                <a:latin typeface="Georgia" panose="02040502050405020303" pitchFamily="18" charset="0"/>
              </a:rPr>
              <a:t>Г’4</a:t>
            </a:r>
            <a:r>
              <a:rPr lang="uk-UA" sz="2000" dirty="0" smtClean="0">
                <a:latin typeface="Georgia" panose="02040502050405020303" pitchFamily="18" charset="0"/>
              </a:rPr>
              <a:t> </a:t>
            </a:r>
            <a:r>
              <a:rPr lang="uk-UA" sz="2000" dirty="0">
                <a:latin typeface="Georgia" panose="02040502050405020303" pitchFamily="18" charset="0"/>
              </a:rPr>
              <a:t>Здатність до рефлексії, самопізнання та </a:t>
            </a:r>
            <a:r>
              <a:rPr lang="uk-UA" sz="2000" dirty="0" smtClean="0">
                <a:latin typeface="Georgia" panose="02040502050405020303" pitchFamily="18" charset="0"/>
              </a:rPr>
              <a:t>самовдосконалення.</a:t>
            </a:r>
            <a:endParaRPr lang="uk-UA" sz="2000" dirty="0">
              <a:latin typeface="Georgia" panose="02040502050405020303" pitchFamily="18" charset="0"/>
            </a:endParaRPr>
          </a:p>
          <a:p>
            <a:r>
              <a:rPr lang="uk-UA" dirty="0"/>
              <a:t/>
            </a:r>
            <a:br>
              <a:rPr lang="uk-UA" dirty="0"/>
            </a:br>
            <a:endParaRPr lang="uk-U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741" y="121582"/>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458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4" y="174170"/>
            <a:ext cx="12028713" cy="2000548"/>
          </a:xfrm>
          <a:prstGeom prst="rect">
            <a:avLst/>
          </a:prstGeom>
        </p:spPr>
        <p:txBody>
          <a:bodyPr wrap="square">
            <a:spAutoFit/>
          </a:bodyPr>
          <a:lstStyle/>
          <a:p>
            <a:pPr algn="ctr"/>
            <a:r>
              <a:rPr lang="uk-UA" sz="2400" b="1" dirty="0">
                <a:solidFill>
                  <a:srgbClr val="0070C0"/>
                </a:solidFill>
                <a:latin typeface="Georgia" panose="02040502050405020303" pitchFamily="18" charset="0"/>
              </a:rPr>
              <a:t>Д. Співпраця з педагогічними працівниками  щодо організації ефективної освітньої діяльності та співучасть у створенні, підтримці та розвитку психологічно безпечного освітнього середовища в закладі освіти </a:t>
            </a:r>
            <a:r>
              <a:rPr lang="uk-UA" sz="2400" b="1" dirty="0" smtClean="0">
                <a:solidFill>
                  <a:srgbClr val="0070C0"/>
                </a:solidFill>
                <a:latin typeface="Georgia" panose="02040502050405020303" pitchFamily="18" charset="0"/>
              </a:rPr>
              <a:t>(трудова функція</a:t>
            </a:r>
            <a:r>
              <a:rPr lang="uk-UA" sz="2400" b="1" dirty="0">
                <a:solidFill>
                  <a:srgbClr val="0070C0"/>
                </a:solidFill>
                <a:latin typeface="Georgia" panose="02040502050405020303" pitchFamily="18" charset="0"/>
              </a:rPr>
              <a:t>)</a:t>
            </a:r>
            <a:r>
              <a:rPr lang="uk-UA" sz="2800" b="1" dirty="0"/>
              <a:t/>
            </a:r>
            <a:br>
              <a:rPr lang="uk-UA" sz="2800" b="1" dirty="0"/>
            </a:br>
            <a:endParaRPr lang="uk-UA" sz="2800" dirty="0"/>
          </a:p>
        </p:txBody>
      </p:sp>
      <p:sp>
        <p:nvSpPr>
          <p:cNvPr id="3" name="Прямоугольник 2"/>
          <p:cNvSpPr/>
          <p:nvPr/>
        </p:nvSpPr>
        <p:spPr>
          <a:xfrm>
            <a:off x="141514" y="2076042"/>
            <a:ext cx="11930743" cy="4955203"/>
          </a:xfrm>
          <a:prstGeom prst="rect">
            <a:avLst/>
          </a:prstGeom>
        </p:spPr>
        <p:txBody>
          <a:bodyPr wrap="square">
            <a:spAutoFit/>
          </a:bodyPr>
          <a:lstStyle/>
          <a:p>
            <a:r>
              <a:rPr lang="uk-UA" sz="2400" b="1" dirty="0" smtClean="0">
                <a:solidFill>
                  <a:srgbClr val="00B0F0"/>
                </a:solidFill>
                <a:latin typeface="Georgia" panose="02040502050405020303" pitchFamily="18" charset="0"/>
              </a:rPr>
              <a:t> 		             Професійні </a:t>
            </a:r>
            <a:r>
              <a:rPr lang="uk-UA" sz="2400" b="1" dirty="0">
                <a:solidFill>
                  <a:srgbClr val="00B0F0"/>
                </a:solidFill>
                <a:latin typeface="Georgia" panose="02040502050405020303" pitchFamily="18" charset="0"/>
              </a:rPr>
              <a:t>компетентності</a:t>
            </a:r>
            <a:r>
              <a:rPr lang="uk-UA" sz="2400" b="1" dirty="0"/>
              <a:t> </a:t>
            </a:r>
            <a:endParaRPr lang="uk-UA" sz="2400" b="1" dirty="0" smtClean="0"/>
          </a:p>
          <a:p>
            <a:endParaRPr lang="uk-UA" dirty="0">
              <a:latin typeface="Georgia" panose="02040502050405020303" pitchFamily="18" charset="0"/>
            </a:endParaRPr>
          </a:p>
          <a:p>
            <a:r>
              <a:rPr lang="uk-UA" sz="2000" b="1" dirty="0">
                <a:solidFill>
                  <a:srgbClr val="00B0F0"/>
                </a:solidFill>
                <a:latin typeface="Georgia" panose="02040502050405020303" pitchFamily="18" charset="0"/>
              </a:rPr>
              <a:t>Д1</a:t>
            </a:r>
            <a:r>
              <a:rPr lang="uk-UA" sz="2000" dirty="0">
                <a:latin typeface="Georgia" panose="02040502050405020303" pitchFamily="18" charset="0"/>
              </a:rPr>
              <a:t> Здатність планувати, реалізовувати та інтерпретувати результати моніторингових досліджень та виявляти актуальний стан психологічної безпеки освітнього середовища, наявних ризиків, готувати пропозиції (стратегічні цілі, завдання, заходи) щодо їх уникнення та відновлення психологічної безпеки освітнього </a:t>
            </a:r>
            <a:r>
              <a:rPr lang="uk-UA" sz="2000" dirty="0" smtClean="0">
                <a:latin typeface="Georgia" panose="02040502050405020303" pitchFamily="18" charset="0"/>
              </a:rPr>
              <a:t>середовища.</a:t>
            </a:r>
            <a:endParaRPr lang="uk-UA" sz="2000" dirty="0">
              <a:latin typeface="Georgia" panose="02040502050405020303" pitchFamily="18" charset="0"/>
            </a:endParaRPr>
          </a:p>
          <a:p>
            <a:r>
              <a:rPr lang="uk-UA" sz="2000" b="1" dirty="0">
                <a:solidFill>
                  <a:srgbClr val="00B0F0"/>
                </a:solidFill>
                <a:latin typeface="Georgia" panose="02040502050405020303" pitchFamily="18" charset="0"/>
              </a:rPr>
              <a:t>Д2</a:t>
            </a:r>
            <a:r>
              <a:rPr lang="uk-UA" sz="2000" dirty="0">
                <a:latin typeface="Georgia" panose="02040502050405020303" pitchFamily="18" charset="0"/>
              </a:rPr>
              <a:t> Здатність надавати психолого-педагогічну допомогу педагогічним працівникам в організації освітнього процесу та створенні, підтримці та розвитку психологічно безпечного освітнього середовища, брати участь в діяльності закладу освіти із забезпечення освітньої діяльності та освітнього процесу, передбаченої законодавством та установчими </a:t>
            </a:r>
            <a:r>
              <a:rPr lang="uk-UA" sz="2000" dirty="0" smtClean="0">
                <a:latin typeface="Georgia" panose="02040502050405020303" pitchFamily="18" charset="0"/>
              </a:rPr>
              <a:t>документами.</a:t>
            </a:r>
            <a:endParaRPr lang="uk-UA" sz="2000" dirty="0">
              <a:latin typeface="Georgia" panose="02040502050405020303" pitchFamily="18" charset="0"/>
            </a:endParaRPr>
          </a:p>
          <a:p>
            <a:r>
              <a:rPr lang="uk-UA" sz="2000" b="1" dirty="0">
                <a:solidFill>
                  <a:srgbClr val="00B0F0"/>
                </a:solidFill>
                <a:latin typeface="Georgia" panose="02040502050405020303" pitchFamily="18" charset="0"/>
              </a:rPr>
              <a:t>Д3</a:t>
            </a:r>
            <a:r>
              <a:rPr lang="uk-UA" sz="2000" dirty="0">
                <a:latin typeface="Georgia" panose="02040502050405020303" pitchFamily="18" charset="0"/>
              </a:rPr>
              <a:t> Здатність встановлювати, підтримувати професійні контакти, співпрацювати з профільними фахівцями та професійними організаціями у сфері охорони здоров’я, соціального захисту, охорони правопорядку, представниками територіал</a:t>
            </a:r>
            <a:r>
              <a:rPr lang="uk-UA" dirty="0">
                <a:latin typeface="Georgia" panose="02040502050405020303" pitchFamily="18" charset="0"/>
              </a:rPr>
              <a:t>ьної громади та іншими зацікавленими сторонами </a:t>
            </a:r>
            <a:r>
              <a:rPr lang="uk-UA" dirty="0" smtClean="0">
                <a:latin typeface="Georgia" panose="02040502050405020303" pitchFamily="18" charset="0"/>
              </a:rPr>
              <a:t>							щодо </a:t>
            </a:r>
            <a:r>
              <a:rPr lang="uk-UA" dirty="0">
                <a:latin typeface="Georgia" panose="02040502050405020303" pitchFamily="18" charset="0"/>
              </a:rPr>
              <a:t>виконання трудових </a:t>
            </a:r>
            <a:r>
              <a:rPr lang="uk-UA" dirty="0" smtClean="0">
                <a:latin typeface="Georgia" panose="02040502050405020303" pitchFamily="18" charset="0"/>
              </a:rPr>
              <a:t>функцій.</a:t>
            </a:r>
            <a:endParaRPr lang="uk-UA" dirty="0">
              <a:latin typeface="Georgia" panose="02040502050405020303" pitchFamily="18" charset="0"/>
            </a:endParaRPr>
          </a:p>
          <a:p>
            <a:r>
              <a:rPr lang="uk-UA" dirty="0"/>
              <a:t/>
            </a:r>
            <a:br>
              <a:rPr lang="uk-UA" dirty="0"/>
            </a:br>
            <a:endParaRPr lang="uk-U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514" y="1455556"/>
            <a:ext cx="942037" cy="124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359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6571" y="446314"/>
            <a:ext cx="11593286" cy="1077218"/>
          </a:xfrm>
          <a:prstGeom prst="rect">
            <a:avLst/>
          </a:prstGeom>
        </p:spPr>
        <p:txBody>
          <a:bodyPr wrap="square">
            <a:spAutoFit/>
          </a:bodyPr>
          <a:lstStyle/>
          <a:p>
            <a:pPr algn="ctr"/>
            <a:r>
              <a:rPr lang="uk-UA" sz="3200" b="1" dirty="0">
                <a:solidFill>
                  <a:srgbClr val="0070C0"/>
                </a:solidFill>
                <a:latin typeface="Georgia" panose="02040502050405020303" pitchFamily="18" charset="0"/>
              </a:rPr>
              <a:t>Е. ОРГАНІЗАЦІЙНО-МЕТОДИЧНА </a:t>
            </a:r>
            <a:endParaRPr lang="uk-UA" sz="3200" b="1" dirty="0" smtClean="0">
              <a:solidFill>
                <a:srgbClr val="0070C0"/>
              </a:solidFill>
              <a:latin typeface="Georgia" panose="02040502050405020303" pitchFamily="18" charset="0"/>
            </a:endParaRPr>
          </a:p>
          <a:p>
            <a:pPr algn="ctr"/>
            <a:r>
              <a:rPr lang="uk-UA" sz="3200" b="1" dirty="0" smtClean="0">
                <a:solidFill>
                  <a:srgbClr val="0070C0"/>
                </a:solidFill>
                <a:latin typeface="Georgia" panose="02040502050405020303" pitchFamily="18" charset="0"/>
              </a:rPr>
              <a:t>				(трудова функція</a:t>
            </a:r>
            <a:r>
              <a:rPr lang="uk-UA" sz="3200" b="1" dirty="0">
                <a:solidFill>
                  <a:srgbClr val="0070C0"/>
                </a:solidFill>
                <a:latin typeface="Georgia" panose="02040502050405020303" pitchFamily="18" charset="0"/>
              </a:rPr>
              <a:t>)</a:t>
            </a:r>
            <a:endParaRPr lang="uk-UA" sz="3200" dirty="0">
              <a:solidFill>
                <a:srgbClr val="0070C0"/>
              </a:solidFill>
              <a:latin typeface="Georgia" panose="02040502050405020303" pitchFamily="18" charset="0"/>
            </a:endParaRPr>
          </a:p>
        </p:txBody>
      </p:sp>
      <p:sp>
        <p:nvSpPr>
          <p:cNvPr id="3" name="Прямоугольник 2"/>
          <p:cNvSpPr/>
          <p:nvPr/>
        </p:nvSpPr>
        <p:spPr>
          <a:xfrm>
            <a:off x="925286" y="2340430"/>
            <a:ext cx="10450285" cy="2554545"/>
          </a:xfrm>
          <a:prstGeom prst="rect">
            <a:avLst/>
          </a:prstGeom>
        </p:spPr>
        <p:txBody>
          <a:bodyPr wrap="square">
            <a:spAutoFit/>
          </a:bodyPr>
          <a:lstStyle/>
          <a:p>
            <a:r>
              <a:rPr lang="ru-RU" sz="2400" b="1" dirty="0" smtClean="0">
                <a:solidFill>
                  <a:srgbClr val="00B0F0"/>
                </a:solidFill>
                <a:latin typeface="Georgia" panose="02040502050405020303" pitchFamily="18" charset="0"/>
              </a:rPr>
              <a:t>			</a:t>
            </a:r>
            <a:r>
              <a:rPr lang="ru-RU" sz="2400" b="1" dirty="0" err="1" smtClean="0">
                <a:solidFill>
                  <a:srgbClr val="00B0F0"/>
                </a:solidFill>
                <a:latin typeface="Georgia" panose="02040502050405020303" pitchFamily="18" charset="0"/>
              </a:rPr>
              <a:t>Професійні</a:t>
            </a:r>
            <a:r>
              <a:rPr lang="ru-RU" sz="2400" b="1" dirty="0" smtClean="0">
                <a:solidFill>
                  <a:srgbClr val="00B0F0"/>
                </a:solidFill>
                <a:latin typeface="Georgia" panose="02040502050405020303" pitchFamily="18" charset="0"/>
              </a:rPr>
              <a:t> </a:t>
            </a:r>
            <a:r>
              <a:rPr lang="ru-RU" sz="2400" b="1" dirty="0" err="1">
                <a:solidFill>
                  <a:srgbClr val="00B0F0"/>
                </a:solidFill>
                <a:latin typeface="Georgia" panose="02040502050405020303" pitchFamily="18" charset="0"/>
              </a:rPr>
              <a:t>компетентності</a:t>
            </a:r>
            <a:r>
              <a:rPr lang="ru-RU" sz="2400" b="1" dirty="0">
                <a:latin typeface="Georgia" panose="02040502050405020303" pitchFamily="18" charset="0"/>
              </a:rPr>
              <a:t> </a:t>
            </a:r>
            <a:endParaRPr lang="ru-RU" sz="2400" b="1" dirty="0" smtClean="0">
              <a:latin typeface="Georgia" panose="02040502050405020303" pitchFamily="18" charset="0"/>
            </a:endParaRPr>
          </a:p>
          <a:p>
            <a:endParaRPr lang="ru-RU" sz="2000" dirty="0">
              <a:latin typeface="Georgia" panose="02040502050405020303" pitchFamily="18" charset="0"/>
            </a:endParaRPr>
          </a:p>
          <a:p>
            <a:r>
              <a:rPr lang="ru-RU" sz="2000" b="1" dirty="0">
                <a:solidFill>
                  <a:srgbClr val="00B0F0"/>
                </a:solidFill>
                <a:latin typeface="Georgia" panose="02040502050405020303" pitchFamily="18" charset="0"/>
              </a:rPr>
              <a:t>Е1</a:t>
            </a:r>
            <a:r>
              <a:rPr lang="ru-RU" sz="2000" dirty="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до </a:t>
            </a:r>
            <a:r>
              <a:rPr lang="ru-RU" sz="2000" dirty="0" err="1">
                <a:latin typeface="Georgia" panose="02040502050405020303" pitchFamily="18" charset="0"/>
              </a:rPr>
              <a:t>самоорганізації</a:t>
            </a:r>
            <a:r>
              <a:rPr lang="ru-RU" sz="2000" dirty="0">
                <a:latin typeface="Georgia" panose="02040502050405020303" pitchFamily="18" charset="0"/>
              </a:rPr>
              <a:t>, </a:t>
            </a:r>
            <a:r>
              <a:rPr lang="ru-RU" sz="2000" dirty="0" err="1">
                <a:latin typeface="Georgia" panose="02040502050405020303" pitchFamily="18" charset="0"/>
              </a:rPr>
              <a:t>планування</a:t>
            </a:r>
            <a:r>
              <a:rPr lang="ru-RU" sz="2000" dirty="0">
                <a:latin typeface="Georgia" panose="02040502050405020303" pitchFamily="18" charset="0"/>
              </a:rPr>
              <a:t> та </a:t>
            </a:r>
            <a:r>
              <a:rPr lang="ru-RU" sz="2000" dirty="0" err="1">
                <a:latin typeface="Georgia" panose="02040502050405020303" pitchFamily="18" charset="0"/>
              </a:rPr>
              <a:t>підготовки</a:t>
            </a:r>
            <a:r>
              <a:rPr lang="ru-RU" sz="2000" dirty="0">
                <a:latin typeface="Georgia" panose="02040502050405020303" pitchFamily="18" charset="0"/>
              </a:rPr>
              <a:t> до </a:t>
            </a:r>
            <a:r>
              <a:rPr lang="ru-RU" sz="2000" dirty="0" err="1">
                <a:latin typeface="Georgia" panose="02040502050405020303" pitchFamily="18" charset="0"/>
              </a:rPr>
              <a:t>здійснення</a:t>
            </a:r>
            <a:r>
              <a:rPr lang="ru-RU" sz="2000" dirty="0">
                <a:latin typeface="Georgia" panose="02040502050405020303" pitchFamily="18" charset="0"/>
              </a:rPr>
              <a:t> </a:t>
            </a:r>
            <a:r>
              <a:rPr lang="ru-RU" sz="2000" dirty="0" err="1">
                <a:latin typeface="Georgia" panose="02040502050405020303" pitchFamily="18" charset="0"/>
              </a:rPr>
              <a:t>трудових</a:t>
            </a:r>
            <a:r>
              <a:rPr lang="ru-RU" sz="2000" dirty="0">
                <a:latin typeface="Georgia" panose="02040502050405020303" pitchFamily="18" charset="0"/>
              </a:rPr>
              <a:t> </a:t>
            </a:r>
            <a:r>
              <a:rPr lang="ru-RU" sz="2000" dirty="0" err="1" smtClean="0">
                <a:latin typeface="Georgia" panose="02040502050405020303" pitchFamily="18" charset="0"/>
              </a:rPr>
              <a:t>функцій</a:t>
            </a:r>
            <a:r>
              <a:rPr lang="ru-RU" sz="2000" dirty="0" smtClean="0">
                <a:latin typeface="Georgia" panose="02040502050405020303" pitchFamily="18" charset="0"/>
              </a:rPr>
              <a:t>.</a:t>
            </a:r>
          </a:p>
          <a:p>
            <a:endParaRPr lang="ru-RU" sz="2000" dirty="0">
              <a:latin typeface="Georgia" panose="02040502050405020303" pitchFamily="18" charset="0"/>
            </a:endParaRPr>
          </a:p>
          <a:p>
            <a:r>
              <a:rPr lang="ru-RU" sz="2000" b="1" dirty="0">
                <a:solidFill>
                  <a:srgbClr val="00B0F0"/>
                </a:solidFill>
                <a:latin typeface="Georgia" panose="02040502050405020303" pitchFamily="18" charset="0"/>
              </a:rPr>
              <a:t>Е2</a:t>
            </a:r>
            <a:r>
              <a:rPr lang="ru-RU" sz="2000" dirty="0">
                <a:latin typeface="Georgia" panose="02040502050405020303" pitchFamily="18" charset="0"/>
              </a:rPr>
              <a:t> </a:t>
            </a:r>
            <a:r>
              <a:rPr lang="ru-RU" sz="2000" dirty="0" err="1">
                <a:latin typeface="Georgia" panose="02040502050405020303" pitchFamily="18" charset="0"/>
              </a:rPr>
              <a:t>Здатність</a:t>
            </a:r>
            <a:r>
              <a:rPr lang="ru-RU" sz="2000" dirty="0">
                <a:latin typeface="Georgia" panose="02040502050405020303" pitchFamily="18" charset="0"/>
              </a:rPr>
              <a:t> до </a:t>
            </a:r>
            <a:r>
              <a:rPr lang="ru-RU" sz="2000" dirty="0" err="1">
                <a:latin typeface="Georgia" panose="02040502050405020303" pitchFamily="18" charset="0"/>
              </a:rPr>
              <a:t>документування</a:t>
            </a:r>
            <a:r>
              <a:rPr lang="ru-RU" sz="2000" dirty="0">
                <a:latin typeface="Georgia" panose="02040502050405020303" pitchFamily="18" charset="0"/>
              </a:rPr>
              <a:t> </a:t>
            </a:r>
            <a:r>
              <a:rPr lang="ru-RU" sz="2000" dirty="0" err="1">
                <a:latin typeface="Georgia" panose="02040502050405020303" pitchFamily="18" charset="0"/>
              </a:rPr>
              <a:t>трудової</a:t>
            </a:r>
            <a:r>
              <a:rPr lang="ru-RU" sz="2000" dirty="0">
                <a:latin typeface="Georgia" panose="02040502050405020303" pitchFamily="18" charset="0"/>
              </a:rPr>
              <a:t> </a:t>
            </a:r>
            <a:r>
              <a:rPr lang="ru-RU" sz="2000" dirty="0" err="1" smtClean="0">
                <a:latin typeface="Georgia" panose="02040502050405020303" pitchFamily="18" charset="0"/>
              </a:rPr>
              <a:t>діяльності</a:t>
            </a:r>
            <a:r>
              <a:rPr lang="ru-RU" sz="2000" dirty="0" smtClean="0">
                <a:latin typeface="Georgia" panose="02040502050405020303" pitchFamily="18" charset="0"/>
              </a:rPr>
              <a:t>.</a:t>
            </a:r>
            <a:endParaRPr lang="ru-RU" sz="2000" dirty="0">
              <a:latin typeface="Georgia" panose="02040502050405020303" pitchFamily="18" charset="0"/>
            </a:endParaRPr>
          </a:p>
          <a:p>
            <a:r>
              <a:rPr lang="ru-RU" dirty="0"/>
              <a:t/>
            </a:r>
            <a:br>
              <a:rPr lang="ru-RU" dirty="0"/>
            </a:br>
            <a:endParaRPr lang="uk-U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84" y="217246"/>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1913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p:cNvPicPr>
          <p:nvPr>
            <p:ph idx="1"/>
          </p:nvPr>
        </p:nvPicPr>
        <p:blipFill rotWithShape="1">
          <a:blip r:embed="rId2"/>
          <a:srcRect l="3961" t="11485" r="1876" b="11243"/>
          <a:stretch/>
        </p:blipFill>
        <p:spPr bwMode="auto">
          <a:xfrm>
            <a:off x="0" y="0"/>
            <a:ext cx="12192000" cy="67055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9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06231" y="620486"/>
            <a:ext cx="10137426" cy="584775"/>
          </a:xfrm>
          <a:prstGeom prst="rect">
            <a:avLst/>
          </a:prstGeom>
        </p:spPr>
        <p:txBody>
          <a:bodyPr wrap="square">
            <a:spAutoFit/>
          </a:bodyPr>
          <a:lstStyle/>
          <a:p>
            <a:pPr algn="ctr"/>
            <a:r>
              <a:rPr lang="ru-RU" sz="3200" b="1" dirty="0" smtClean="0">
                <a:solidFill>
                  <a:srgbClr val="0070C0"/>
                </a:solidFill>
                <a:latin typeface="Georgia" panose="02040502050405020303" pitchFamily="18" charset="0"/>
              </a:rPr>
              <a:t>П </a:t>
            </a:r>
            <a:r>
              <a:rPr lang="ru-RU" sz="3200" b="1" dirty="0">
                <a:solidFill>
                  <a:srgbClr val="0070C0"/>
                </a:solidFill>
                <a:latin typeface="Georgia" panose="02040502050405020303" pitchFamily="18" charset="0"/>
              </a:rPr>
              <a:t>5. </a:t>
            </a:r>
            <a:r>
              <a:rPr lang="ru-RU" sz="3200" b="1" dirty="0" err="1" smtClean="0">
                <a:solidFill>
                  <a:srgbClr val="0070C0"/>
                </a:solidFill>
                <a:latin typeface="Georgia" panose="02040502050405020303" pitchFamily="18" charset="0"/>
              </a:rPr>
              <a:t>Опис</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трудових</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функцій</a:t>
            </a:r>
            <a:endParaRPr lang="uk-UA" sz="3200" b="1" dirty="0">
              <a:solidFill>
                <a:srgbClr val="0070C0"/>
              </a:solidFill>
              <a:latin typeface="Georgia" panose="02040502050405020303" pitchFamily="18" charset="0"/>
            </a:endParaRPr>
          </a:p>
        </p:txBody>
      </p:sp>
      <p:sp>
        <p:nvSpPr>
          <p:cNvPr id="3" name="Прямоугольник 2"/>
          <p:cNvSpPr/>
          <p:nvPr/>
        </p:nvSpPr>
        <p:spPr>
          <a:xfrm>
            <a:off x="751114" y="2002971"/>
            <a:ext cx="10842172" cy="3416320"/>
          </a:xfrm>
          <a:prstGeom prst="rect">
            <a:avLst/>
          </a:prstGeom>
        </p:spPr>
        <p:txBody>
          <a:bodyPr wrap="square">
            <a:spAutoFit/>
          </a:bodyPr>
          <a:lstStyle/>
          <a:p>
            <a:pPr algn="just" fontAlgn="base"/>
            <a:r>
              <a:rPr lang="ru-RU" sz="2400" dirty="0" smtClean="0">
                <a:latin typeface="Georgia" panose="02040502050405020303" pitchFamily="18" charset="0"/>
              </a:rPr>
              <a:t>		</a:t>
            </a:r>
            <a:r>
              <a:rPr lang="ru-RU" sz="2400" dirty="0" err="1" smtClean="0">
                <a:solidFill>
                  <a:srgbClr val="0070C0"/>
                </a:solidFill>
                <a:latin typeface="Georgia" panose="02040502050405020303" pitchFamily="18" charset="0"/>
              </a:rPr>
              <a:t>Трудові</a:t>
            </a:r>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функції</a:t>
            </a:r>
            <a:endParaRPr lang="ru-RU" sz="2400" dirty="0">
              <a:solidFill>
                <a:srgbClr val="0070C0"/>
              </a:solidFill>
              <a:latin typeface="Georgia" panose="02040502050405020303" pitchFamily="18" charset="0"/>
            </a:endParaRPr>
          </a:p>
          <a:p>
            <a:pPr algn="just" fontAlgn="base"/>
            <a:endParaRPr lang="ru-RU" sz="2400" dirty="0" smtClean="0">
              <a:solidFill>
                <a:srgbClr val="0070C0"/>
              </a:solidFill>
              <a:latin typeface="Georgia" panose="02040502050405020303" pitchFamily="18" charset="0"/>
            </a:endParaRPr>
          </a:p>
          <a:p>
            <a:pPr algn="just" fontAlgn="base"/>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Предмети</a:t>
            </a:r>
            <a:r>
              <a:rPr lang="ru-RU" sz="2400" dirty="0" smtClean="0">
                <a:solidFill>
                  <a:srgbClr val="0070C0"/>
                </a:solidFill>
                <a:latin typeface="Georgia" panose="02040502050405020303" pitchFamily="18" charset="0"/>
              </a:rPr>
              <a:t> і </a:t>
            </a:r>
            <a:r>
              <a:rPr lang="ru-RU" sz="2400" dirty="0" err="1" smtClean="0">
                <a:solidFill>
                  <a:srgbClr val="0070C0"/>
                </a:solidFill>
                <a:latin typeface="Georgia" panose="02040502050405020303" pitchFamily="18" charset="0"/>
              </a:rPr>
              <a:t>засоби</a:t>
            </a:r>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праці</a:t>
            </a:r>
            <a:endParaRPr lang="ru-RU" sz="2400" dirty="0" smtClean="0">
              <a:solidFill>
                <a:srgbClr val="0070C0"/>
              </a:solidFill>
              <a:latin typeface="Georgia" panose="02040502050405020303" pitchFamily="18" charset="0"/>
            </a:endParaRPr>
          </a:p>
          <a:p>
            <a:pPr algn="just" fontAlgn="base"/>
            <a:endParaRPr lang="ru-RU" sz="2400" dirty="0" smtClean="0">
              <a:solidFill>
                <a:srgbClr val="0070C0"/>
              </a:solidFill>
              <a:latin typeface="Georgia" panose="02040502050405020303" pitchFamily="18" charset="0"/>
            </a:endParaRPr>
          </a:p>
          <a:p>
            <a:pPr algn="just" fontAlgn="base"/>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Професійні</a:t>
            </a:r>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компетентності</a:t>
            </a:r>
            <a:endParaRPr lang="ru-RU" sz="2400" dirty="0" smtClean="0">
              <a:solidFill>
                <a:srgbClr val="0070C0"/>
              </a:solidFill>
              <a:latin typeface="Georgia" panose="02040502050405020303" pitchFamily="18" charset="0"/>
            </a:endParaRPr>
          </a:p>
          <a:p>
            <a:pPr algn="just" fontAlgn="base"/>
            <a:r>
              <a:rPr lang="ru-RU" sz="2400" dirty="0">
                <a:solidFill>
                  <a:srgbClr val="0070C0"/>
                </a:solidFill>
                <a:latin typeface="Georgia" panose="02040502050405020303" pitchFamily="18" charset="0"/>
              </a:rPr>
              <a:t> </a:t>
            </a:r>
            <a:r>
              <a:rPr lang="ru-RU" sz="2400" dirty="0" smtClean="0">
                <a:solidFill>
                  <a:srgbClr val="0070C0"/>
                </a:solidFill>
                <a:latin typeface="Georgia" panose="02040502050405020303" pitchFamily="18" charset="0"/>
              </a:rPr>
              <a:t>     </a:t>
            </a:r>
          </a:p>
          <a:p>
            <a:pPr algn="just" fontAlgn="base"/>
            <a:r>
              <a:rPr lang="ru-RU" sz="2400" dirty="0">
                <a:solidFill>
                  <a:srgbClr val="0070C0"/>
                </a:solidFill>
                <a:latin typeface="Georgia" panose="02040502050405020303" pitchFamily="18" charset="0"/>
              </a:rPr>
              <a:t>	</a:t>
            </a:r>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Знання</a:t>
            </a:r>
            <a:endParaRPr lang="ru-RU" sz="2400" dirty="0">
              <a:solidFill>
                <a:srgbClr val="0070C0"/>
              </a:solidFill>
              <a:latin typeface="Georgia" panose="02040502050405020303" pitchFamily="18" charset="0"/>
            </a:endParaRPr>
          </a:p>
          <a:p>
            <a:pPr algn="just" fontAlgn="base"/>
            <a:endParaRPr lang="ru-RU" sz="2400" dirty="0" smtClean="0">
              <a:solidFill>
                <a:srgbClr val="0070C0"/>
              </a:solidFill>
              <a:latin typeface="Georgia" panose="02040502050405020303" pitchFamily="18" charset="0"/>
            </a:endParaRPr>
          </a:p>
          <a:p>
            <a:pPr algn="just" fontAlgn="base"/>
            <a:r>
              <a:rPr lang="ru-RU" sz="2400" dirty="0">
                <a:solidFill>
                  <a:srgbClr val="0070C0"/>
                </a:solidFill>
                <a:latin typeface="Georgia" panose="02040502050405020303" pitchFamily="18" charset="0"/>
              </a:rPr>
              <a:t>	</a:t>
            </a:r>
            <a:r>
              <a:rPr lang="ru-RU" sz="2400" dirty="0" smtClean="0">
                <a:solidFill>
                  <a:srgbClr val="0070C0"/>
                </a:solidFill>
                <a:latin typeface="Georgia" panose="02040502050405020303" pitchFamily="18" charset="0"/>
              </a:rPr>
              <a:t>	</a:t>
            </a:r>
            <a:r>
              <a:rPr lang="ru-RU" sz="2400" dirty="0" err="1" smtClean="0">
                <a:solidFill>
                  <a:srgbClr val="0070C0"/>
                </a:solidFill>
                <a:latin typeface="Georgia" panose="02040502050405020303" pitchFamily="18" charset="0"/>
              </a:rPr>
              <a:t>Уміння</a:t>
            </a:r>
            <a:r>
              <a:rPr lang="ru-RU" sz="2400" dirty="0" smtClean="0">
                <a:solidFill>
                  <a:srgbClr val="0070C0"/>
                </a:solidFill>
                <a:latin typeface="Georgia" panose="02040502050405020303" pitchFamily="18" charset="0"/>
              </a:rPr>
              <a:t> та </a:t>
            </a:r>
            <a:r>
              <a:rPr lang="ru-RU" sz="2400" dirty="0" err="1" smtClean="0">
                <a:solidFill>
                  <a:srgbClr val="0070C0"/>
                </a:solidFill>
                <a:latin typeface="Georgia" panose="02040502050405020303" pitchFamily="18" charset="0"/>
              </a:rPr>
              <a:t>навички</a:t>
            </a:r>
            <a:endParaRPr lang="ru-RU" sz="2400" dirty="0">
              <a:solidFill>
                <a:srgbClr val="0070C0"/>
              </a:solidFill>
              <a:latin typeface="Georgia" panose="02040502050405020303"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 y="38284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766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67542" y="500743"/>
            <a:ext cx="9100457" cy="1077218"/>
          </a:xfrm>
          <a:prstGeom prst="rect">
            <a:avLst/>
          </a:prstGeom>
        </p:spPr>
        <p:txBody>
          <a:bodyPr wrap="square">
            <a:spAutoFit/>
          </a:bodyPr>
          <a:lstStyle/>
          <a:p>
            <a:pPr algn="ctr"/>
            <a:r>
              <a:rPr lang="ru-RU" sz="3200" b="1" dirty="0" smtClean="0">
                <a:solidFill>
                  <a:srgbClr val="0070C0"/>
                </a:solidFill>
                <a:latin typeface="Georgia" panose="02040502050405020303" pitchFamily="18" charset="0"/>
              </a:rPr>
              <a:t>П.6 </a:t>
            </a:r>
            <a:r>
              <a:rPr lang="ru-RU" sz="3200" b="1" dirty="0" err="1" smtClean="0">
                <a:solidFill>
                  <a:srgbClr val="0070C0"/>
                </a:solidFill>
                <a:latin typeface="Georgia" panose="02040502050405020303" pitchFamily="18" charset="0"/>
              </a:rPr>
              <a:t>Дані</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щодо</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розроблення</a:t>
            </a:r>
            <a:r>
              <a:rPr lang="ru-RU" sz="3200" b="1" dirty="0" smtClean="0">
                <a:solidFill>
                  <a:srgbClr val="0070C0"/>
                </a:solidFill>
                <a:latin typeface="Georgia" panose="02040502050405020303" pitchFamily="18" charset="0"/>
              </a:rPr>
              <a:t>  та </a:t>
            </a:r>
            <a:r>
              <a:rPr lang="ru-RU" sz="3200" b="1" dirty="0" err="1" smtClean="0">
                <a:solidFill>
                  <a:srgbClr val="0070C0"/>
                </a:solidFill>
                <a:latin typeface="Georgia" panose="02040502050405020303" pitchFamily="18" charset="0"/>
              </a:rPr>
              <a:t>затвердження</a:t>
            </a:r>
            <a:r>
              <a:rPr lang="ru-RU" sz="3200" b="1" dirty="0" smtClean="0">
                <a:solidFill>
                  <a:srgbClr val="0070C0"/>
                </a:solidFill>
                <a:latin typeface="Georgia" panose="02040502050405020303" pitchFamily="18" charset="0"/>
              </a:rPr>
              <a:t> </a:t>
            </a:r>
            <a:r>
              <a:rPr lang="ru-RU" sz="3200" b="1" dirty="0" err="1" smtClean="0">
                <a:solidFill>
                  <a:srgbClr val="0070C0"/>
                </a:solidFill>
                <a:latin typeface="Georgia" panose="02040502050405020303" pitchFamily="18" charset="0"/>
              </a:rPr>
              <a:t>професійного</a:t>
            </a:r>
            <a:r>
              <a:rPr lang="ru-RU" sz="3200" b="1" dirty="0" smtClean="0">
                <a:solidFill>
                  <a:srgbClr val="0070C0"/>
                </a:solidFill>
                <a:latin typeface="Georgia" panose="02040502050405020303" pitchFamily="18" charset="0"/>
              </a:rPr>
              <a:t> стандарту</a:t>
            </a:r>
            <a:endParaRPr lang="uk-UA" sz="3200" b="1" dirty="0">
              <a:solidFill>
                <a:srgbClr val="0070C0"/>
              </a:solidFill>
              <a:latin typeface="Georgia" panose="02040502050405020303" pitchFamily="18" charset="0"/>
            </a:endParaRPr>
          </a:p>
        </p:txBody>
      </p:sp>
      <p:sp>
        <p:nvSpPr>
          <p:cNvPr id="3" name="Прямоугольник 2"/>
          <p:cNvSpPr/>
          <p:nvPr/>
        </p:nvSpPr>
        <p:spPr>
          <a:xfrm>
            <a:off x="250372" y="1807029"/>
            <a:ext cx="11484428" cy="4678204"/>
          </a:xfrm>
          <a:prstGeom prst="rect">
            <a:avLst/>
          </a:prstGeom>
        </p:spPr>
        <p:txBody>
          <a:bodyPr wrap="square">
            <a:spAutoFit/>
          </a:bodyPr>
          <a:lstStyle/>
          <a:p>
            <a:endParaRPr lang="ru-RU" sz="2000" dirty="0" smtClean="0">
              <a:solidFill>
                <a:srgbClr val="0070C0"/>
              </a:solidFill>
              <a:latin typeface="Georgia" panose="02040502050405020303" pitchFamily="18" charset="0"/>
            </a:endParaRPr>
          </a:p>
          <a:p>
            <a:r>
              <a:rPr lang="ru-RU" sz="2000" dirty="0" smtClean="0">
                <a:solidFill>
                  <a:srgbClr val="0070C0"/>
                </a:solidFill>
                <a:latin typeface="Georgia" panose="02040502050405020303" pitchFamily="18" charset="0"/>
              </a:rPr>
              <a:t>6.1 </a:t>
            </a:r>
            <a:r>
              <a:rPr lang="ru-RU" sz="2000" dirty="0" err="1" smtClean="0">
                <a:solidFill>
                  <a:srgbClr val="0070C0"/>
                </a:solidFill>
                <a:latin typeface="Georgia" panose="02040502050405020303" pitchFamily="18" charset="0"/>
              </a:rPr>
              <a:t>Розробник</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професійного</a:t>
            </a:r>
            <a:r>
              <a:rPr lang="ru-RU" sz="2000" dirty="0" smtClean="0">
                <a:solidFill>
                  <a:srgbClr val="0070C0"/>
                </a:solidFill>
                <a:latin typeface="Georgia" panose="02040502050405020303" pitchFamily="18" charset="0"/>
              </a:rPr>
              <a:t> стандарту </a:t>
            </a:r>
          </a:p>
          <a:p>
            <a:r>
              <a:rPr lang="ru-RU" sz="2000" dirty="0" smtClean="0">
                <a:latin typeface="Georgia" panose="02040502050405020303" pitchFamily="18" charset="0"/>
              </a:rPr>
              <a:t>МОН </a:t>
            </a:r>
            <a:r>
              <a:rPr lang="ru-RU" sz="2000" dirty="0" err="1" smtClean="0">
                <a:latin typeface="Georgia" panose="02040502050405020303" pitchFamily="18" charset="0"/>
              </a:rPr>
              <a:t>України</a:t>
            </a:r>
            <a:r>
              <a:rPr lang="ru-RU" sz="2000" dirty="0" smtClean="0">
                <a:latin typeface="Georgia" panose="02040502050405020303" pitchFamily="18" charset="0"/>
              </a:rPr>
              <a:t>.</a:t>
            </a:r>
          </a:p>
          <a:p>
            <a:endParaRPr lang="ru-RU" sz="2000" dirty="0" smtClean="0">
              <a:latin typeface="Georgia" panose="02040502050405020303" pitchFamily="18" charset="0"/>
            </a:endParaRPr>
          </a:p>
          <a:p>
            <a:r>
              <a:rPr lang="ru-RU" sz="2000" dirty="0" smtClean="0">
                <a:solidFill>
                  <a:srgbClr val="0070C0"/>
                </a:solidFill>
                <a:latin typeface="Georgia" panose="02040502050405020303" pitchFamily="18" charset="0"/>
              </a:rPr>
              <a:t>6.2 </a:t>
            </a:r>
            <a:r>
              <a:rPr lang="ru-RU" sz="2000" dirty="0" err="1" smtClean="0">
                <a:solidFill>
                  <a:srgbClr val="0070C0"/>
                </a:solidFill>
                <a:latin typeface="Georgia" panose="02040502050405020303" pitchFamily="18" charset="0"/>
              </a:rPr>
              <a:t>Суб</a:t>
            </a:r>
            <a:r>
              <a:rPr lang="uk-UA" sz="2000" dirty="0">
                <a:solidFill>
                  <a:srgbClr val="0070C0"/>
                </a:solidFill>
              </a:rPr>
              <a:t>’</a:t>
            </a:r>
            <a:r>
              <a:rPr lang="ru-RU" sz="2000" dirty="0" err="1" smtClean="0">
                <a:solidFill>
                  <a:srgbClr val="0070C0"/>
                </a:solidFill>
                <a:latin typeface="Georgia" panose="02040502050405020303" pitchFamily="18" charset="0"/>
              </a:rPr>
              <a:t>єкт</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перевірки</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професійного</a:t>
            </a:r>
            <a:r>
              <a:rPr lang="ru-RU" sz="2000" dirty="0" smtClean="0">
                <a:solidFill>
                  <a:srgbClr val="0070C0"/>
                </a:solidFill>
                <a:latin typeface="Georgia" panose="02040502050405020303" pitchFamily="18" charset="0"/>
              </a:rPr>
              <a:t> стандарту.</a:t>
            </a:r>
          </a:p>
          <a:p>
            <a:r>
              <a:rPr lang="ru-RU" sz="2000" dirty="0" smtClean="0">
                <a:solidFill>
                  <a:srgbClr val="0070C0"/>
                </a:solidFill>
                <a:latin typeface="Georgia" panose="02040502050405020303" pitchFamily="18" charset="0"/>
              </a:rPr>
              <a:t> </a:t>
            </a:r>
          </a:p>
          <a:p>
            <a:r>
              <a:rPr lang="ru-RU" sz="2000" dirty="0" err="1" smtClean="0">
                <a:latin typeface="Georgia" panose="02040502050405020303" pitchFamily="18" charset="0"/>
              </a:rPr>
              <a:t>Науково</a:t>
            </a:r>
            <a:r>
              <a:rPr lang="ru-RU" sz="2000" dirty="0" smtClean="0">
                <a:latin typeface="Georgia" panose="02040502050405020303" pitchFamily="18" charset="0"/>
              </a:rPr>
              <a:t>- </a:t>
            </a:r>
            <a:r>
              <a:rPr lang="ru-RU" sz="2000" dirty="0" err="1" smtClean="0">
                <a:latin typeface="Georgia" panose="02040502050405020303" pitchFamily="18" charset="0"/>
              </a:rPr>
              <a:t>дослідний</a:t>
            </a:r>
            <a:r>
              <a:rPr lang="ru-RU" sz="2000" dirty="0" smtClean="0">
                <a:latin typeface="Georgia" panose="02040502050405020303" pitchFamily="18" charset="0"/>
              </a:rPr>
              <a:t> </a:t>
            </a:r>
            <a:r>
              <a:rPr lang="ru-RU" sz="2000" dirty="0" err="1" smtClean="0">
                <a:latin typeface="Georgia" panose="02040502050405020303" pitchFamily="18" charset="0"/>
              </a:rPr>
              <a:t>інститут</a:t>
            </a:r>
            <a:r>
              <a:rPr lang="ru-RU" sz="2000" dirty="0" smtClean="0">
                <a:latin typeface="Georgia" panose="02040502050405020303" pitchFamily="18" charset="0"/>
              </a:rPr>
              <a:t> </a:t>
            </a:r>
            <a:r>
              <a:rPr lang="ru-RU" sz="2000" dirty="0" err="1" smtClean="0">
                <a:latin typeface="Georgia" panose="02040502050405020303" pitchFamily="18" charset="0"/>
              </a:rPr>
              <a:t>праці</a:t>
            </a:r>
            <a:r>
              <a:rPr lang="ru-RU" sz="2000" dirty="0" smtClean="0">
                <a:latin typeface="Georgia" panose="02040502050405020303" pitchFamily="18" charset="0"/>
              </a:rPr>
              <a:t> і </a:t>
            </a:r>
            <a:r>
              <a:rPr lang="ru-RU" sz="2000" dirty="0" err="1" smtClean="0">
                <a:latin typeface="Georgia" panose="02040502050405020303" pitchFamily="18" charset="0"/>
              </a:rPr>
              <a:t>зайнятості</a:t>
            </a:r>
            <a:r>
              <a:rPr lang="ru-RU" sz="2000" dirty="0" smtClean="0">
                <a:latin typeface="Georgia" panose="02040502050405020303" pitchFamily="18" charset="0"/>
              </a:rPr>
              <a:t> </a:t>
            </a:r>
            <a:r>
              <a:rPr lang="ru-RU" sz="2000" dirty="0" err="1" smtClean="0">
                <a:latin typeface="Georgia" panose="02040502050405020303" pitchFamily="18" charset="0"/>
              </a:rPr>
              <a:t>Міністерства</a:t>
            </a:r>
            <a:r>
              <a:rPr lang="ru-RU" sz="2000" dirty="0" smtClean="0">
                <a:latin typeface="Georgia" panose="02040502050405020303" pitchFamily="18" charset="0"/>
              </a:rPr>
              <a:t> </a:t>
            </a:r>
            <a:r>
              <a:rPr lang="ru-RU" sz="2000" dirty="0" err="1" smtClean="0">
                <a:latin typeface="Georgia" panose="02040502050405020303" pitchFamily="18" charset="0"/>
              </a:rPr>
              <a:t>соціальної</a:t>
            </a:r>
            <a:r>
              <a:rPr lang="ru-RU" sz="2000" dirty="0" smtClean="0">
                <a:latin typeface="Georgia" panose="02040502050405020303" pitchFamily="18" charset="0"/>
              </a:rPr>
              <a:t> </a:t>
            </a:r>
            <a:r>
              <a:rPr lang="ru-RU" sz="2000" dirty="0" err="1" smtClean="0">
                <a:latin typeface="Georgia" panose="02040502050405020303" pitchFamily="18" charset="0"/>
              </a:rPr>
              <a:t>соціальної</a:t>
            </a:r>
            <a:r>
              <a:rPr lang="ru-RU" sz="2000" dirty="0" smtClean="0">
                <a:latin typeface="Georgia" panose="02040502050405020303" pitchFamily="18" charset="0"/>
              </a:rPr>
              <a:t> </a:t>
            </a:r>
            <a:r>
              <a:rPr lang="ru-RU" sz="2000" dirty="0" err="1" smtClean="0">
                <a:latin typeface="Georgia" panose="02040502050405020303" pitchFamily="18" charset="0"/>
              </a:rPr>
              <a:t>політики</a:t>
            </a:r>
            <a:r>
              <a:rPr lang="ru-RU" sz="2000" dirty="0" smtClean="0">
                <a:latin typeface="Georgia" panose="02040502050405020303" pitchFamily="18" charset="0"/>
              </a:rPr>
              <a:t> </a:t>
            </a:r>
            <a:r>
              <a:rPr lang="ru-RU" sz="2000" dirty="0" err="1" smtClean="0">
                <a:latin typeface="Georgia" panose="02040502050405020303" pitchFamily="18" charset="0"/>
              </a:rPr>
              <a:t>України</a:t>
            </a:r>
            <a:r>
              <a:rPr lang="ru-RU" sz="2000" dirty="0" smtClean="0">
                <a:latin typeface="Georgia" panose="02040502050405020303" pitchFamily="18" charset="0"/>
              </a:rPr>
              <a:t> і НАП </a:t>
            </a:r>
            <a:r>
              <a:rPr lang="ru-RU" sz="2000" dirty="0" err="1" smtClean="0">
                <a:latin typeface="Georgia" panose="02040502050405020303" pitchFamily="18" charset="0"/>
              </a:rPr>
              <a:t>України</a:t>
            </a:r>
            <a:r>
              <a:rPr lang="ru-RU" sz="2000" dirty="0" smtClean="0">
                <a:latin typeface="Georgia" panose="02040502050405020303" pitchFamily="18" charset="0"/>
              </a:rPr>
              <a:t>.</a:t>
            </a:r>
          </a:p>
          <a:p>
            <a:endParaRPr lang="ru-RU" sz="2000" dirty="0" smtClean="0">
              <a:latin typeface="Georgia" panose="02040502050405020303" pitchFamily="18" charset="0"/>
            </a:endParaRPr>
          </a:p>
          <a:p>
            <a:r>
              <a:rPr lang="ru-RU" sz="2000" dirty="0" smtClean="0">
                <a:solidFill>
                  <a:srgbClr val="0070C0"/>
                </a:solidFill>
                <a:latin typeface="Georgia" panose="02040502050405020303" pitchFamily="18" charset="0"/>
              </a:rPr>
              <a:t>6.3 Дата </a:t>
            </a:r>
            <a:r>
              <a:rPr lang="ru-RU" sz="2000" dirty="0" err="1" smtClean="0">
                <a:solidFill>
                  <a:srgbClr val="0070C0"/>
                </a:solidFill>
                <a:latin typeface="Georgia" panose="02040502050405020303" pitchFamily="18" charset="0"/>
              </a:rPr>
              <a:t>затвердження</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професійного</a:t>
            </a:r>
            <a:r>
              <a:rPr lang="ru-RU" sz="2000" dirty="0" smtClean="0">
                <a:solidFill>
                  <a:srgbClr val="0070C0"/>
                </a:solidFill>
                <a:latin typeface="Georgia" panose="02040502050405020303" pitchFamily="18" charset="0"/>
              </a:rPr>
              <a:t> стандарту до </a:t>
            </a:r>
            <a:r>
              <a:rPr lang="ru-RU" sz="2000" dirty="0" err="1" smtClean="0">
                <a:solidFill>
                  <a:srgbClr val="0070C0"/>
                </a:solidFill>
                <a:latin typeface="Georgia" panose="02040502050405020303" pitchFamily="18" charset="0"/>
              </a:rPr>
              <a:t>Реєстру</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професійних</a:t>
            </a:r>
            <a:r>
              <a:rPr lang="ru-RU" sz="2000" dirty="0" smtClean="0">
                <a:solidFill>
                  <a:srgbClr val="0070C0"/>
                </a:solidFill>
                <a:latin typeface="Georgia" panose="02040502050405020303" pitchFamily="18" charset="0"/>
              </a:rPr>
              <a:t> </a:t>
            </a:r>
            <a:r>
              <a:rPr lang="ru-RU" sz="2000" dirty="0" err="1" smtClean="0">
                <a:solidFill>
                  <a:srgbClr val="0070C0"/>
                </a:solidFill>
                <a:latin typeface="Georgia" panose="02040502050405020303" pitchFamily="18" charset="0"/>
              </a:rPr>
              <a:t>стандартів</a:t>
            </a:r>
            <a:r>
              <a:rPr lang="ru-RU" sz="2000" dirty="0" smtClean="0">
                <a:solidFill>
                  <a:srgbClr val="0070C0"/>
                </a:solidFill>
                <a:latin typeface="Georgia" panose="02040502050405020303" pitchFamily="18" charset="0"/>
              </a:rPr>
              <a:t> </a:t>
            </a:r>
          </a:p>
          <a:p>
            <a:r>
              <a:rPr lang="ru-RU" sz="2000" dirty="0" smtClean="0">
                <a:latin typeface="Georgia" panose="02040502050405020303" pitchFamily="18" charset="0"/>
              </a:rPr>
              <a:t>26 </a:t>
            </a:r>
            <a:r>
              <a:rPr lang="ru-RU" sz="2000" dirty="0" err="1" smtClean="0">
                <a:latin typeface="Georgia" panose="02040502050405020303" pitchFamily="18" charset="0"/>
              </a:rPr>
              <a:t>листопда</a:t>
            </a:r>
            <a:r>
              <a:rPr lang="ru-RU" sz="2000" dirty="0" smtClean="0">
                <a:latin typeface="Georgia" panose="02040502050405020303" pitchFamily="18" charset="0"/>
              </a:rPr>
              <a:t> 2020 року.</a:t>
            </a:r>
          </a:p>
          <a:p>
            <a:endParaRPr lang="ru-RU" sz="2000" dirty="0" smtClean="0">
              <a:latin typeface="Georgia" panose="02040502050405020303" pitchFamily="18" charset="0"/>
            </a:endParaRPr>
          </a:p>
          <a:p>
            <a:r>
              <a:rPr lang="ru-RU" sz="2000" dirty="0" smtClean="0">
                <a:solidFill>
                  <a:srgbClr val="0070C0"/>
                </a:solidFill>
                <a:latin typeface="Georgia" panose="02040502050405020303" pitchFamily="18" charset="0"/>
              </a:rPr>
              <a:t>6.5 Рекомендована дата </a:t>
            </a:r>
            <a:r>
              <a:rPr lang="ru-RU" sz="2000" dirty="0" err="1" smtClean="0">
                <a:solidFill>
                  <a:srgbClr val="0070C0"/>
                </a:solidFill>
                <a:latin typeface="Georgia" panose="02040502050405020303" pitchFamily="18" charset="0"/>
              </a:rPr>
              <a:t>наступного</a:t>
            </a:r>
            <a:r>
              <a:rPr lang="ru-RU" sz="2000" dirty="0" smtClean="0">
                <a:solidFill>
                  <a:srgbClr val="0070C0"/>
                </a:solidFill>
                <a:latin typeface="Georgia" panose="02040502050405020303" pitchFamily="18" charset="0"/>
              </a:rPr>
              <a:t> перегляду </a:t>
            </a:r>
            <a:r>
              <a:rPr lang="ru-RU" sz="2000" dirty="0" err="1" smtClean="0">
                <a:solidFill>
                  <a:srgbClr val="0070C0"/>
                </a:solidFill>
                <a:latin typeface="Georgia" panose="02040502050405020303" pitchFamily="18" charset="0"/>
              </a:rPr>
              <a:t>професійного</a:t>
            </a:r>
            <a:r>
              <a:rPr lang="ru-RU" sz="2000" dirty="0" smtClean="0">
                <a:solidFill>
                  <a:srgbClr val="0070C0"/>
                </a:solidFill>
                <a:latin typeface="Georgia" panose="02040502050405020303" pitchFamily="18" charset="0"/>
              </a:rPr>
              <a:t> стандарту </a:t>
            </a:r>
          </a:p>
          <a:p>
            <a:r>
              <a:rPr lang="ru-RU" sz="2000" dirty="0" smtClean="0">
                <a:latin typeface="Georgia" panose="02040502050405020303" pitchFamily="18" charset="0"/>
              </a:rPr>
              <a:t>			Листопад 2025    </a:t>
            </a:r>
          </a:p>
          <a:p>
            <a:pPr algn="ctr"/>
            <a:endParaRPr lang="uk-UA" b="1" dirty="0">
              <a:solidFill>
                <a:srgbClr val="0070C0"/>
              </a:solidFill>
              <a:latin typeface="Georgia" panose="02040502050405020303"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85" y="0"/>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75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006DB7-CE72-41F1-8FCA-0D47E424F4D0}"/>
              </a:ext>
            </a:extLst>
          </p:cNvPr>
          <p:cNvSpPr txBox="1"/>
          <p:nvPr/>
        </p:nvSpPr>
        <p:spPr>
          <a:xfrm>
            <a:off x="250370" y="210312"/>
            <a:ext cx="1165860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w="9525">
                  <a:solidFill>
                    <a:prstClr val="white"/>
                  </a:solidFill>
                  <a:prstDash val="solid"/>
                </a:ln>
                <a:uLnTx/>
                <a:uFillTx/>
                <a:latin typeface="Times New Roman" panose="02020603050405020304" pitchFamily="18" charset="0"/>
                <a:ea typeface="+mn-ea"/>
                <a:cs typeface="Times New Roman" panose="02020603050405020304" pitchFamily="18" charset="0"/>
              </a:rPr>
              <a:t>   	</a:t>
            </a:r>
            <a:r>
              <a:rPr kumimoji="0" lang="ru-RU" sz="3600" b="1" i="0" u="none" strike="noStrike" kern="1200" cap="none" spc="0" normalizeH="0" baseline="0" noProof="0" dirty="0" smtClean="0">
                <a:ln w="9525">
                  <a:solidFill>
                    <a:prstClr val="white"/>
                  </a:solidFill>
                  <a:prstDash val="solid"/>
                </a:ln>
                <a:solidFill>
                  <a:srgbClr val="0070C0"/>
                </a:solidFill>
                <a:uLnTx/>
                <a:uFillTx/>
                <a:latin typeface="Times New Roman" panose="02020603050405020304" pitchFamily="18" charset="0"/>
                <a:ea typeface="+mn-ea"/>
                <a:cs typeface="Times New Roman" panose="02020603050405020304" pitchFamily="18" charset="0"/>
              </a:rPr>
              <a:t>ТРАЄКТОРІЯ </a:t>
            </a:r>
            <a:r>
              <a:rPr kumimoji="0" lang="ru-RU" sz="3600" b="1" i="0" u="none" strike="noStrike" kern="1200" cap="none" spc="0" normalizeH="0" baseline="0" noProof="0" dirty="0">
                <a:ln w="9525">
                  <a:solidFill>
                    <a:prstClr val="white"/>
                  </a:solidFill>
                  <a:prstDash val="solid"/>
                </a:ln>
                <a:solidFill>
                  <a:srgbClr val="0070C0"/>
                </a:solidFill>
                <a:uLnTx/>
                <a:uFillTx/>
                <a:latin typeface="Times New Roman" panose="02020603050405020304" pitchFamily="18" charset="0"/>
                <a:ea typeface="+mn-ea"/>
                <a:cs typeface="Times New Roman" panose="02020603050405020304" pitchFamily="18" charset="0"/>
              </a:rPr>
              <a:t>ПРОФЕСІЙНОГО </a:t>
            </a:r>
            <a:endParaRPr kumimoji="0" lang="ru-RU" sz="3600" b="1" i="0" u="none" strike="noStrike" kern="1200" cap="none" spc="0" normalizeH="0" baseline="0" noProof="0" dirty="0" smtClean="0">
              <a:ln w="9525">
                <a:solidFill>
                  <a:prstClr val="white"/>
                </a:solidFill>
                <a:prstDash val="solid"/>
              </a:ln>
              <a:solidFill>
                <a:srgbClr val="0070C0"/>
              </a:solidFill>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dirty="0">
                <a:ln w="9525">
                  <a:solidFill>
                    <a:prstClr val="white"/>
                  </a:solidFill>
                  <a:prstDash val="solid"/>
                </a:ln>
                <a:solidFill>
                  <a:srgbClr val="0070C0"/>
                </a:solidFill>
                <a:latin typeface="Times New Roman" panose="02020603050405020304" pitchFamily="18" charset="0"/>
                <a:cs typeface="Times New Roman" panose="02020603050405020304" pitchFamily="18" charset="0"/>
              </a:rPr>
              <a:t>	</a:t>
            </a:r>
            <a:r>
              <a:rPr lang="ru-RU" sz="3600" b="1" dirty="0" smtClean="0">
                <a:ln w="9525">
                  <a:solidFill>
                    <a:prstClr val="white"/>
                  </a:solidFill>
                  <a:prstDash val="solid"/>
                </a:ln>
                <a:solidFill>
                  <a:srgbClr val="0070C0"/>
                </a:solidFill>
                <a:latin typeface="Times New Roman" panose="02020603050405020304" pitchFamily="18" charset="0"/>
                <a:cs typeface="Times New Roman" panose="02020603050405020304" pitchFamily="18" charset="0"/>
              </a:rPr>
              <a:t>	</a:t>
            </a:r>
            <a:r>
              <a:rPr kumimoji="0" lang="ru-RU" sz="3600" b="1" i="0" u="none" strike="noStrike" kern="1200" cap="none" spc="0" normalizeH="0" baseline="0" noProof="0" dirty="0" smtClean="0">
                <a:ln w="9525">
                  <a:solidFill>
                    <a:prstClr val="white"/>
                  </a:solidFill>
                  <a:prstDash val="solid"/>
                </a:ln>
                <a:solidFill>
                  <a:srgbClr val="0070C0"/>
                </a:solidFill>
                <a:uLnTx/>
                <a:uFillTx/>
                <a:latin typeface="Times New Roman" panose="02020603050405020304" pitchFamily="18" charset="0"/>
                <a:ea typeface="+mn-ea"/>
                <a:cs typeface="Times New Roman" panose="02020603050405020304" pitchFamily="18" charset="0"/>
              </a:rPr>
              <a:t>РОЗВИТКУ  </a:t>
            </a:r>
            <a:r>
              <a:rPr kumimoji="0" lang="ru-RU" sz="3600" b="1" i="0" u="none" strike="noStrike" kern="1200" cap="none" spc="0" normalizeH="0" baseline="0" noProof="0" dirty="0">
                <a:ln w="9525">
                  <a:solidFill>
                    <a:prstClr val="white"/>
                  </a:solidFill>
                  <a:prstDash val="solid"/>
                </a:ln>
                <a:solidFill>
                  <a:srgbClr val="0070C0"/>
                </a:solidFill>
                <a:uLnTx/>
                <a:uFillTx/>
                <a:latin typeface="Times New Roman" panose="02020603050405020304" pitchFamily="18" charset="0"/>
                <a:ea typeface="+mn-ea"/>
                <a:cs typeface="Times New Roman" panose="02020603050405020304" pitchFamily="18" charset="0"/>
              </a:rPr>
              <a:t>ПЕДАГОГІЧНОГО ПРАЦІВНИКА</a:t>
            </a:r>
          </a:p>
        </p:txBody>
      </p:sp>
      <p:sp>
        <p:nvSpPr>
          <p:cNvPr id="4" name="TextBox 3">
            <a:extLst>
              <a:ext uri="{FF2B5EF4-FFF2-40B4-BE49-F238E27FC236}">
                <a16:creationId xmlns:a16="http://schemas.microsoft.com/office/drawing/2014/main" xmlns="" id="{7C74A574-701B-42FE-A52F-786B06FAC827}"/>
              </a:ext>
            </a:extLst>
          </p:cNvPr>
          <p:cNvSpPr txBox="1"/>
          <p:nvPr/>
        </p:nvSpPr>
        <p:spPr>
          <a:xfrm>
            <a:off x="475488" y="3048000"/>
            <a:ext cx="10769455" cy="2492990"/>
          </a:xfrm>
          <a:prstGeom prst="rect">
            <a:avLst/>
          </a:prstGeom>
          <a:noFill/>
        </p:spPr>
        <p:txBody>
          <a:bodyPr wrap="square">
            <a:spAutoFit/>
          </a:bodyPr>
          <a:lstStyle/>
          <a:p>
            <a:pPr algn="just"/>
            <a:r>
              <a:rPr lang="ru-RU" sz="3600" dirty="0">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персональний</a:t>
            </a:r>
            <a:r>
              <a:rPr lang="ru-RU" sz="2400" b="0" i="0" dirty="0">
                <a:effectLst/>
                <a:latin typeface="Times New Roman" panose="02020603050405020304" pitchFamily="18" charset="0"/>
                <a:cs typeface="Times New Roman" panose="02020603050405020304" pitchFamily="18" charset="0"/>
              </a:rPr>
              <a:t> шлях </a:t>
            </a:r>
            <a:r>
              <a:rPr lang="ru-RU" sz="2400" b="0" i="0" dirty="0" err="1">
                <a:effectLst/>
                <a:latin typeface="Times New Roman" panose="02020603050405020304" pitchFamily="18" charset="0"/>
                <a:cs typeface="Times New Roman" panose="02020603050405020304" pitchFamily="18" charset="0"/>
              </a:rPr>
              <a:t>реалізації</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професійного</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потенціалу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педагогічного</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працівника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що</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ґрунтується</a:t>
            </a:r>
            <a:r>
              <a:rPr lang="ru-RU" sz="2400" b="0" i="0" dirty="0">
                <a:effectLst/>
                <a:latin typeface="Times New Roman" panose="02020603050405020304" pitchFamily="18" charset="0"/>
                <a:cs typeface="Times New Roman" panose="02020603050405020304" pitchFamily="18" charset="0"/>
              </a:rPr>
              <a:t> на </a:t>
            </a:r>
            <a:r>
              <a:rPr lang="ru-RU" sz="2400" b="0" i="0" dirty="0" err="1">
                <a:effectLst/>
                <a:latin typeface="Times New Roman" panose="02020603050405020304" pitchFamily="18" charset="0"/>
                <a:cs typeface="Times New Roman" panose="02020603050405020304" pitchFamily="18" charset="0"/>
              </a:rPr>
              <a:t>його</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вільному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виборі</a:t>
            </a:r>
            <a:r>
              <a:rPr lang="ru-RU" sz="2400" b="0" i="0" dirty="0">
                <a:effectLst/>
                <a:latin typeface="Times New Roman" panose="02020603050405020304" pitchFamily="18" charset="0"/>
                <a:cs typeface="Times New Roman" panose="02020603050405020304" pitchFamily="18" charset="0"/>
              </a:rPr>
              <a:t> закладу освіти, установи, </a:t>
            </a:r>
            <a:r>
              <a:rPr lang="ru-RU" sz="2400" b="0" i="0" dirty="0" err="1">
                <a:effectLst/>
                <a:latin typeface="Times New Roman" panose="02020603050405020304" pitchFamily="18" charset="0"/>
                <a:cs typeface="Times New Roman" panose="02020603050405020304" pitchFamily="18" charset="0"/>
              </a:rPr>
              <a:t>організації</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іншого</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суб'єкта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освітньої</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діяльності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видів</a:t>
            </a:r>
            <a:r>
              <a:rPr lang="ru-RU" sz="2400" b="0" i="0" dirty="0">
                <a:effectLst/>
                <a:latin typeface="Times New Roman" panose="02020603050405020304" pitchFamily="18" charset="0"/>
                <a:cs typeface="Times New Roman" panose="02020603050405020304" pitchFamily="18" charset="0"/>
              </a:rPr>
              <a:t>, форм, темпу </a:t>
            </a:r>
            <a:r>
              <a:rPr lang="ru-RU" sz="2400" b="0" i="0" dirty="0" err="1">
                <a:effectLst/>
                <a:latin typeface="Times New Roman" panose="02020603050405020304" pitchFamily="18" charset="0"/>
                <a:cs typeface="Times New Roman" panose="02020603050405020304" pitchFamily="18" charset="0"/>
              </a:rPr>
              <a:t>здобуття</a:t>
            </a:r>
            <a:r>
              <a:rPr lang="ru-RU" sz="2400" b="0" i="0" dirty="0">
                <a:effectLst/>
                <a:latin typeface="Times New Roman" panose="02020603050405020304" pitchFamily="18" charset="0"/>
                <a:cs typeface="Times New Roman" panose="02020603050405020304" pitchFamily="18" charset="0"/>
              </a:rPr>
              <a:t> освіти та </a:t>
            </a:r>
            <a:r>
              <a:rPr lang="ru-RU" sz="2400" b="0" i="0" dirty="0" err="1">
                <a:effectLst/>
                <a:latin typeface="Times New Roman" panose="02020603050405020304" pitchFamily="18" charset="0"/>
                <a:cs typeface="Times New Roman" panose="02020603050405020304" pitchFamily="18" charset="0"/>
              </a:rPr>
              <a:t>освітньої</a:t>
            </a:r>
            <a:r>
              <a:rPr lang="ru-RU" sz="2400" b="0" i="0" dirty="0">
                <a:effectLst/>
                <a:latin typeface="Times New Roman" panose="02020603050405020304" pitchFamily="18" charset="0"/>
                <a:cs typeface="Times New Roman" panose="02020603050405020304" pitchFamily="18" charset="0"/>
              </a:rPr>
              <a:t> програми в межах </a:t>
            </a:r>
            <a:r>
              <a:rPr lang="ru-RU" sz="2400" b="0" i="0" dirty="0" err="1">
                <a:effectLst/>
                <a:latin typeface="Times New Roman" panose="02020603050405020304" pitchFamily="18" charset="0"/>
                <a:cs typeface="Times New Roman" panose="02020603050405020304" pitchFamily="18" charset="0"/>
              </a:rPr>
              <a:t>здобуття</a:t>
            </a:r>
            <a:r>
              <a:rPr lang="ru-RU" sz="2400" b="0" i="0" dirty="0">
                <a:effectLst/>
                <a:latin typeface="Times New Roman" panose="02020603050405020304" pitchFamily="18" charset="0"/>
                <a:cs typeface="Times New Roman" panose="02020603050405020304" pitchFamily="18" charset="0"/>
              </a:rPr>
              <a:t> освіти </a:t>
            </a:r>
            <a:r>
              <a:rPr lang="ru-RU" sz="2400" b="0" i="0" dirty="0" err="1">
                <a:effectLst/>
                <a:latin typeface="Times New Roman" panose="02020603050405020304" pitchFamily="18" charset="0"/>
                <a:cs typeface="Times New Roman" panose="02020603050405020304" pitchFamily="18" charset="0"/>
              </a:rPr>
              <a:t>дорослих</a:t>
            </a:r>
            <a:r>
              <a:rPr lang="ru-RU" sz="2400" b="0" i="0" dirty="0" smtClean="0">
                <a:effectLst/>
                <a:latin typeface="Times New Roman" panose="02020603050405020304" pitchFamily="18" charset="0"/>
                <a:cs typeface="Times New Roman" panose="02020603050405020304" pitchFamily="18" charset="0"/>
              </a:rPr>
              <a:t>.</a:t>
            </a:r>
            <a:endParaRPr lang="ru-RU" sz="3600" b="0" i="0" dirty="0">
              <a:effectLst/>
              <a:latin typeface="Times New Roman" panose="02020603050405020304" pitchFamily="18" charset="0"/>
              <a:cs typeface="Times New Roman" panose="02020603050405020304" pitchFamily="18" charset="0"/>
            </a:endParaRPr>
          </a:p>
          <a:p>
            <a:pPr algn="just"/>
            <a:r>
              <a:rPr lang="ru-RU" sz="2400" b="1" i="1" dirty="0">
                <a:effectLst/>
                <a:latin typeface="Times New Roman" panose="02020603050405020304" pitchFamily="18" charset="0"/>
                <a:cs typeface="Times New Roman" panose="02020603050405020304" pitchFamily="18" charset="0"/>
              </a:rPr>
              <a:t>(</a:t>
            </a:r>
            <a:r>
              <a:rPr lang="ru-RU"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КМ України, Постанова КМ "Деякі </a:t>
            </a:r>
            <a:r>
              <a:rPr lang="ru-RU" sz="2400" b="1" i="1"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питання</a:t>
            </a:r>
            <a:r>
              <a:rPr lang="ru-RU"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ru-RU" sz="2400" b="1" i="1"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професійного</a:t>
            </a:r>
            <a:r>
              <a:rPr lang="ru-RU"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ru-RU" sz="2400" b="1" i="1"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розвитку</a:t>
            </a:r>
            <a:r>
              <a:rPr lang="ru-RU"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a:t>
            </a:r>
            <a:r>
              <a:rPr lang="ru-RU" sz="2400" b="1" i="1"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педагогічних</a:t>
            </a:r>
            <a:r>
              <a:rPr lang="ru-RU"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 працівників" від 29.07.2020 </a:t>
            </a:r>
            <a:r>
              <a:rPr lang="en-US" sz="2400" b="1" i="1"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N 672</a:t>
            </a:r>
            <a:r>
              <a:rPr lang="en-US" sz="2400" b="1" i="1" dirty="0">
                <a:effectLst/>
                <a:latin typeface="Times New Roman" panose="02020603050405020304" pitchFamily="18" charset="0"/>
                <a:cs typeface="Times New Roman" panose="02020603050405020304" pitchFamily="18" charset="0"/>
              </a:rPr>
              <a:t>)</a:t>
            </a:r>
          </a:p>
        </p:txBody>
      </p:sp>
      <p:sp>
        <p:nvSpPr>
          <p:cNvPr id="5"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9960429" y="5464629"/>
            <a:ext cx="1948542" cy="11431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
        <p:nvSpPr>
          <p:cNvPr id="7" name="Freeform 13312">
            <a:extLst>
              <a:ext uri="{FF2B5EF4-FFF2-40B4-BE49-F238E27FC236}">
                <a16:creationId xmlns="" xmlns:a16="http://schemas.microsoft.com/office/drawing/2014/main" xmlns:lc="http://schemas.openxmlformats.org/drawingml/2006/lockedCanvas" id="{36A901D8-68F0-4EDC-8133-6AF6E902A151}"/>
              </a:ext>
            </a:extLst>
          </p:cNvPr>
          <p:cNvSpPr/>
          <p:nvPr/>
        </p:nvSpPr>
        <p:spPr>
          <a:xfrm>
            <a:off x="270243" y="1808060"/>
            <a:ext cx="2692255" cy="1557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sysClr val="window" lastClr="FFFFFF"/>
              </a:solidFill>
              <a:effectLst/>
              <a:uLnTx/>
              <a:uFillTx/>
              <a:latin typeface="Arial"/>
              <a:ea typeface="Arial Unicode MS"/>
            </a:endParaRPr>
          </a:p>
        </p:txBody>
      </p:sp>
      <p:grpSp>
        <p:nvGrpSpPr>
          <p:cNvPr id="29" name="Group 13318">
            <a:extLst>
              <a:ext uri="{FF2B5EF4-FFF2-40B4-BE49-F238E27FC236}">
                <a16:creationId xmlns="" xmlns:a16="http://schemas.microsoft.com/office/drawing/2014/main" xmlns:lc="http://schemas.openxmlformats.org/drawingml/2006/lockedCanvas" id="{3176A925-9561-4C3F-8238-DB986AC67B50}"/>
              </a:ext>
            </a:extLst>
          </p:cNvPr>
          <p:cNvGrpSpPr/>
          <p:nvPr/>
        </p:nvGrpSpPr>
        <p:grpSpPr>
          <a:xfrm rot="19917947">
            <a:off x="1342622" y="358387"/>
            <a:ext cx="1427288" cy="3193262"/>
            <a:chOff x="1359132" y="345883"/>
            <a:chExt cx="1966239" cy="4200563"/>
          </a:xfrm>
        </p:grpSpPr>
        <p:grpSp>
          <p:nvGrpSpPr>
            <p:cNvPr id="30" name="Group 23">
              <a:extLst>
                <a:ext uri="{FF2B5EF4-FFF2-40B4-BE49-F238E27FC236}">
                  <a16:creationId xmlns="" xmlns:a16="http://schemas.microsoft.com/office/drawing/2014/main" xmlns:lc="http://schemas.openxmlformats.org/drawingml/2006/lockedCanvas" id="{F1830171-F3BF-4D8C-BBE7-DC399D6D1691}"/>
                </a:ext>
              </a:extLst>
            </p:cNvPr>
            <p:cNvGrpSpPr/>
            <p:nvPr/>
          </p:nvGrpSpPr>
          <p:grpSpPr>
            <a:xfrm>
              <a:off x="2073901" y="2186669"/>
              <a:ext cx="501313" cy="2359777"/>
              <a:chOff x="2810055" y="1677194"/>
              <a:chExt cx="535258" cy="2519562"/>
            </a:xfrm>
          </p:grpSpPr>
          <p:sp>
            <p:nvSpPr>
              <p:cNvPr id="43" name="Rectangle 8">
                <a:extLst>
                  <a:ext uri="{FF2B5EF4-FFF2-40B4-BE49-F238E27FC236}">
                    <a16:creationId xmlns="" xmlns:a16="http://schemas.microsoft.com/office/drawing/2014/main" xmlns:lc="http://schemas.openxmlformats.org/drawingml/2006/lockedCanvas" id="{EA6408B1-590A-4B35-99D9-FD571251018D}"/>
                  </a:ext>
                </a:extLst>
              </p:cNvPr>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4" name="Rectangle 8">
                <a:extLst>
                  <a:ext uri="{FF2B5EF4-FFF2-40B4-BE49-F238E27FC236}">
                    <a16:creationId xmlns="" xmlns:a16="http://schemas.microsoft.com/office/drawing/2014/main" xmlns:lc="http://schemas.openxmlformats.org/drawingml/2006/lockedCanvas" id="{9AD44607-A66D-48A0-9FE2-E296E272740A}"/>
                  </a:ext>
                </a:extLst>
              </p:cNvPr>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5" name="Rectangle 8">
                <a:extLst>
                  <a:ext uri="{FF2B5EF4-FFF2-40B4-BE49-F238E27FC236}">
                    <a16:creationId xmlns="" xmlns:a16="http://schemas.microsoft.com/office/drawing/2014/main" xmlns:lc="http://schemas.openxmlformats.org/drawingml/2006/lockedCanvas" id="{8281CE4E-D56C-4E49-B3E2-5D78C9EA1732}"/>
                  </a:ext>
                </a:extLst>
              </p:cNvPr>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6" name="Rectangle 2">
                <a:extLst>
                  <a:ext uri="{FF2B5EF4-FFF2-40B4-BE49-F238E27FC236}">
                    <a16:creationId xmlns="" xmlns:a16="http://schemas.microsoft.com/office/drawing/2014/main" xmlns:lc="http://schemas.openxmlformats.org/drawingml/2006/lockedCanvas" id="{3E95295E-B3E7-4F6E-8448-4A4089D20A1A}"/>
                  </a:ext>
                </a:extLst>
              </p:cNvPr>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7" name="Rectangle 2">
                <a:extLst>
                  <a:ext uri="{FF2B5EF4-FFF2-40B4-BE49-F238E27FC236}">
                    <a16:creationId xmlns="" xmlns:a16="http://schemas.microsoft.com/office/drawing/2014/main" xmlns:lc="http://schemas.openxmlformats.org/drawingml/2006/lockedCanvas" id="{BCDA3D7C-208F-4796-9CD0-D2F312817A95}"/>
                  </a:ext>
                </a:extLst>
              </p:cNvPr>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8" name="Rectangle 2">
                <a:extLst>
                  <a:ext uri="{FF2B5EF4-FFF2-40B4-BE49-F238E27FC236}">
                    <a16:creationId xmlns="" xmlns:a16="http://schemas.microsoft.com/office/drawing/2014/main" xmlns:lc="http://schemas.openxmlformats.org/drawingml/2006/lockedCanvas" id="{5990E51F-BEB5-4B24-98F7-94F4F212A2D3}"/>
                  </a:ext>
                </a:extLst>
              </p:cNvPr>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9" name="Isosceles Triangle 4">
                <a:extLst>
                  <a:ext uri="{FF2B5EF4-FFF2-40B4-BE49-F238E27FC236}">
                    <a16:creationId xmlns="" xmlns:a16="http://schemas.microsoft.com/office/drawing/2014/main" xmlns:lc="http://schemas.openxmlformats.org/drawingml/2006/lockedCanvas" id="{0764F1D1-C010-460B-9C7C-2FF50681B51A}"/>
                  </a:ext>
                </a:extLst>
              </p:cNvPr>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31" name="Group 26">
              <a:extLst>
                <a:ext uri="{FF2B5EF4-FFF2-40B4-BE49-F238E27FC236}">
                  <a16:creationId xmlns="" xmlns:a16="http://schemas.microsoft.com/office/drawing/2014/main" xmlns:lc="http://schemas.openxmlformats.org/drawingml/2006/lockedCanvas" id="{187C0761-B81E-4279-BA43-015F4789B66D}"/>
                </a:ext>
              </a:extLst>
            </p:cNvPr>
            <p:cNvGrpSpPr/>
            <p:nvPr/>
          </p:nvGrpSpPr>
          <p:grpSpPr>
            <a:xfrm>
              <a:off x="1359132" y="345883"/>
              <a:ext cx="1966239" cy="1811156"/>
              <a:chOff x="1888981" y="1110787"/>
              <a:chExt cx="2254374" cy="2076562"/>
            </a:xfrm>
          </p:grpSpPr>
          <p:sp>
            <p:nvSpPr>
              <p:cNvPr id="32" name="Teardrop 30">
                <a:extLst>
                  <a:ext uri="{FF2B5EF4-FFF2-40B4-BE49-F238E27FC236}">
                    <a16:creationId xmlns="" xmlns:a16="http://schemas.microsoft.com/office/drawing/2014/main" xmlns:lc="http://schemas.openxmlformats.org/drawingml/2006/lockedCanvas" id="{64AC187B-0A2A-489A-A907-3D496D0F402B}"/>
                  </a:ext>
                </a:extLst>
              </p:cNvPr>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3" name="Trapezoid 24">
                <a:extLst>
                  <a:ext uri="{FF2B5EF4-FFF2-40B4-BE49-F238E27FC236}">
                    <a16:creationId xmlns="" xmlns:a16="http://schemas.microsoft.com/office/drawing/2014/main" xmlns:lc="http://schemas.openxmlformats.org/drawingml/2006/lockedCanvas" id="{7651C308-51DD-43ED-AD7A-2E53A4CDDA81}"/>
                  </a:ext>
                </a:extLst>
              </p:cNvPr>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4" name="Rounded Rectangle 18">
                <a:extLst>
                  <a:ext uri="{FF2B5EF4-FFF2-40B4-BE49-F238E27FC236}">
                    <a16:creationId xmlns="" xmlns:a16="http://schemas.microsoft.com/office/drawing/2014/main" xmlns:lc="http://schemas.openxmlformats.org/drawingml/2006/lockedCanvas" id="{62930416-EBA5-4143-8370-943F45E8700C}"/>
                  </a:ext>
                </a:extLst>
              </p:cNvPr>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5" name="Rounded Rectangle 19">
                <a:extLst>
                  <a:ext uri="{FF2B5EF4-FFF2-40B4-BE49-F238E27FC236}">
                    <a16:creationId xmlns="" xmlns:a16="http://schemas.microsoft.com/office/drawing/2014/main" xmlns:lc="http://schemas.openxmlformats.org/drawingml/2006/lockedCanvas" id="{0353A222-C645-4858-A96B-D4B4B9C69293}"/>
                  </a:ext>
                </a:extLst>
              </p:cNvPr>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6" name="Rounded Rectangle 20">
                <a:extLst>
                  <a:ext uri="{FF2B5EF4-FFF2-40B4-BE49-F238E27FC236}">
                    <a16:creationId xmlns="" xmlns:a16="http://schemas.microsoft.com/office/drawing/2014/main" xmlns:lc="http://schemas.openxmlformats.org/drawingml/2006/lockedCanvas" id="{AE7A8672-48A3-4738-9AFC-10E91DD06D6B}"/>
                  </a:ext>
                </a:extLst>
              </p:cNvPr>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7" name="Rounded Rectangle 21">
                <a:extLst>
                  <a:ext uri="{FF2B5EF4-FFF2-40B4-BE49-F238E27FC236}">
                    <a16:creationId xmlns="" xmlns:a16="http://schemas.microsoft.com/office/drawing/2014/main" xmlns:lc="http://schemas.openxmlformats.org/drawingml/2006/lockedCanvas" id="{971073D8-F5DB-49E0-90B8-CB5EE821BBDF}"/>
                  </a:ext>
                </a:extLst>
              </p:cNvPr>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8" name="Rounded Rectangle 22">
                <a:extLst>
                  <a:ext uri="{FF2B5EF4-FFF2-40B4-BE49-F238E27FC236}">
                    <a16:creationId xmlns="" xmlns:a16="http://schemas.microsoft.com/office/drawing/2014/main" xmlns:lc="http://schemas.openxmlformats.org/drawingml/2006/lockedCanvas" id="{84868AB7-B7FC-41AD-8F70-C0362E013604}"/>
                  </a:ext>
                </a:extLst>
              </p:cNvPr>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39" name="Rounded Rectangle 25">
                <a:extLst>
                  <a:ext uri="{FF2B5EF4-FFF2-40B4-BE49-F238E27FC236}">
                    <a16:creationId xmlns="" xmlns:a16="http://schemas.microsoft.com/office/drawing/2014/main" xmlns:lc="http://schemas.openxmlformats.org/drawingml/2006/lockedCanvas" id="{D3DAEEE6-E3DD-4070-AFC9-DF5EF5A20C44}"/>
                  </a:ext>
                </a:extLst>
              </p:cNvPr>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27">
                <a:extLst>
                  <a:ext uri="{FF2B5EF4-FFF2-40B4-BE49-F238E27FC236}">
                    <a16:creationId xmlns="" xmlns:a16="http://schemas.microsoft.com/office/drawing/2014/main" xmlns:lc="http://schemas.openxmlformats.org/drawingml/2006/lockedCanvas" id="{577B8435-1E8C-4F57-B74D-B56C83326D65}"/>
                  </a:ext>
                </a:extLst>
              </p:cNvPr>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1" name="Rounded Rectangle 28">
                <a:extLst>
                  <a:ext uri="{FF2B5EF4-FFF2-40B4-BE49-F238E27FC236}">
                    <a16:creationId xmlns="" xmlns:a16="http://schemas.microsoft.com/office/drawing/2014/main" xmlns:lc="http://schemas.openxmlformats.org/drawingml/2006/lockedCanvas" id="{B0241759-7E69-42F7-8D33-266DE9417147}"/>
                  </a:ext>
                </a:extLst>
              </p:cNvPr>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42" name="Rounded Rectangle 29">
                <a:extLst>
                  <a:ext uri="{FF2B5EF4-FFF2-40B4-BE49-F238E27FC236}">
                    <a16:creationId xmlns="" xmlns:a16="http://schemas.microsoft.com/office/drawing/2014/main" xmlns:lc="http://schemas.openxmlformats.org/drawingml/2006/lockedCanvas" id="{DD2DBE1F-0326-42C7-B5F3-A1B7E8B47779}"/>
                  </a:ext>
                </a:extLst>
              </p:cNvPr>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grpSp>
    </p:spTree>
    <p:extLst>
      <p:ext uri="{BB962C8B-B14F-4D97-AF65-F5344CB8AC3E}">
        <p14:creationId xmlns:p14="http://schemas.microsoft.com/office/powerpoint/2010/main" val="2491635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741C562D-A619-4737-8BC4-D32D92A36E9B}"/>
              </a:ext>
            </a:extLst>
          </p:cNvPr>
          <p:cNvPicPr>
            <a:picLocks noChangeAspect="1"/>
          </p:cNvPicPr>
          <p:nvPr/>
        </p:nvPicPr>
        <p:blipFill rotWithShape="1">
          <a:blip r:embed="rId2"/>
          <a:srcRect l="35419" t="28666" r="17129" b="48134"/>
          <a:stretch/>
        </p:blipFill>
        <p:spPr>
          <a:xfrm>
            <a:off x="163286" y="1371600"/>
            <a:ext cx="11810999" cy="5312663"/>
          </a:xfrm>
          <a:prstGeom prst="rect">
            <a:avLst/>
          </a:prstGeom>
        </p:spPr>
      </p:pic>
      <p:sp>
        <p:nvSpPr>
          <p:cNvPr id="4" name="TextBox 3">
            <a:extLst>
              <a:ext uri="{FF2B5EF4-FFF2-40B4-BE49-F238E27FC236}">
                <a16:creationId xmlns:a16="http://schemas.microsoft.com/office/drawing/2014/main" xmlns="" id="{A3147FE7-69FE-4138-A3BA-57D584B21859}"/>
              </a:ext>
            </a:extLst>
          </p:cNvPr>
          <p:cNvSpPr txBox="1"/>
          <p:nvPr/>
        </p:nvSpPr>
        <p:spPr>
          <a:xfrm>
            <a:off x="1184366" y="228600"/>
            <a:ext cx="10212978"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a:ln w="9525">
                  <a:solidFill>
                    <a:prstClr val="white"/>
                  </a:solidFill>
                  <a:prstDash val="solid"/>
                </a:ln>
                <a:solidFill>
                  <a:srgbClr val="0070C0"/>
                </a:solidFill>
                <a:uLnTx/>
                <a:uFillTx/>
                <a:latin typeface="Georgia" panose="02040502050405020303" pitchFamily="18" charset="0"/>
                <a:cs typeface="Times New Roman" panose="02020603050405020304" pitchFamily="18" charset="0"/>
              </a:rPr>
              <a:t>ПЛАНУВАННЯ ТА ВИЗНАЧЕННЯ </a:t>
            </a:r>
            <a:r>
              <a:rPr kumimoji="0" lang="ru-RU" sz="3200" b="1" i="0" u="none" strike="noStrike" kern="1200" cap="none" spc="0" normalizeH="0" baseline="0" noProof="0" dirty="0" smtClean="0">
                <a:ln w="9525">
                  <a:solidFill>
                    <a:prstClr val="white"/>
                  </a:solidFill>
                  <a:prstDash val="solid"/>
                </a:ln>
                <a:solidFill>
                  <a:srgbClr val="0070C0"/>
                </a:solidFill>
                <a:uLnTx/>
                <a:uFillTx/>
                <a:latin typeface="Georgia" panose="02040502050405020303" pitchFamily="18" charset="0"/>
                <a:cs typeface="Times New Roman" panose="02020603050405020304" pitchFamily="18" charset="0"/>
              </a:rPr>
              <a:t>        ТРАЄКТОРІЇ </a:t>
            </a:r>
            <a:r>
              <a:rPr kumimoji="0" lang="ru-RU" sz="3200" b="1" i="0" u="none" strike="noStrike" kern="1200" cap="none" spc="0" normalizeH="0" baseline="0" noProof="0" dirty="0">
                <a:ln w="9525">
                  <a:solidFill>
                    <a:prstClr val="white"/>
                  </a:solidFill>
                  <a:prstDash val="solid"/>
                </a:ln>
                <a:solidFill>
                  <a:srgbClr val="0070C0"/>
                </a:solidFill>
                <a:uLnTx/>
                <a:uFillTx/>
                <a:latin typeface="Georgia" panose="02040502050405020303" pitchFamily="18" charset="0"/>
                <a:cs typeface="Times New Roman" panose="02020603050405020304" pitchFamily="18" charset="0"/>
              </a:rPr>
              <a:t>ПРОФЕСІЙНОГО РОЗВИТКУ</a:t>
            </a:r>
          </a:p>
        </p:txBody>
      </p:sp>
      <p:sp>
        <p:nvSpPr>
          <p:cNvPr id="7"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163286" y="173857"/>
            <a:ext cx="1502228" cy="11431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Tree>
    <p:extLst>
      <p:ext uri="{BB962C8B-B14F-4D97-AF65-F5344CB8AC3E}">
        <p14:creationId xmlns:p14="http://schemas.microsoft.com/office/powerpoint/2010/main" val="3602121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EE06D0-BB1E-4601-847F-819161706BDA}"/>
              </a:ext>
            </a:extLst>
          </p:cNvPr>
          <p:cNvSpPr txBox="1"/>
          <p:nvPr/>
        </p:nvSpPr>
        <p:spPr>
          <a:xfrm>
            <a:off x="228600" y="397755"/>
            <a:ext cx="11695176" cy="3416320"/>
          </a:xfrm>
          <a:prstGeom prst="rect">
            <a:avLst/>
          </a:prstGeom>
          <a:noFill/>
        </p:spPr>
        <p:txBody>
          <a:bodyPr wrap="square">
            <a:spAutoFit/>
          </a:bodyPr>
          <a:lstStyle/>
          <a:p>
            <a:pPr algn="ctr"/>
            <a:r>
              <a:rPr kumimoji="0" lang="ru-RU" sz="3600" i="0" u="none" strike="noStrike" kern="1200" normalizeH="0" baseline="0" noProof="0" dirty="0" smtClean="0">
                <a:ln w="6600">
                  <a:solidFill>
                    <a:schemeClr val="accent2"/>
                  </a:solidFill>
                  <a:prstDash val="solid"/>
                </a:ln>
                <a:solidFill>
                  <a:srgbClr val="0070C0"/>
                </a:solidFill>
                <a:uLnTx/>
                <a:uFillTx/>
                <a:latin typeface="Times New Roman" pitchFamily="18" charset="0"/>
                <a:ea typeface="+mj-ea"/>
                <a:cs typeface="Times New Roman" pitchFamily="18" charset="0"/>
              </a:rPr>
              <a:t>			 </a:t>
            </a:r>
            <a:r>
              <a:rPr kumimoji="0" lang="ru-RU" sz="2800" i="1" u="none" strike="noStrike" kern="1200" cap="none" spc="0" normalizeH="0" baseline="0" noProof="0" dirty="0" smtClean="0">
                <a:ln>
                  <a:noFill/>
                </a:ln>
                <a:effectLst/>
                <a:uLnTx/>
                <a:uFillTx/>
                <a:latin typeface="Times New Roman" pitchFamily="18" charset="0"/>
                <a:ea typeface="+mj-ea"/>
                <a:cs typeface="Times New Roman" pitchFamily="18" charset="0"/>
              </a:rPr>
              <a:t> </a:t>
            </a:r>
            <a:r>
              <a:rPr kumimoji="0" lang="ru-RU" sz="3200" b="1" i="1" u="sng" strike="noStrike" kern="1200" cap="none" spc="0" normalizeH="0" baseline="0" noProof="0" dirty="0" smtClean="0">
                <a:ln>
                  <a:noFill/>
                </a:ln>
                <a:solidFill>
                  <a:srgbClr val="0070C0"/>
                </a:solidFill>
                <a:effectLst/>
                <a:uLnTx/>
                <a:uFillTx/>
                <a:latin typeface="Georgia" panose="02040502050405020303" pitchFamily="18" charset="0"/>
                <a:ea typeface="+mj-ea"/>
                <a:cs typeface="Times New Roman" pitchFamily="18" charset="0"/>
              </a:rPr>
              <a:t>Формальна</a:t>
            </a:r>
            <a:r>
              <a:rPr kumimoji="0" lang="ru-RU" sz="3200" b="1" i="1" u="sng" strike="noStrike" kern="1200" cap="none" spc="0" normalizeH="0" noProof="0" dirty="0" smtClean="0">
                <a:ln>
                  <a:noFill/>
                </a:ln>
                <a:solidFill>
                  <a:srgbClr val="0070C0"/>
                </a:solidFill>
                <a:effectLst/>
                <a:uLnTx/>
                <a:uFillTx/>
                <a:latin typeface="Georgia" panose="02040502050405020303" pitchFamily="18" charset="0"/>
                <a:ea typeface="+mj-ea"/>
                <a:cs typeface="Times New Roman" pitchFamily="18" charset="0"/>
              </a:rPr>
              <a:t> </a:t>
            </a:r>
            <a:r>
              <a:rPr kumimoji="0" lang="ru-RU" sz="3200" b="1" i="1" u="sng" strike="noStrike" kern="1200" cap="none" spc="0" normalizeH="0" noProof="0" dirty="0" err="1" smtClean="0">
                <a:ln>
                  <a:noFill/>
                </a:ln>
                <a:solidFill>
                  <a:srgbClr val="0070C0"/>
                </a:solidFill>
                <a:effectLst/>
                <a:uLnTx/>
                <a:uFillTx/>
                <a:latin typeface="Georgia" panose="02040502050405020303" pitchFamily="18" charset="0"/>
                <a:ea typeface="+mj-ea"/>
                <a:cs typeface="Times New Roman" pitchFamily="18" charset="0"/>
              </a:rPr>
              <a:t>освіта</a:t>
            </a:r>
            <a:r>
              <a:rPr kumimoji="0" lang="ru-RU" sz="3200" b="1" i="1" u="sng" strike="noStrike" kern="1200" cap="none" spc="0" normalizeH="0" noProof="0" dirty="0" smtClean="0">
                <a:ln>
                  <a:noFill/>
                </a:ln>
                <a:solidFill>
                  <a:srgbClr val="0070C0"/>
                </a:solidFill>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Times New Roman" pitchFamily="18" charset="0"/>
                <a:ea typeface="+mj-ea"/>
                <a:cs typeface="Times New Roman" pitchFamily="18" charset="0"/>
              </a:rPr>
              <a:t>це</a:t>
            </a:r>
            <a:r>
              <a:rPr kumimoji="0" lang="ru-RU" sz="2800" i="1" u="none" strike="noStrike" kern="1200" cap="none" spc="0" normalizeH="0" baseline="0" noProof="0" dirty="0" smtClean="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освіта</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яка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здобувається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за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освітніми</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програмами</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відповідно</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до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визначених</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законодавством</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рівнів</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освіти,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галузей</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знань</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спеціальностей</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професій</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і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передбачає</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досягнення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здобувачами</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освіти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визначених</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стандартами освіти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результатів</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навчання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відповідного</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рівня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освіти та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здобуття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кваліфікацій</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що</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Times New Roman" pitchFamily="18" charset="0"/>
                <a:ea typeface="+mj-ea"/>
                <a:cs typeface="Times New Roman" pitchFamily="18" charset="0"/>
              </a:rPr>
              <a:t>визнаються</a:t>
            </a:r>
            <a: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t> державою.</a:t>
            </a:r>
            <a:br>
              <a:rPr kumimoji="0" lang="ru-RU" sz="2800" i="1" u="none" strike="noStrike" kern="1200" cap="none" spc="0" normalizeH="0" baseline="0" noProof="0" dirty="0">
                <a:ln>
                  <a:noFill/>
                </a:ln>
                <a:effectLst/>
                <a:uLnTx/>
                <a:uFillTx/>
                <a:latin typeface="Times New Roman" pitchFamily="18" charset="0"/>
                <a:ea typeface="+mj-ea"/>
                <a:cs typeface="Times New Roman" pitchFamily="18" charset="0"/>
              </a:rPr>
            </a:br>
            <a:r>
              <a:rPr kumimoji="0" lang="ru-RU" sz="20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t> </a:t>
            </a:r>
            <a:br>
              <a:rPr kumimoji="0" lang="ru-RU" sz="2000" b="1"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rPr>
            </a:br>
            <a:r>
              <a:rPr kumimoji="0" lang="ru-RU" sz="20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kumimoji="0" lang="ru-RU" sz="2000" b="1" i="1" u="none" strike="noStrike" kern="1200" normalizeH="0" baseline="0" noProof="0" dirty="0" err="1">
                <a:ln w="6600">
                  <a:solidFill>
                    <a:schemeClr val="accent2"/>
                  </a:solidFill>
                  <a:prstDash val="solid"/>
                </a:ln>
                <a:uLnTx/>
                <a:uFillTx/>
                <a:latin typeface="Times New Roman" pitchFamily="18" charset="0"/>
                <a:ea typeface="+mj-ea"/>
                <a:cs typeface="Times New Roman" pitchFamily="18" charset="0"/>
              </a:rPr>
              <a:t>Стаття</a:t>
            </a:r>
            <a:r>
              <a:rPr kumimoji="0" lang="ru-RU" sz="2000" b="1" i="1" u="none" strike="noStrike" kern="1200" normalizeH="0" baseline="0" noProof="0" dirty="0">
                <a:ln w="6600">
                  <a:solidFill>
                    <a:schemeClr val="accent2"/>
                  </a:solidFill>
                  <a:prstDash val="solid"/>
                </a:ln>
                <a:uLnTx/>
                <a:uFillTx/>
                <a:latin typeface="Times New Roman" pitchFamily="18" charset="0"/>
                <a:ea typeface="+mj-ea"/>
                <a:cs typeface="Times New Roman" pitchFamily="18" charset="0"/>
              </a:rPr>
              <a:t> 8 Закону України «Про </a:t>
            </a:r>
            <a:r>
              <a:rPr kumimoji="0" lang="ru-RU" sz="2000" b="1" i="1" u="none" strike="noStrike" kern="1200" normalizeH="0" baseline="0" noProof="0" dirty="0" err="1">
                <a:ln w="6600">
                  <a:solidFill>
                    <a:schemeClr val="accent2"/>
                  </a:solidFill>
                  <a:prstDash val="solid"/>
                </a:ln>
                <a:uLnTx/>
                <a:uFillTx/>
                <a:latin typeface="Times New Roman" pitchFamily="18" charset="0"/>
                <a:ea typeface="+mj-ea"/>
                <a:cs typeface="Times New Roman" pitchFamily="18" charset="0"/>
              </a:rPr>
              <a:t>освіту</a:t>
            </a:r>
            <a:r>
              <a:rPr kumimoji="0" lang="ru-RU" sz="2000" b="1" i="1" u="none" strike="noStrike" kern="1200" normalizeH="0" baseline="0" noProof="0" dirty="0">
                <a:ln w="6600">
                  <a:solidFill>
                    <a:schemeClr val="accent2"/>
                  </a:solidFill>
                  <a:prstDash val="solid"/>
                </a:ln>
                <a:uLnTx/>
                <a:uFillTx/>
                <a:latin typeface="Times New Roman" pitchFamily="18" charset="0"/>
                <a:ea typeface="+mj-ea"/>
                <a:cs typeface="Times New Roman" pitchFamily="18" charset="0"/>
              </a:rPr>
              <a:t>»</a:t>
            </a:r>
            <a:endParaRPr lang="x-none" dirty="0"/>
          </a:p>
        </p:txBody>
      </p:sp>
      <p:graphicFrame>
        <p:nvGraphicFramePr>
          <p:cNvPr id="6" name="Таблица 5">
            <a:extLst>
              <a:ext uri="{FF2B5EF4-FFF2-40B4-BE49-F238E27FC236}">
                <a16:creationId xmlns:a16="http://schemas.microsoft.com/office/drawing/2014/main" xmlns="" id="{11C9C181-4067-4911-9A4C-EC56E00E5D67}"/>
              </a:ext>
            </a:extLst>
          </p:cNvPr>
          <p:cNvGraphicFramePr>
            <a:graphicFrameLocks noGrp="1"/>
          </p:cNvGraphicFramePr>
          <p:nvPr>
            <p:extLst>
              <p:ext uri="{D42A27DB-BD31-4B8C-83A1-F6EECF244321}">
                <p14:modId xmlns:p14="http://schemas.microsoft.com/office/powerpoint/2010/main" val="2999466608"/>
              </p:ext>
            </p:extLst>
          </p:nvPr>
        </p:nvGraphicFramePr>
        <p:xfrm>
          <a:off x="566928" y="4023360"/>
          <a:ext cx="11137392" cy="2498794"/>
        </p:xfrm>
        <a:graphic>
          <a:graphicData uri="http://schemas.openxmlformats.org/drawingml/2006/table">
            <a:tbl>
              <a:tblPr firstRow="1" bandRow="1">
                <a:tableStyleId>{5FD0F851-EC5A-4D38-B0AD-8093EC10F338}</a:tableStyleId>
              </a:tblPr>
              <a:tblGrid>
                <a:gridCol w="3672839">
                  <a:extLst>
                    <a:ext uri="{9D8B030D-6E8A-4147-A177-3AD203B41FA5}">
                      <a16:colId xmlns:a16="http://schemas.microsoft.com/office/drawing/2014/main" xmlns="" val="3708210586"/>
                    </a:ext>
                  </a:extLst>
                </a:gridCol>
                <a:gridCol w="3672839">
                  <a:extLst>
                    <a:ext uri="{9D8B030D-6E8A-4147-A177-3AD203B41FA5}">
                      <a16:colId xmlns:a16="http://schemas.microsoft.com/office/drawing/2014/main" xmlns="" val="3706452615"/>
                    </a:ext>
                  </a:extLst>
                </a:gridCol>
                <a:gridCol w="3791714">
                  <a:extLst>
                    <a:ext uri="{9D8B030D-6E8A-4147-A177-3AD203B41FA5}">
                      <a16:colId xmlns:a16="http://schemas.microsoft.com/office/drawing/2014/main" xmlns="" val="1216280731"/>
                    </a:ext>
                  </a:extLst>
                </a:gridCol>
              </a:tblGrid>
              <a:tr h="672753">
                <a:tc>
                  <a:txBody>
                    <a:bodyPr/>
                    <a:lstStyle/>
                    <a:p>
                      <a:pPr algn="ctr"/>
                      <a:r>
                        <a:rPr lang="uk-UA" sz="2400" dirty="0">
                          <a:latin typeface="Times New Roman" panose="02020603050405020304" pitchFamily="18" charset="0"/>
                          <a:cs typeface="Times New Roman" panose="02020603050405020304" pitchFamily="18" charset="0"/>
                        </a:rPr>
                        <a:t>Коротка характеристика</a:t>
                      </a:r>
                      <a:endParaRPr lang="uk-UA" sz="2400"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ctr"/>
                      <a:r>
                        <a:rPr lang="uk-UA" sz="2400" dirty="0">
                          <a:solidFill>
                            <a:schemeClr val="tx1"/>
                          </a:solidFill>
                          <a:latin typeface="Times New Roman" panose="02020603050405020304" pitchFamily="18" charset="0"/>
                          <a:cs typeface="Times New Roman" panose="02020603050405020304" pitchFamily="18" charset="0"/>
                        </a:rPr>
                        <a:t>Вид</a:t>
                      </a:r>
                    </a:p>
                  </a:txBody>
                  <a:tcPr anchor="ctr"/>
                </a:tc>
                <a:tc>
                  <a:txBody>
                    <a:bodyPr/>
                    <a:lstStyle/>
                    <a:p>
                      <a:pPr algn="ctr"/>
                      <a:r>
                        <a:rPr lang="uk-UA" sz="2400" dirty="0">
                          <a:latin typeface="Times New Roman" panose="02020603050405020304" pitchFamily="18" charset="0"/>
                          <a:cs typeface="Times New Roman" panose="02020603050405020304" pitchFamily="18" charset="0"/>
                        </a:rPr>
                        <a:t>Підстава для визнання</a:t>
                      </a:r>
                      <a:endParaRPr lang="uk-UA" sz="240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3942999061"/>
                  </a:ext>
                </a:extLst>
              </a:tr>
              <a:tr h="1826041">
                <a:tc>
                  <a:txBody>
                    <a:bodyPr/>
                    <a:lstStyle/>
                    <a:p>
                      <a:pPr algn="ctr"/>
                      <a:r>
                        <a:rPr lang="uk-UA" sz="2000" dirty="0">
                          <a:latin typeface="Times New Roman" panose="02020603050405020304" pitchFamily="18" charset="0"/>
                          <a:cs typeface="Times New Roman" panose="02020603050405020304" pitchFamily="18" charset="0"/>
                        </a:rPr>
                        <a:t>Передбачає досягнення здобувачами освіти визначених стандартів</a:t>
                      </a:r>
                      <a:endParaRPr lang="uk-UA" sz="2000" b="1" dirty="0">
                        <a:latin typeface="Times New Roman" panose="02020603050405020304" pitchFamily="18" charset="0"/>
                        <a:cs typeface="Times New Roman" panose="02020603050405020304" pitchFamily="18" charset="0"/>
                      </a:endParaRPr>
                    </a:p>
                  </a:txBody>
                  <a:tcPr anchor="ctr"/>
                </a:tc>
                <a:tc>
                  <a:txBody>
                    <a:bodyPr/>
                    <a:lstStyle/>
                    <a:p>
                      <a:pPr algn="ctr"/>
                      <a:r>
                        <a:rPr lang="uk-UA" sz="2000" dirty="0">
                          <a:latin typeface="Times New Roman" panose="02020603050405020304" pitchFamily="18" charset="0"/>
                          <a:cs typeface="Times New Roman" panose="02020603050405020304" pitchFamily="18" charset="0"/>
                        </a:rPr>
                        <a:t>Освітні програми, семінари, практикуми, тренінги, тощо у закладах післядипломної освіти, університетах</a:t>
                      </a:r>
                      <a:endParaRPr lang="uk-UA" sz="2000" b="1" dirty="0">
                        <a:latin typeface="Times New Roman" panose="02020603050405020304" pitchFamily="18" charset="0"/>
                        <a:cs typeface="Times New Roman" panose="02020603050405020304" pitchFamily="18" charset="0"/>
                      </a:endParaRPr>
                    </a:p>
                  </a:txBody>
                  <a:tcPr anchor="ctr"/>
                </a:tc>
                <a:tc>
                  <a:txBody>
                    <a:bodyPr/>
                    <a:lstStyle/>
                    <a:p>
                      <a:pPr algn="ctr"/>
                      <a:r>
                        <a:rPr lang="uk-UA" sz="2000" dirty="0">
                          <a:latin typeface="Times New Roman" panose="02020603050405020304" pitchFamily="18" charset="0"/>
                          <a:cs typeface="Times New Roman" panose="02020603050405020304" pitchFamily="18" charset="0"/>
                        </a:rPr>
                        <a:t>Ліцензія</a:t>
                      </a:r>
                    </a:p>
                    <a:p>
                      <a:pPr algn="ctr"/>
                      <a:r>
                        <a:rPr lang="uk-UA" sz="2000" dirty="0">
                          <a:latin typeface="Times New Roman" panose="02020603050405020304" pitchFamily="18" charset="0"/>
                          <a:cs typeface="Times New Roman" panose="02020603050405020304" pitchFamily="18" charset="0"/>
                        </a:rPr>
                        <a:t> Акредитація</a:t>
                      </a:r>
                      <a:endParaRPr lang="uk-UA" sz="20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00506353"/>
                  </a:ext>
                </a:extLst>
              </a:tr>
            </a:tbl>
          </a:graphicData>
        </a:graphic>
      </p:graphicFrame>
      <p:sp>
        <p:nvSpPr>
          <p:cNvPr id="4"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337455" y="141514"/>
            <a:ext cx="1719943" cy="94721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Tree>
    <p:extLst>
      <p:ext uri="{BB962C8B-B14F-4D97-AF65-F5344CB8AC3E}">
        <p14:creationId xmlns:p14="http://schemas.microsoft.com/office/powerpoint/2010/main" val="1602498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6118A1-B58E-4305-88D9-BE7A4BAC7B89}"/>
              </a:ext>
            </a:extLst>
          </p:cNvPr>
          <p:cNvSpPr txBox="1"/>
          <p:nvPr/>
        </p:nvSpPr>
        <p:spPr>
          <a:xfrm>
            <a:off x="100584" y="152400"/>
            <a:ext cx="11949902" cy="3046988"/>
          </a:xfrm>
          <a:prstGeom prst="rect">
            <a:avLst/>
          </a:prstGeom>
          <a:noFill/>
        </p:spPr>
        <p:txBody>
          <a:bodyPr wrap="square">
            <a:spAutoFit/>
          </a:bodyPr>
          <a:lstStyle/>
          <a:p>
            <a:pPr algn="ctr"/>
            <a:r>
              <a:rPr lang="ru-RU" sz="3200" b="1" i="1" u="sng" dirty="0" smtClean="0">
                <a:solidFill>
                  <a:srgbClr val="0070C0"/>
                </a:solidFill>
                <a:latin typeface="Georgia" panose="02040502050405020303" pitchFamily="18" charset="0"/>
                <a:cs typeface="Times New Roman" pitchFamily="18" charset="0"/>
              </a:rPr>
              <a:t>Неформальна </a:t>
            </a:r>
            <a:r>
              <a:rPr lang="ru-RU" sz="3200" b="1" i="1" u="sng" dirty="0" err="1" smtClean="0">
                <a:solidFill>
                  <a:srgbClr val="0070C0"/>
                </a:solidFill>
                <a:latin typeface="Georgia" panose="02040502050405020303" pitchFamily="18" charset="0"/>
                <a:cs typeface="Times New Roman" pitchFamily="18" charset="0"/>
              </a:rPr>
              <a:t>освіта</a:t>
            </a:r>
            <a:r>
              <a:rPr lang="ru-RU" sz="3200" b="1" i="1" u="sng" dirty="0" smtClean="0">
                <a:solidFill>
                  <a:srgbClr val="0070C0"/>
                </a:solidFill>
                <a:latin typeface="Georgia" panose="02040502050405020303" pitchFamily="18" charset="0"/>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це</a:t>
            </a:r>
            <a:r>
              <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освіта</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яка </a:t>
            </a:r>
            <a:endPar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endParaRPr>
          </a:p>
          <a:p>
            <a:pPr algn="ctr"/>
            <a:r>
              <a:rPr lang="ru-RU" sz="2800" i="1" dirty="0">
                <a:latin typeface="Georgia" panose="02040502050405020303" pitchFamily="18" charset="0"/>
                <a:ea typeface="+mj-ea"/>
                <a:cs typeface="Times New Roman" pitchFamily="18" charset="0"/>
              </a:rPr>
              <a:t>	</a:t>
            </a:r>
            <a:r>
              <a:rPr lang="ru-RU" sz="2800" i="1" dirty="0" smtClean="0">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здобувається</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як правило, за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освітніми</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програмами</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та не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передбачає</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присудження</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визнаних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державою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освітніх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кваліфікацій</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p>
          <a:p>
            <a:pPr algn="ct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за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рівнями</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освіти, але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може</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завершуватися</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присвоєнням</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професійних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та/</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або</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присудженням</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часткових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освітніх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кваліфікацій</a:t>
            </a:r>
            <a:r>
              <a:rPr kumimoji="0" lang="ru-RU" sz="2800"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a:t>
            </a:r>
            <a:endParaRPr lang="ru-RU" sz="2800" dirty="0">
              <a:latin typeface="Georgia" panose="02040502050405020303" pitchFamily="18" charset="0"/>
              <a:ea typeface="+mj-ea"/>
              <a:cs typeface="Times New Roman" pitchFamily="18" charset="0"/>
            </a:endParaRPr>
          </a:p>
          <a:p>
            <a:pPr algn="ctr"/>
            <a:r>
              <a:rPr kumimoji="0" lang="ru-RU" sz="2000" i="1" u="none" strike="noStrike" kern="1200" normalizeH="0" baseline="0" noProof="0" dirty="0" err="1" smtClean="0">
                <a:ln w="6600">
                  <a:solidFill>
                    <a:schemeClr val="accent2"/>
                  </a:solidFill>
                  <a:prstDash val="solid"/>
                </a:ln>
                <a:uLnTx/>
                <a:uFillTx/>
                <a:latin typeface="Georgia" panose="02040502050405020303" pitchFamily="18" charset="0"/>
                <a:ea typeface="+mj-ea"/>
                <a:cs typeface="Times New Roman" pitchFamily="18" charset="0"/>
              </a:rPr>
              <a:t>Стаття</a:t>
            </a:r>
            <a:r>
              <a:rPr kumimoji="0" lang="ru-RU" sz="2000" i="1" u="none" strike="noStrike" kern="1200" normalizeH="0" baseline="0" noProof="0" dirty="0" smtClean="0">
                <a:ln w="6600">
                  <a:solidFill>
                    <a:schemeClr val="accent2"/>
                  </a:solidFill>
                  <a:prstDash val="solid"/>
                </a:ln>
                <a:uLnTx/>
                <a:uFillTx/>
                <a:latin typeface="Georgia" panose="02040502050405020303" pitchFamily="18" charset="0"/>
                <a:ea typeface="+mj-ea"/>
                <a:cs typeface="Times New Roman" pitchFamily="18" charset="0"/>
              </a:rPr>
              <a:t> </a:t>
            </a:r>
            <a:r>
              <a:rPr kumimoji="0" lang="ru-RU" sz="2000" i="1" u="none" strike="noStrike" kern="1200" normalizeH="0" baseline="0" noProof="0" dirty="0">
                <a:ln w="6600">
                  <a:solidFill>
                    <a:schemeClr val="accent2"/>
                  </a:solidFill>
                  <a:prstDash val="solid"/>
                </a:ln>
                <a:uLnTx/>
                <a:uFillTx/>
                <a:latin typeface="Georgia" panose="02040502050405020303" pitchFamily="18" charset="0"/>
                <a:ea typeface="+mj-ea"/>
                <a:cs typeface="Times New Roman" pitchFamily="18" charset="0"/>
              </a:rPr>
              <a:t>8 Закону України «Про </a:t>
            </a:r>
            <a:r>
              <a:rPr kumimoji="0" lang="ru-RU" sz="2000" i="1" u="none" strike="noStrike" kern="1200" normalizeH="0" baseline="0" noProof="0" dirty="0" err="1">
                <a:ln w="6600">
                  <a:solidFill>
                    <a:schemeClr val="accent2"/>
                  </a:solidFill>
                  <a:prstDash val="solid"/>
                </a:ln>
                <a:uLnTx/>
                <a:uFillTx/>
                <a:latin typeface="Georgia" panose="02040502050405020303" pitchFamily="18" charset="0"/>
                <a:ea typeface="+mj-ea"/>
                <a:cs typeface="Times New Roman" pitchFamily="18" charset="0"/>
              </a:rPr>
              <a:t>освіту</a:t>
            </a:r>
            <a:r>
              <a:rPr kumimoji="0" lang="ru-RU" sz="2000" i="1" u="none" strike="noStrike" kern="1200" normalizeH="0" baseline="0" noProof="0" dirty="0">
                <a:ln w="6600">
                  <a:solidFill>
                    <a:schemeClr val="accent2"/>
                  </a:solidFill>
                  <a:prstDash val="solid"/>
                </a:ln>
                <a:uLnTx/>
                <a:uFillTx/>
                <a:latin typeface="Georgia" panose="02040502050405020303" pitchFamily="18" charset="0"/>
                <a:ea typeface="+mj-ea"/>
                <a:cs typeface="Times New Roman" pitchFamily="18" charset="0"/>
              </a:rPr>
              <a:t>»</a:t>
            </a:r>
            <a:endParaRPr lang="x-none" dirty="0">
              <a:latin typeface="Georgia" panose="02040502050405020303" pitchFamily="18" charset="0"/>
            </a:endParaRPr>
          </a:p>
        </p:txBody>
      </p:sp>
      <p:graphicFrame>
        <p:nvGraphicFramePr>
          <p:cNvPr id="4" name="Таблиця 2">
            <a:extLst>
              <a:ext uri="{FF2B5EF4-FFF2-40B4-BE49-F238E27FC236}">
                <a16:creationId xmlns:a16="http://schemas.microsoft.com/office/drawing/2014/main" xmlns="" id="{DE27E303-2394-429D-B174-E56C1A15604F}"/>
              </a:ext>
            </a:extLst>
          </p:cNvPr>
          <p:cNvGraphicFramePr>
            <a:graphicFrameLocks noGrp="1"/>
          </p:cNvGraphicFramePr>
          <p:nvPr>
            <p:extLst>
              <p:ext uri="{D42A27DB-BD31-4B8C-83A1-F6EECF244321}">
                <p14:modId xmlns:p14="http://schemas.microsoft.com/office/powerpoint/2010/main" val="939407579"/>
              </p:ext>
            </p:extLst>
          </p:nvPr>
        </p:nvGraphicFramePr>
        <p:xfrm>
          <a:off x="326571" y="3803665"/>
          <a:ext cx="11157858" cy="2860569"/>
        </p:xfrm>
        <a:graphic>
          <a:graphicData uri="http://schemas.openxmlformats.org/drawingml/2006/table">
            <a:tbl>
              <a:tblPr firstRow="1" bandRow="1"/>
              <a:tblGrid>
                <a:gridCol w="3719286">
                  <a:extLst>
                    <a:ext uri="{9D8B030D-6E8A-4147-A177-3AD203B41FA5}">
                      <a16:colId xmlns:a16="http://schemas.microsoft.com/office/drawing/2014/main" xmlns="" val="20000"/>
                    </a:ext>
                  </a:extLst>
                </a:gridCol>
                <a:gridCol w="3719286">
                  <a:extLst>
                    <a:ext uri="{9D8B030D-6E8A-4147-A177-3AD203B41FA5}">
                      <a16:colId xmlns:a16="http://schemas.microsoft.com/office/drawing/2014/main" xmlns="" val="20001"/>
                    </a:ext>
                  </a:extLst>
                </a:gridCol>
                <a:gridCol w="3719286">
                  <a:extLst>
                    <a:ext uri="{9D8B030D-6E8A-4147-A177-3AD203B41FA5}">
                      <a16:colId xmlns:a16="http://schemas.microsoft.com/office/drawing/2014/main" xmlns="" val="20002"/>
                    </a:ext>
                  </a:extLst>
                </a:gridCol>
              </a:tblGrid>
              <a:tr h="1198346">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800" dirty="0">
                          <a:latin typeface="Georgia" panose="02040502050405020303" pitchFamily="18" charset="0"/>
                          <a:cs typeface="Times New Roman" panose="02020603050405020304" pitchFamily="18" charset="0"/>
                        </a:rPr>
                        <a:t>Коротка характеристика</a:t>
                      </a:r>
                      <a:endParaRPr lang="uk-UA" sz="2800" dirty="0">
                        <a:solidFill>
                          <a:schemeClr val="tx1"/>
                        </a:solidFill>
                        <a:latin typeface="Georgia" panose="02040502050405020303" pitchFamily="18" charset="0"/>
                        <a:cs typeface="Times New Roman" panose="02020603050405020304" pitchFamily="18" charset="0"/>
                      </a:endParaRP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400" dirty="0">
                          <a:latin typeface="Georgia" panose="02040502050405020303" pitchFamily="18" charset="0"/>
                          <a:cs typeface="Times New Roman" panose="02020603050405020304" pitchFamily="18" charset="0"/>
                        </a:rPr>
                        <a:t>Вид</a:t>
                      </a:r>
                      <a:endParaRPr lang="uk-UA" sz="2400" dirty="0">
                        <a:solidFill>
                          <a:schemeClr val="tx1"/>
                        </a:solidFill>
                        <a:latin typeface="Georgia" panose="02040502050405020303" pitchFamily="18" charset="0"/>
                        <a:cs typeface="Times New Roman" panose="02020603050405020304" pitchFamily="18" charset="0"/>
                      </a:endParaRP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400" dirty="0">
                          <a:latin typeface="Georgia" panose="02040502050405020303" pitchFamily="18" charset="0"/>
                          <a:cs typeface="Times New Roman" panose="02020603050405020304" pitchFamily="18" charset="0"/>
                        </a:rPr>
                        <a:t>Підстава</a:t>
                      </a:r>
                    </a:p>
                    <a:p>
                      <a:pPr algn="ctr"/>
                      <a:r>
                        <a:rPr lang="uk-UA" sz="2400" dirty="0">
                          <a:latin typeface="Georgia" panose="02040502050405020303" pitchFamily="18" charset="0"/>
                          <a:cs typeface="Times New Roman" panose="02020603050405020304" pitchFamily="18" charset="0"/>
                        </a:rPr>
                        <a:t> для визнання</a:t>
                      </a:r>
                      <a:endParaRPr lang="uk-UA" sz="2400" dirty="0">
                        <a:solidFill>
                          <a:schemeClr val="tx1"/>
                        </a:solidFill>
                        <a:latin typeface="Georgia" panose="02040502050405020303" pitchFamily="18" charset="0"/>
                        <a:cs typeface="Times New Roman" panose="02020603050405020304" pitchFamily="18" charset="0"/>
                      </a:endParaRP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6222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dirty="0">
                          <a:latin typeface="Georgia" panose="02040502050405020303" pitchFamily="18" charset="0"/>
                          <a:cs typeface="Times New Roman" panose="02020603050405020304" pitchFamily="18" charset="0"/>
                        </a:rPr>
                        <a:t>Програма не передбачає визнаних державою рівнів кваліфікації</a:t>
                      </a:r>
                    </a:p>
                    <a:p>
                      <a:pPr algn="ctr"/>
                      <a:endParaRPr lang="uk-UA" sz="1600" dirty="0">
                        <a:latin typeface="Georgia" panose="02040502050405020303" pitchFamily="18" charset="0"/>
                        <a:cs typeface="Times New Roman" panose="02020603050405020304" pitchFamily="18" charset="0"/>
                      </a:endParaRP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uk-UA" sz="2000" dirty="0">
                          <a:latin typeface="Georgia" panose="02040502050405020303" pitchFamily="18" charset="0"/>
                          <a:cs typeface="Times New Roman" panose="02020603050405020304" pitchFamily="18" charset="0"/>
                        </a:rPr>
                        <a:t>Освітні програми, тренінги,</a:t>
                      </a:r>
                      <a:r>
                        <a:rPr lang="uk-UA" sz="2000" baseline="0" dirty="0">
                          <a:latin typeface="Georgia" panose="02040502050405020303" pitchFamily="18" charset="0"/>
                          <a:cs typeface="Times New Roman" panose="02020603050405020304" pitchFamily="18" charset="0"/>
                        </a:rPr>
                        <a:t> тощо у суб'єктів освітньої діяльності у статутах яких передбачені освітні послуги</a:t>
                      </a:r>
                      <a:endParaRPr lang="uk-UA" sz="2000" dirty="0">
                        <a:latin typeface="Georgia" panose="02040502050405020303" pitchFamily="18" charset="0"/>
                        <a:cs typeface="Times New Roman" panose="02020603050405020304" pitchFamily="18" charset="0"/>
                      </a:endParaRP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uk-UA" sz="2000" dirty="0">
                          <a:latin typeface="Georgia" panose="02040502050405020303" pitchFamily="18" charset="0"/>
                          <a:cs typeface="Times New Roman" panose="02020603050405020304" pitchFamily="18" charset="0"/>
                        </a:rPr>
                        <a:t>Педагогічною радою відповідно</a:t>
                      </a:r>
                      <a:r>
                        <a:rPr lang="uk-UA" sz="2000" baseline="0" dirty="0">
                          <a:latin typeface="Georgia" panose="02040502050405020303" pitchFamily="18" charset="0"/>
                          <a:cs typeface="Times New Roman" panose="02020603050405020304" pitchFamily="18" charset="0"/>
                        </a:rPr>
                        <a:t> до Постанови КМУ № 800 від 21.08.2019  року</a:t>
                      </a:r>
                      <a:r>
                        <a:rPr lang="uk-UA" sz="2000" dirty="0">
                          <a:latin typeface="Georgia" panose="02040502050405020303" pitchFamily="18" charset="0"/>
                          <a:cs typeface="Times New Roman" panose="02020603050405020304" pitchFamily="18" charset="0"/>
                        </a:rPr>
                        <a:t> </a:t>
                      </a:r>
                    </a:p>
                  </a:txBody>
                  <a:tcPr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xmlns="" val="10001"/>
                  </a:ext>
                </a:extLst>
              </a:tr>
            </a:tbl>
          </a:graphicData>
        </a:graphic>
      </p:graphicFrame>
      <p:sp>
        <p:nvSpPr>
          <p:cNvPr id="6"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73368" y="59951"/>
            <a:ext cx="1774371" cy="9907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Tree>
    <p:extLst>
      <p:ext uri="{BB962C8B-B14F-4D97-AF65-F5344CB8AC3E}">
        <p14:creationId xmlns:p14="http://schemas.microsoft.com/office/powerpoint/2010/main" val="2456477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F5A933F-D288-4508-AAFF-0BCC32F1F4CD}"/>
              </a:ext>
            </a:extLst>
          </p:cNvPr>
          <p:cNvSpPr txBox="1"/>
          <p:nvPr/>
        </p:nvSpPr>
        <p:spPr>
          <a:xfrm>
            <a:off x="301752" y="305068"/>
            <a:ext cx="11612880" cy="3847207"/>
          </a:xfrm>
          <a:prstGeom prst="rect">
            <a:avLst/>
          </a:prstGeom>
          <a:noFill/>
        </p:spPr>
        <p:txBody>
          <a:bodyPr wrap="square">
            <a:spAutoFit/>
          </a:bodyPr>
          <a:lstStyle/>
          <a:p>
            <a:pPr algn="ctr"/>
            <a:r>
              <a:rPr kumimoji="0" lang="ru-RU" sz="3600" u="none" strike="noStrike" kern="1200" normalizeH="0" baseline="0" noProof="0" dirty="0" smtClean="0">
                <a:ln w="6600">
                  <a:solidFill>
                    <a:schemeClr val="accent2"/>
                  </a:solidFill>
                  <a:prstDash val="solid"/>
                </a:ln>
                <a:solidFill>
                  <a:srgbClr val="0070C0"/>
                </a:solidFill>
                <a:uLnTx/>
                <a:uFillTx/>
                <a:latin typeface="Georgia" panose="02040502050405020303" pitchFamily="18" charset="0"/>
                <a:ea typeface="+mj-ea"/>
                <a:cs typeface="Times New Roman" pitchFamily="18" charset="0"/>
              </a:rPr>
              <a:t>		</a:t>
            </a:r>
            <a:r>
              <a:rPr lang="ru-RU" sz="3600" b="1" i="1" u="sng" dirty="0">
                <a:solidFill>
                  <a:srgbClr val="0070C0"/>
                </a:solidFill>
                <a:latin typeface="Georgia" panose="02040502050405020303" pitchFamily="18" charset="0"/>
                <a:cs typeface="Times New Roman" pitchFamily="18" charset="0"/>
              </a:rPr>
              <a:t> 	</a:t>
            </a:r>
            <a:r>
              <a:rPr lang="ru-RU" sz="3600" b="1" i="1" u="sng" dirty="0" smtClean="0">
                <a:solidFill>
                  <a:srgbClr val="0070C0"/>
                </a:solidFill>
                <a:latin typeface="Georgia" panose="02040502050405020303" pitchFamily="18" charset="0"/>
                <a:cs typeface="Times New Roman" pitchFamily="18" charset="0"/>
              </a:rPr>
              <a:t>	</a:t>
            </a:r>
            <a:r>
              <a:rPr lang="ru-RU" sz="3200" b="1" i="1" u="sng" dirty="0" err="1" smtClean="0">
                <a:solidFill>
                  <a:srgbClr val="0070C0"/>
                </a:solidFill>
                <a:latin typeface="Georgia" panose="02040502050405020303" pitchFamily="18" charset="0"/>
                <a:cs typeface="Times New Roman" pitchFamily="18" charset="0"/>
              </a:rPr>
              <a:t>Інформальна</a:t>
            </a:r>
            <a:r>
              <a:rPr lang="ru-RU" sz="3200" b="1" i="1" u="sng" dirty="0" smtClean="0">
                <a:solidFill>
                  <a:srgbClr val="0070C0"/>
                </a:solidFill>
                <a:latin typeface="Georgia" panose="02040502050405020303" pitchFamily="18" charset="0"/>
                <a:cs typeface="Times New Roman" pitchFamily="18" charset="0"/>
              </a:rPr>
              <a:t> </a:t>
            </a:r>
            <a:r>
              <a:rPr lang="ru-RU" sz="3200" b="1" i="1" u="sng" dirty="0" err="1" smtClean="0">
                <a:solidFill>
                  <a:srgbClr val="0070C0"/>
                </a:solidFill>
                <a:latin typeface="Georgia" panose="02040502050405020303" pitchFamily="18" charset="0"/>
                <a:cs typeface="Times New Roman" pitchFamily="18" charset="0"/>
              </a:rPr>
              <a:t>освіта</a:t>
            </a:r>
            <a:r>
              <a:rPr lang="ru-RU" sz="3200" b="1" i="1" u="sng" dirty="0" smtClean="0">
                <a:solidFill>
                  <a:srgbClr val="0070C0"/>
                </a:solidFill>
                <a:latin typeface="Georgia" panose="02040502050405020303" pitchFamily="18" charset="0"/>
                <a:cs typeface="Times New Roman" pitchFamily="18" charset="0"/>
              </a:rPr>
              <a:t> (</a:t>
            </a:r>
            <a:r>
              <a:rPr lang="ru-RU" sz="3200" b="1" i="1" u="sng" dirty="0" err="1" smtClean="0">
                <a:solidFill>
                  <a:srgbClr val="0070C0"/>
                </a:solidFill>
                <a:latin typeface="Georgia" panose="02040502050405020303" pitchFamily="18" charset="0"/>
                <a:cs typeface="Times New Roman" pitchFamily="18" charset="0"/>
              </a:rPr>
              <a:t>самоосвіта</a:t>
            </a:r>
            <a:r>
              <a:rPr lang="ru-RU" sz="3200" b="1" i="1" u="sng" dirty="0" smtClean="0">
                <a:solidFill>
                  <a:srgbClr val="0070C0"/>
                </a:solidFill>
                <a:latin typeface="Georgia" panose="02040502050405020303" pitchFamily="18" charset="0"/>
                <a:cs typeface="Times New Roman" pitchFamily="18" charset="0"/>
              </a:rPr>
              <a:t>)- </a:t>
            </a:r>
            <a:r>
              <a:rPr kumimoji="0" lang="ru-RU" sz="3200" b="1"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p>
          <a:p>
            <a:pPr algn="ctr"/>
            <a:r>
              <a:rPr lang="ru-RU" sz="3200" b="1" i="1" dirty="0">
                <a:latin typeface="Georgia" panose="02040502050405020303" pitchFamily="18" charset="0"/>
                <a:ea typeface="+mj-ea"/>
                <a:cs typeface="Times New Roman" pitchFamily="18" charset="0"/>
              </a:rPr>
              <a:t>	</a:t>
            </a:r>
            <a:r>
              <a:rPr lang="ru-RU" sz="3200" b="1" i="1" dirty="0" smtClean="0">
                <a:latin typeface="Georgia" panose="02040502050405020303" pitchFamily="18" charset="0"/>
                <a:ea typeface="+mj-ea"/>
                <a:cs typeface="Times New Roman" pitchFamily="18" charset="0"/>
              </a:rPr>
              <a:t>			</a:t>
            </a:r>
          </a:p>
          <a:p>
            <a:r>
              <a:rPr kumimoji="0" lang="ru-RU" sz="3200" b="1"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3200" b="1"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це</a:t>
            </a:r>
            <a:r>
              <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освіта</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яка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передбачає</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самоорганізоване</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здобуття</a:t>
            </a:r>
            <a:r>
              <a:rPr lang="ru-RU" sz="2800" i="1" dirty="0">
                <a:latin typeface="Georgia" panose="02040502050405020303" pitchFamily="18" charset="0"/>
                <a:ea typeface="+mj-ea"/>
                <a:cs typeface="Times New Roman" pitchFamily="18" charset="0"/>
              </a:rPr>
              <a:t> </a:t>
            </a:r>
            <a:r>
              <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особою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певних</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компетентностей, </a:t>
            </a:r>
            <a:endPar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endParaRPr>
          </a:p>
          <a:p>
            <a:r>
              <a:rPr lang="ru-RU" sz="2800" i="1" dirty="0">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зокрема</a:t>
            </a:r>
            <a:r>
              <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під</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час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повсякденної</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діяльності</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пов’язаної</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з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професійною</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громадською</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або</a:t>
            </a:r>
            <a:r>
              <a:rPr lang="ru-RU" sz="2800" i="1" dirty="0">
                <a:latin typeface="Georgia" panose="02040502050405020303" pitchFamily="18" charset="0"/>
                <a:ea typeface="+mj-ea"/>
                <a:cs typeface="Times New Roman" pitchFamily="18" charset="0"/>
              </a:rPr>
              <a:t> </a:t>
            </a:r>
            <a:r>
              <a:rPr kumimoji="0" lang="ru-RU" sz="2800" i="1" u="none" strike="noStrike" kern="1200" cap="none" spc="0" normalizeH="0" baseline="0" noProof="0" dirty="0" err="1" smtClean="0">
                <a:ln>
                  <a:noFill/>
                </a:ln>
                <a:effectLst/>
                <a:uLnTx/>
                <a:uFillTx/>
                <a:latin typeface="Georgia" panose="02040502050405020303" pitchFamily="18" charset="0"/>
                <a:ea typeface="+mj-ea"/>
                <a:cs typeface="Times New Roman" pitchFamily="18" charset="0"/>
              </a:rPr>
              <a:t>іншою</a:t>
            </a:r>
            <a:r>
              <a:rPr kumimoji="0" lang="ru-RU" sz="2800" i="1" u="none" strike="noStrike" kern="1200" cap="none" spc="0" normalizeH="0" baseline="0" noProof="0" dirty="0" smtClean="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діяльністю</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p>
          <a:p>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родиною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чи</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 </a:t>
            </a:r>
            <a:r>
              <a:rPr kumimoji="0" lang="ru-RU" sz="2800" i="1" u="none" strike="noStrike" kern="1200" cap="none" spc="0" normalizeH="0" baseline="0" noProof="0" dirty="0" err="1">
                <a:ln>
                  <a:noFill/>
                </a:ln>
                <a:effectLst/>
                <a:uLnTx/>
                <a:uFillTx/>
                <a:latin typeface="Georgia" panose="02040502050405020303" pitchFamily="18" charset="0"/>
                <a:ea typeface="+mj-ea"/>
                <a:cs typeface="Times New Roman" pitchFamily="18" charset="0"/>
              </a:rPr>
              <a:t>дозвіллям</a:t>
            </a:r>
            <a:r>
              <a:rPr kumimoji="0" lang="ru-RU" sz="2800" i="1" u="none" strike="noStrike" kern="1200" cap="none" spc="0" normalizeH="0" baseline="0" noProof="0" dirty="0">
                <a:ln>
                  <a:noFill/>
                </a:ln>
                <a:effectLst/>
                <a:uLnTx/>
                <a:uFillTx/>
                <a:latin typeface="Georgia" panose="02040502050405020303" pitchFamily="18" charset="0"/>
                <a:ea typeface="+mj-ea"/>
                <a:cs typeface="Times New Roman" pitchFamily="18" charset="0"/>
              </a:rPr>
              <a:t>.</a:t>
            </a:r>
            <a:r>
              <a:rPr kumimoji="0" lang="ru-RU" sz="2800" b="1" i="1" u="none" strike="noStrike" kern="1200" cap="none" spc="0" normalizeH="0" baseline="0" noProof="0" dirty="0">
                <a:ln>
                  <a:noFill/>
                </a:ln>
                <a:effectLst/>
                <a:uLnTx/>
                <a:uFillTx/>
                <a:latin typeface="Georgia" panose="02040502050405020303" pitchFamily="18" charset="0"/>
                <a:ea typeface="+mj-ea"/>
                <a:cs typeface="Times New Roman" pitchFamily="18" charset="0"/>
              </a:rPr>
              <a:t/>
            </a:r>
            <a:br>
              <a:rPr kumimoji="0" lang="ru-RU" sz="2800" b="1" i="1" u="none" strike="noStrike" kern="1200" cap="none" spc="0" normalizeH="0" baseline="0" noProof="0" dirty="0">
                <a:ln>
                  <a:noFill/>
                </a:ln>
                <a:effectLst/>
                <a:uLnTx/>
                <a:uFillTx/>
                <a:latin typeface="Georgia" panose="02040502050405020303" pitchFamily="18" charset="0"/>
                <a:ea typeface="+mj-ea"/>
                <a:cs typeface="Times New Roman" pitchFamily="18" charset="0"/>
              </a:rPr>
            </a:br>
            <a:r>
              <a:rPr lang="ru-RU" sz="3200" b="1" i="1" dirty="0">
                <a:latin typeface="Georgia" panose="02040502050405020303" pitchFamily="18" charset="0"/>
                <a:ea typeface="+mj-ea"/>
                <a:cs typeface="Times New Roman" pitchFamily="18" charset="0"/>
              </a:rPr>
              <a:t> </a:t>
            </a:r>
            <a:r>
              <a:rPr lang="ru-RU" sz="3200" b="1" i="1" dirty="0" smtClean="0">
                <a:latin typeface="Georgia" panose="02040502050405020303" pitchFamily="18" charset="0"/>
                <a:ea typeface="+mj-ea"/>
                <a:cs typeface="Times New Roman" pitchFamily="18" charset="0"/>
              </a:rPr>
              <a:t>                                                   </a:t>
            </a:r>
            <a:r>
              <a:rPr kumimoji="0" lang="ru-RU" sz="2000" b="1" i="1" u="none" strike="noStrike" kern="1200" normalizeH="0" baseline="0" noProof="0" dirty="0" err="1" smtClean="0">
                <a:ln w="6600">
                  <a:solidFill>
                    <a:schemeClr val="accent2"/>
                  </a:solidFill>
                  <a:prstDash val="solid"/>
                </a:ln>
                <a:solidFill>
                  <a:srgbClr val="00B0F0"/>
                </a:solidFill>
                <a:uLnTx/>
                <a:uFillTx/>
                <a:latin typeface="Georgia" panose="02040502050405020303" pitchFamily="18" charset="0"/>
                <a:ea typeface="+mj-ea"/>
                <a:cs typeface="Times New Roman" pitchFamily="18" charset="0"/>
              </a:rPr>
              <a:t>Стаття</a:t>
            </a:r>
            <a:r>
              <a:rPr kumimoji="0" lang="ru-RU" sz="2000" b="1" i="1" u="none" strike="noStrike" kern="1200" normalizeH="0" baseline="0" noProof="0" dirty="0" smtClean="0">
                <a:ln w="6600">
                  <a:solidFill>
                    <a:schemeClr val="accent2"/>
                  </a:solidFill>
                  <a:prstDash val="solid"/>
                </a:ln>
                <a:solidFill>
                  <a:srgbClr val="00B0F0"/>
                </a:solidFill>
                <a:uLnTx/>
                <a:uFillTx/>
                <a:latin typeface="Georgia" panose="02040502050405020303" pitchFamily="18" charset="0"/>
                <a:ea typeface="+mj-ea"/>
                <a:cs typeface="Times New Roman" pitchFamily="18" charset="0"/>
              </a:rPr>
              <a:t> </a:t>
            </a:r>
            <a:r>
              <a:rPr kumimoji="0" lang="ru-RU" sz="2000" b="1" i="1" u="none" strike="noStrike" kern="1200" normalizeH="0" baseline="0" noProof="0" dirty="0">
                <a:ln w="6600">
                  <a:solidFill>
                    <a:schemeClr val="accent2"/>
                  </a:solidFill>
                  <a:prstDash val="solid"/>
                </a:ln>
                <a:solidFill>
                  <a:srgbClr val="00B0F0"/>
                </a:solidFill>
                <a:uLnTx/>
                <a:uFillTx/>
                <a:latin typeface="Georgia" panose="02040502050405020303" pitchFamily="18" charset="0"/>
                <a:ea typeface="+mj-ea"/>
                <a:cs typeface="Times New Roman" pitchFamily="18" charset="0"/>
              </a:rPr>
              <a:t>8 Закону України «Про </a:t>
            </a:r>
            <a:r>
              <a:rPr kumimoji="0" lang="ru-RU" sz="2000" b="1" i="1" u="none" strike="noStrike" kern="1200" normalizeH="0" baseline="0" noProof="0" dirty="0" err="1">
                <a:ln w="6600">
                  <a:solidFill>
                    <a:schemeClr val="accent2"/>
                  </a:solidFill>
                  <a:prstDash val="solid"/>
                </a:ln>
                <a:solidFill>
                  <a:srgbClr val="00B0F0"/>
                </a:solidFill>
                <a:uLnTx/>
                <a:uFillTx/>
                <a:latin typeface="Georgia" panose="02040502050405020303" pitchFamily="18" charset="0"/>
                <a:ea typeface="+mj-ea"/>
                <a:cs typeface="Times New Roman" pitchFamily="18" charset="0"/>
              </a:rPr>
              <a:t>освіту</a:t>
            </a:r>
            <a:r>
              <a:rPr kumimoji="0" lang="ru-RU" sz="2000" b="1" i="1" u="none" strike="noStrike" kern="1200" normalizeH="0" baseline="0" noProof="0" dirty="0">
                <a:ln w="6600">
                  <a:solidFill>
                    <a:schemeClr val="accent2"/>
                  </a:solidFill>
                  <a:prstDash val="solid"/>
                </a:ln>
                <a:solidFill>
                  <a:srgbClr val="00B0F0"/>
                </a:solidFill>
                <a:uLnTx/>
                <a:uFillTx/>
                <a:latin typeface="Georgia" panose="02040502050405020303" pitchFamily="18" charset="0"/>
                <a:ea typeface="+mj-ea"/>
                <a:cs typeface="Times New Roman" pitchFamily="18" charset="0"/>
              </a:rPr>
              <a:t>»</a:t>
            </a:r>
            <a:endParaRPr lang="x-none" sz="2000" i="1" dirty="0">
              <a:solidFill>
                <a:srgbClr val="00B0F0"/>
              </a:solidFill>
              <a:latin typeface="Georgia" panose="02040502050405020303" pitchFamily="18" charset="0"/>
            </a:endParaRPr>
          </a:p>
        </p:txBody>
      </p:sp>
      <p:graphicFrame>
        <p:nvGraphicFramePr>
          <p:cNvPr id="4" name="Таблиця 2">
            <a:extLst>
              <a:ext uri="{FF2B5EF4-FFF2-40B4-BE49-F238E27FC236}">
                <a16:creationId xmlns:a16="http://schemas.microsoft.com/office/drawing/2014/main" xmlns="" id="{BC978683-497B-4B58-B005-DBD36E241CD5}"/>
              </a:ext>
            </a:extLst>
          </p:cNvPr>
          <p:cNvGraphicFramePr>
            <a:graphicFrameLocks noGrp="1"/>
          </p:cNvGraphicFramePr>
          <p:nvPr>
            <p:extLst>
              <p:ext uri="{D42A27DB-BD31-4B8C-83A1-F6EECF244321}">
                <p14:modId xmlns:p14="http://schemas.microsoft.com/office/powerpoint/2010/main" val="4076946737"/>
              </p:ext>
            </p:extLst>
          </p:nvPr>
        </p:nvGraphicFramePr>
        <p:xfrm>
          <a:off x="589026" y="4321628"/>
          <a:ext cx="11038332" cy="1950720"/>
        </p:xfrm>
        <a:graphic>
          <a:graphicData uri="http://schemas.openxmlformats.org/drawingml/2006/table">
            <a:tbl>
              <a:tblPr firstRow="1" bandRow="1"/>
              <a:tblGrid>
                <a:gridCol w="3679444">
                  <a:extLst>
                    <a:ext uri="{9D8B030D-6E8A-4147-A177-3AD203B41FA5}">
                      <a16:colId xmlns:a16="http://schemas.microsoft.com/office/drawing/2014/main" xmlns="" val="20000"/>
                    </a:ext>
                  </a:extLst>
                </a:gridCol>
                <a:gridCol w="3679444">
                  <a:extLst>
                    <a:ext uri="{9D8B030D-6E8A-4147-A177-3AD203B41FA5}">
                      <a16:colId xmlns:a16="http://schemas.microsoft.com/office/drawing/2014/main" xmlns="" val="20001"/>
                    </a:ext>
                  </a:extLst>
                </a:gridCol>
                <a:gridCol w="3679444">
                  <a:extLst>
                    <a:ext uri="{9D8B030D-6E8A-4147-A177-3AD203B41FA5}">
                      <a16:colId xmlns:a16="http://schemas.microsoft.com/office/drawing/2014/main" xmlns="" val="20002"/>
                    </a:ext>
                  </a:extLst>
                </a:gridCol>
              </a:tblGrid>
              <a:tr h="776542">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800" dirty="0">
                          <a:latin typeface="Times New Roman" panose="02020603050405020304" pitchFamily="18" charset="0"/>
                          <a:cs typeface="Times New Roman" panose="02020603050405020304" pitchFamily="18" charset="0"/>
                        </a:rPr>
                        <a:t>Коротка характеристика</a:t>
                      </a:r>
                      <a:endParaRPr lang="uk-UA" sz="2800" dirty="0">
                        <a:solidFill>
                          <a:schemeClr val="tx1"/>
                        </a:solidFill>
                        <a:latin typeface="Times New Roman" panose="02020603050405020304" pitchFamily="18" charset="0"/>
                        <a:cs typeface="Times New Roman" panose="02020603050405020304" pitchFamily="18" charset="0"/>
                      </a:endParaRP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800" dirty="0">
                          <a:latin typeface="Times New Roman" panose="02020603050405020304" pitchFamily="18" charset="0"/>
                          <a:cs typeface="Times New Roman" panose="02020603050405020304" pitchFamily="18" charset="0"/>
                        </a:rPr>
                        <a:t>Вид</a:t>
                      </a:r>
                      <a:endParaRPr lang="uk-UA" sz="2800" dirty="0">
                        <a:solidFill>
                          <a:schemeClr val="tx1"/>
                        </a:solidFill>
                        <a:latin typeface="Times New Roman" panose="02020603050405020304" pitchFamily="18" charset="0"/>
                        <a:cs typeface="Times New Roman" panose="02020603050405020304" pitchFamily="18" charset="0"/>
                      </a:endParaRP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panose="020F0502020204030204"/>
                        </a:defRPr>
                      </a:lvl1pPr>
                      <a:lvl2pPr marL="457200" algn="l" defTabSz="457200" rtl="0" eaLnBrk="1" latinLnBrk="0" hangingPunct="1">
                        <a:defRPr sz="1800" b="1" kern="1200">
                          <a:solidFill>
                            <a:schemeClr val="tx1"/>
                          </a:solidFill>
                          <a:latin typeface="Calibri" panose="020F0502020204030204"/>
                        </a:defRPr>
                      </a:lvl2pPr>
                      <a:lvl3pPr marL="914400" algn="l" defTabSz="457200" rtl="0" eaLnBrk="1" latinLnBrk="0" hangingPunct="1">
                        <a:defRPr sz="1800" b="1" kern="1200">
                          <a:solidFill>
                            <a:schemeClr val="tx1"/>
                          </a:solidFill>
                          <a:latin typeface="Calibri" panose="020F0502020204030204"/>
                        </a:defRPr>
                      </a:lvl3pPr>
                      <a:lvl4pPr marL="1371600" algn="l" defTabSz="457200" rtl="0" eaLnBrk="1" latinLnBrk="0" hangingPunct="1">
                        <a:defRPr sz="1800" b="1" kern="1200">
                          <a:solidFill>
                            <a:schemeClr val="tx1"/>
                          </a:solidFill>
                          <a:latin typeface="Calibri" panose="020F0502020204030204"/>
                        </a:defRPr>
                      </a:lvl4pPr>
                      <a:lvl5pPr marL="1828800" algn="l" defTabSz="457200" rtl="0" eaLnBrk="1" latinLnBrk="0" hangingPunct="1">
                        <a:defRPr sz="1800" b="1" kern="1200">
                          <a:solidFill>
                            <a:schemeClr val="tx1"/>
                          </a:solidFill>
                          <a:latin typeface="Calibri" panose="020F0502020204030204"/>
                        </a:defRPr>
                      </a:lvl5pPr>
                      <a:lvl6pPr marL="2286000" algn="l" defTabSz="457200" rtl="0" eaLnBrk="1" latinLnBrk="0" hangingPunct="1">
                        <a:defRPr sz="1800" b="1" kern="1200">
                          <a:solidFill>
                            <a:schemeClr val="tx1"/>
                          </a:solidFill>
                          <a:latin typeface="Calibri" panose="020F0502020204030204"/>
                        </a:defRPr>
                      </a:lvl6pPr>
                      <a:lvl7pPr marL="2743200" algn="l" defTabSz="457200" rtl="0" eaLnBrk="1" latinLnBrk="0" hangingPunct="1">
                        <a:defRPr sz="1800" b="1" kern="1200">
                          <a:solidFill>
                            <a:schemeClr val="tx1"/>
                          </a:solidFill>
                          <a:latin typeface="Calibri" panose="020F0502020204030204"/>
                        </a:defRPr>
                      </a:lvl7pPr>
                      <a:lvl8pPr marL="3200400" algn="l" defTabSz="457200" rtl="0" eaLnBrk="1" latinLnBrk="0" hangingPunct="1">
                        <a:defRPr sz="1800" b="1" kern="1200">
                          <a:solidFill>
                            <a:schemeClr val="tx1"/>
                          </a:solidFill>
                          <a:latin typeface="Calibri" panose="020F0502020204030204"/>
                        </a:defRPr>
                      </a:lvl8pPr>
                      <a:lvl9pPr marL="3657600" algn="l" defTabSz="457200" rtl="0" eaLnBrk="1" latinLnBrk="0" hangingPunct="1">
                        <a:defRPr sz="1800" b="1" kern="1200">
                          <a:solidFill>
                            <a:schemeClr val="tx1"/>
                          </a:solidFill>
                          <a:latin typeface="Calibri" panose="020F0502020204030204"/>
                        </a:defRPr>
                      </a:lvl9pPr>
                    </a:lstStyle>
                    <a:p>
                      <a:pPr algn="ctr"/>
                      <a:r>
                        <a:rPr lang="uk-UA" sz="2800" dirty="0">
                          <a:latin typeface="Times New Roman" panose="02020603050405020304" pitchFamily="18" charset="0"/>
                          <a:cs typeface="Times New Roman" panose="02020603050405020304" pitchFamily="18" charset="0"/>
                        </a:rPr>
                        <a:t>Підстава</a:t>
                      </a:r>
                    </a:p>
                    <a:p>
                      <a:pPr algn="ctr"/>
                      <a:r>
                        <a:rPr lang="uk-UA" sz="2800" dirty="0">
                          <a:latin typeface="Times New Roman" panose="02020603050405020304" pitchFamily="18" charset="0"/>
                          <a:cs typeface="Times New Roman" panose="02020603050405020304" pitchFamily="18" charset="0"/>
                        </a:rPr>
                        <a:t> для визнання</a:t>
                      </a:r>
                      <a:endParaRPr lang="uk-UA" sz="2800" dirty="0">
                        <a:solidFill>
                          <a:schemeClr val="tx1"/>
                        </a:solidFill>
                        <a:latin typeface="Times New Roman" panose="02020603050405020304" pitchFamily="18" charset="0"/>
                        <a:cs typeface="Times New Roman" panose="02020603050405020304" pitchFamily="18" charset="0"/>
                      </a:endParaRP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6257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uk-UA" sz="2000" dirty="0">
                          <a:latin typeface="Times New Roman" panose="02020603050405020304" pitchFamily="18" charset="0"/>
                          <a:cs typeface="Times New Roman" panose="02020603050405020304" pitchFamily="18" charset="0"/>
                        </a:rPr>
                        <a:t>Самоорганізоване здобуття певних компетентностей</a:t>
                      </a: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uk-UA" sz="2000" dirty="0">
                          <a:latin typeface="Times New Roman" panose="02020603050405020304" pitchFamily="18" charset="0"/>
                          <a:cs typeface="Times New Roman" panose="02020603050405020304" pitchFamily="18" charset="0"/>
                        </a:rPr>
                        <a:t>Самоосвіта у повсякденній </a:t>
                      </a:r>
                    </a:p>
                    <a:p>
                      <a:pPr algn="ctr"/>
                      <a:r>
                        <a:rPr lang="uk-UA" sz="2000" dirty="0">
                          <a:latin typeface="Times New Roman" panose="02020603050405020304" pitchFamily="18" charset="0"/>
                          <a:cs typeface="Times New Roman" panose="02020603050405020304" pitchFamily="18" charset="0"/>
                        </a:rPr>
                        <a:t>діяльності</a:t>
                      </a: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a:r>
                        <a:rPr lang="uk-UA" sz="2000" dirty="0">
                          <a:latin typeface="Times New Roman" panose="02020603050405020304" pitchFamily="18" charset="0"/>
                          <a:cs typeface="Times New Roman" panose="02020603050405020304" pitchFamily="18" charset="0"/>
                        </a:rPr>
                        <a:t>Педагогічною радою відповідно</a:t>
                      </a:r>
                      <a:r>
                        <a:rPr lang="uk-UA" sz="2000" baseline="0" dirty="0">
                          <a:latin typeface="Times New Roman" panose="02020603050405020304" pitchFamily="18" charset="0"/>
                          <a:cs typeface="Times New Roman" panose="02020603050405020304" pitchFamily="18" charset="0"/>
                        </a:rPr>
                        <a:t> до Постанови КМУ № 800 від 21.08.2019  року</a:t>
                      </a:r>
                      <a:r>
                        <a:rPr lang="uk-UA" sz="2000" dirty="0">
                          <a:latin typeface="Times New Roman" panose="02020603050405020304" pitchFamily="18" charset="0"/>
                          <a:cs typeface="Times New Roman" panose="02020603050405020304" pitchFamily="18" charset="0"/>
                        </a:rPr>
                        <a:t> </a:t>
                      </a:r>
                    </a:p>
                  </a:txBody>
                  <a:tcPr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xmlns="" val="10001"/>
                  </a:ext>
                </a:extLst>
              </a:tr>
            </a:tbl>
          </a:graphicData>
        </a:graphic>
      </p:graphicFrame>
      <p:sp>
        <p:nvSpPr>
          <p:cNvPr id="6"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628324" y="103494"/>
            <a:ext cx="1948542" cy="11431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Tree>
    <p:extLst>
      <p:ext uri="{BB962C8B-B14F-4D97-AF65-F5344CB8AC3E}">
        <p14:creationId xmlns:p14="http://schemas.microsoft.com/office/powerpoint/2010/main" val="772329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422F548-4602-4E61-8EA0-0872102A066F}"/>
              </a:ext>
            </a:extLst>
          </p:cNvPr>
          <p:cNvPicPr>
            <a:picLocks noChangeAspect="1"/>
          </p:cNvPicPr>
          <p:nvPr/>
        </p:nvPicPr>
        <p:blipFill rotWithShape="1">
          <a:blip r:embed="rId2"/>
          <a:srcRect l="15074" t="7466" r="15476" b="3467"/>
          <a:stretch/>
        </p:blipFill>
        <p:spPr>
          <a:xfrm>
            <a:off x="6995160" y="3950346"/>
            <a:ext cx="5030426" cy="2816076"/>
          </a:xfrm>
          <a:prstGeom prst="rect">
            <a:avLst/>
          </a:prstGeom>
        </p:spPr>
      </p:pic>
      <p:pic>
        <p:nvPicPr>
          <p:cNvPr id="5" name="Рисунок 4">
            <a:extLst>
              <a:ext uri="{FF2B5EF4-FFF2-40B4-BE49-F238E27FC236}">
                <a16:creationId xmlns:a16="http://schemas.microsoft.com/office/drawing/2014/main" xmlns="" id="{F89BFB83-7D64-469A-A5CF-BCC830FC690F}"/>
              </a:ext>
            </a:extLst>
          </p:cNvPr>
          <p:cNvPicPr>
            <a:picLocks noChangeAspect="1"/>
          </p:cNvPicPr>
          <p:nvPr/>
        </p:nvPicPr>
        <p:blipFill rotWithShape="1">
          <a:blip r:embed="rId3"/>
          <a:srcRect l="4950" t="4134" r="5575" b="18800"/>
          <a:stretch/>
        </p:blipFill>
        <p:spPr>
          <a:xfrm>
            <a:off x="3411920" y="2688612"/>
            <a:ext cx="5030426" cy="2816076"/>
          </a:xfrm>
          <a:prstGeom prst="rect">
            <a:avLst/>
          </a:prstGeom>
        </p:spPr>
      </p:pic>
      <p:pic>
        <p:nvPicPr>
          <p:cNvPr id="7" name="Рисунок 6">
            <a:extLst>
              <a:ext uri="{FF2B5EF4-FFF2-40B4-BE49-F238E27FC236}">
                <a16:creationId xmlns:a16="http://schemas.microsoft.com/office/drawing/2014/main" xmlns="" id="{3A14AFFF-9F2B-4AAD-A74F-58BF08BD010B}"/>
              </a:ext>
            </a:extLst>
          </p:cNvPr>
          <p:cNvPicPr>
            <a:picLocks noChangeAspect="1"/>
          </p:cNvPicPr>
          <p:nvPr/>
        </p:nvPicPr>
        <p:blipFill rotWithShape="1">
          <a:blip r:embed="rId4"/>
          <a:srcRect l="2400" t="3200" r="3549" b="3200"/>
          <a:stretch/>
        </p:blipFill>
        <p:spPr>
          <a:xfrm>
            <a:off x="249401" y="91578"/>
            <a:ext cx="5030427" cy="2816076"/>
          </a:xfrm>
          <a:prstGeom prst="rect">
            <a:avLst/>
          </a:prstGeom>
        </p:spPr>
      </p:pic>
      <p:sp>
        <p:nvSpPr>
          <p:cNvPr id="8" name="Rectangle 9">
            <a:extLst>
              <a:ext uri="{FF2B5EF4-FFF2-40B4-BE49-F238E27FC236}">
                <a16:creationId xmlns="" xmlns:a16="http://schemas.microsoft.com/office/drawing/2014/main" xmlns:lc="http://schemas.openxmlformats.org/drawingml/2006/lockedCanvas" id="{444E6227-4972-4DE6-BEB0-C3FC42991182}"/>
              </a:ext>
            </a:extLst>
          </p:cNvPr>
          <p:cNvSpPr/>
          <p:nvPr/>
        </p:nvSpPr>
        <p:spPr>
          <a:xfrm>
            <a:off x="10027701" y="250372"/>
            <a:ext cx="1948542" cy="114316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1C82FF"/>
          </a:solidFill>
          <a:ln w="12700" cap="flat" cmpd="sng" algn="ctr">
            <a:noFill/>
            <a:prstDash val="solid"/>
            <a:miter lim="800000"/>
          </a:ln>
          <a:effectLst/>
        </p:spPr>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ea typeface="Arial Unicode MS"/>
            </a:endParaRPr>
          </a:p>
        </p:txBody>
      </p:sp>
    </p:spTree>
    <p:extLst>
      <p:ext uri="{BB962C8B-B14F-4D97-AF65-F5344CB8AC3E}">
        <p14:creationId xmlns:p14="http://schemas.microsoft.com/office/powerpoint/2010/main" val="320765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E306589-98E4-455A-9976-99012CDC47B1}"/>
              </a:ext>
            </a:extLst>
          </p:cNvPr>
          <p:cNvSpPr txBox="1"/>
          <p:nvPr/>
        </p:nvSpPr>
        <p:spPr>
          <a:xfrm>
            <a:off x="97971" y="97970"/>
            <a:ext cx="1194467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w="9525">
                  <a:solidFill>
                    <a:prstClr val="white"/>
                  </a:solidFill>
                  <a:prstDash val="solid"/>
                </a:ln>
                <a:uLnTx/>
                <a:uFillTx/>
                <a:latin typeface="Times New Roman" panose="02020603050405020304" pitchFamily="18" charset="0"/>
                <a:ea typeface="+mn-ea"/>
                <a:cs typeface="Times New Roman" panose="02020603050405020304" pitchFamily="18" charset="0"/>
              </a:rPr>
              <a:t>УСПІШНЕ ПІДВИЩЕННЯ КВАЛІФІКАЦІЇ: НЕФОРМАЛЬНА ОСВІТА</a:t>
            </a:r>
            <a:endParaRPr kumimoji="0" lang="ru-RU" sz="2800" b="1" i="0" u="none" strike="noStrike" kern="1200" cap="none" spc="0" normalizeH="0" baseline="0" noProof="0" dirty="0">
              <a:ln w="9525">
                <a:solidFill>
                  <a:prstClr val="white"/>
                </a:solidFill>
                <a:prstDash val="solid"/>
              </a:ln>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xmlns="" id="{AC7BA8ED-8523-44A9-82D5-45BFC05BC40A}"/>
              </a:ext>
            </a:extLst>
          </p:cNvPr>
          <p:cNvPicPr>
            <a:picLocks noChangeAspect="1"/>
          </p:cNvPicPr>
          <p:nvPr/>
        </p:nvPicPr>
        <p:blipFill rotWithShape="1">
          <a:blip r:embed="rId2"/>
          <a:srcRect l="22351" t="23066" r="22149" b="11333"/>
          <a:stretch/>
        </p:blipFill>
        <p:spPr>
          <a:xfrm>
            <a:off x="182880" y="523220"/>
            <a:ext cx="11859768" cy="6206764"/>
          </a:xfrm>
          <a:prstGeom prst="rect">
            <a:avLst/>
          </a:prstGeom>
        </p:spPr>
      </p:pic>
    </p:spTree>
    <p:extLst>
      <p:ext uri="{BB962C8B-B14F-4D97-AF65-F5344CB8AC3E}">
        <p14:creationId xmlns:p14="http://schemas.microsoft.com/office/powerpoint/2010/main" val="952581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6C166D2D-0DE7-4EE9-B41A-8C971DC36B81}"/>
              </a:ext>
            </a:extLst>
          </p:cNvPr>
          <p:cNvPicPr>
            <a:picLocks noChangeAspect="1"/>
          </p:cNvPicPr>
          <p:nvPr/>
        </p:nvPicPr>
        <p:blipFill rotWithShape="1">
          <a:blip r:embed="rId2"/>
          <a:srcRect l="22191" t="21200" r="22425" b="14000"/>
          <a:stretch/>
        </p:blipFill>
        <p:spPr>
          <a:xfrm>
            <a:off x="173736" y="654255"/>
            <a:ext cx="11850624" cy="6077293"/>
          </a:xfrm>
          <a:prstGeom prst="rect">
            <a:avLst/>
          </a:prstGeom>
        </p:spPr>
      </p:pic>
      <p:sp>
        <p:nvSpPr>
          <p:cNvPr id="7" name="TextBox 6">
            <a:extLst>
              <a:ext uri="{FF2B5EF4-FFF2-40B4-BE49-F238E27FC236}">
                <a16:creationId xmlns:a16="http://schemas.microsoft.com/office/drawing/2014/main" xmlns="" id="{2AD24010-EE0A-4A39-AA51-6D1D4CE07D45}"/>
              </a:ext>
            </a:extLst>
          </p:cNvPr>
          <p:cNvSpPr txBox="1"/>
          <p:nvPr/>
        </p:nvSpPr>
        <p:spPr>
          <a:xfrm>
            <a:off x="173736" y="159867"/>
            <a:ext cx="116586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800" b="1" dirty="0">
                <a:ln w="9525">
                  <a:solidFill>
                    <a:prstClr val="white"/>
                  </a:solidFill>
                  <a:prstDash val="solid"/>
                </a:ln>
                <a:latin typeface="Times New Roman" panose="02020603050405020304" pitchFamily="18" charset="0"/>
                <a:cs typeface="Times New Roman" panose="02020603050405020304" pitchFamily="18" charset="0"/>
              </a:rPr>
              <a:t>БУДУЄМО ВЛАСНУ ТРАЄКТОРІЮ ПЕДАГОГІЧНОГО РОЗВИТКУ</a:t>
            </a:r>
            <a:endParaRPr kumimoji="0" lang="ru-RU" sz="2800" b="1" i="0" u="none" strike="noStrike" kern="1200" cap="none" spc="0" normalizeH="0" baseline="0" noProof="0" dirty="0">
              <a:ln w="9525">
                <a:solidFill>
                  <a:prstClr val="white"/>
                </a:solidFill>
                <a:prstDash val="solid"/>
              </a:ln>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42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2C3E3DC-2280-49D5-93E6-E5EE05C50068}"/>
              </a:ext>
            </a:extLst>
          </p:cNvPr>
          <p:cNvSpPr txBox="1"/>
          <p:nvPr/>
        </p:nvSpPr>
        <p:spPr>
          <a:xfrm>
            <a:off x="461989" y="631371"/>
            <a:ext cx="10772068" cy="3539430"/>
          </a:xfrm>
          <a:prstGeom prst="rect">
            <a:avLst/>
          </a:prstGeom>
          <a:noFill/>
        </p:spPr>
        <p:txBody>
          <a:bodyPr wrap="square">
            <a:spAutoFit/>
          </a:bodyPr>
          <a:lstStyle/>
          <a:p>
            <a:pPr algn="ctr"/>
            <a:r>
              <a:rPr lang="ru-RU" sz="3200" b="1" dirty="0" err="1">
                <a:solidFill>
                  <a:srgbClr val="0070C0"/>
                </a:solidFill>
                <a:latin typeface="Georgia" panose="02040502050405020303" pitchFamily="18" charset="0"/>
                <a:cs typeface="Times New Roman" panose="02020603050405020304" pitchFamily="18" charset="0"/>
              </a:rPr>
              <a:t>Міністерством</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розвитку</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економіки</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торгівлі</a:t>
            </a:r>
            <a:r>
              <a:rPr lang="ru-RU" sz="3200" b="1" dirty="0">
                <a:solidFill>
                  <a:srgbClr val="0070C0"/>
                </a:solidFill>
                <a:latin typeface="Georgia" panose="02040502050405020303" pitchFamily="18" charset="0"/>
                <a:cs typeface="Times New Roman" panose="02020603050405020304" pitchFamily="18" charset="0"/>
              </a:rPr>
              <a:t> та </a:t>
            </a:r>
            <a:r>
              <a:rPr lang="ru-RU" sz="3200" b="1" dirty="0" err="1">
                <a:solidFill>
                  <a:srgbClr val="0070C0"/>
                </a:solidFill>
                <a:latin typeface="Georgia" panose="02040502050405020303" pitchFamily="18" charset="0"/>
                <a:cs typeface="Times New Roman" panose="02020603050405020304" pitchFamily="18" charset="0"/>
              </a:rPr>
              <a:t>сільського</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господарства</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України</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від</a:t>
            </a:r>
            <a:r>
              <a:rPr lang="ru-RU" sz="3200" b="1" dirty="0">
                <a:solidFill>
                  <a:srgbClr val="0070C0"/>
                </a:solidFill>
                <a:latin typeface="Georgia" panose="02040502050405020303" pitchFamily="18" charset="0"/>
                <a:cs typeface="Times New Roman" panose="02020603050405020304" pitchFamily="18" charset="0"/>
              </a:rPr>
              <a:t> 24.11.2020 № 2425  </a:t>
            </a:r>
            <a:r>
              <a:rPr lang="ru-RU" sz="3200" b="1" dirty="0" err="1">
                <a:solidFill>
                  <a:srgbClr val="0070C0"/>
                </a:solidFill>
                <a:latin typeface="Georgia" panose="02040502050405020303" pitchFamily="18" charset="0"/>
                <a:cs typeface="Times New Roman" panose="02020603050405020304" pitchFamily="18" charset="0"/>
              </a:rPr>
              <a:t>затверджений</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професійний</a:t>
            </a:r>
            <a:r>
              <a:rPr lang="ru-RU" sz="3200" b="1" dirty="0">
                <a:solidFill>
                  <a:srgbClr val="0070C0"/>
                </a:solidFill>
                <a:latin typeface="Georgia" panose="02040502050405020303" pitchFamily="18" charset="0"/>
                <a:cs typeface="Times New Roman" panose="02020603050405020304" pitchFamily="18" charset="0"/>
              </a:rPr>
              <a:t> стандарт за </a:t>
            </a:r>
            <a:r>
              <a:rPr lang="ru-RU" sz="3200" b="1" dirty="0" err="1">
                <a:solidFill>
                  <a:srgbClr val="0070C0"/>
                </a:solidFill>
                <a:latin typeface="Georgia" panose="02040502050405020303" pitchFamily="18" charset="0"/>
                <a:cs typeface="Times New Roman" panose="02020603050405020304" pitchFamily="18" charset="0"/>
              </a:rPr>
              <a:t>професією</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Практичний</a:t>
            </a:r>
            <a:r>
              <a:rPr lang="ru-RU" sz="3200" b="1" dirty="0">
                <a:solidFill>
                  <a:srgbClr val="0070C0"/>
                </a:solidFill>
                <a:latin typeface="Georgia" panose="02040502050405020303" pitchFamily="18" charset="0"/>
                <a:cs typeface="Times New Roman" panose="02020603050405020304" pitchFamily="18" charset="0"/>
              </a:rPr>
              <a:t> психолог закладу </a:t>
            </a:r>
            <a:r>
              <a:rPr lang="ru-RU" sz="3200" b="1" dirty="0" err="1">
                <a:solidFill>
                  <a:srgbClr val="0070C0"/>
                </a:solidFill>
                <a:latin typeface="Georgia" panose="02040502050405020303" pitchFamily="18" charset="0"/>
                <a:cs typeface="Times New Roman" panose="02020603050405020304" pitchFamily="18" charset="0"/>
              </a:rPr>
              <a:t>освіти</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який</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визначає</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основну</a:t>
            </a:r>
            <a:r>
              <a:rPr lang="ru-RU" sz="3200" b="1" dirty="0">
                <a:solidFill>
                  <a:srgbClr val="0070C0"/>
                </a:solidFill>
                <a:latin typeface="Georgia" panose="02040502050405020303" pitchFamily="18" charset="0"/>
                <a:cs typeface="Times New Roman" panose="02020603050405020304" pitchFamily="18" charset="0"/>
              </a:rPr>
              <a:t> мету та </a:t>
            </a:r>
            <a:r>
              <a:rPr lang="ru-RU" sz="3200" b="1" dirty="0" err="1">
                <a:solidFill>
                  <a:srgbClr val="0070C0"/>
                </a:solidFill>
                <a:latin typeface="Georgia" panose="02040502050405020303" pitchFamily="18" charset="0"/>
                <a:cs typeface="Times New Roman" panose="02020603050405020304" pitchFamily="18" charset="0"/>
              </a:rPr>
              <a:t>особливості</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професії</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практичних</a:t>
            </a:r>
            <a:r>
              <a:rPr lang="ru-RU" sz="3200" b="1" dirty="0">
                <a:solidFill>
                  <a:srgbClr val="0070C0"/>
                </a:solidFill>
                <a:latin typeface="Georgia" panose="02040502050405020303" pitchFamily="18" charset="0"/>
                <a:cs typeface="Times New Roman" panose="02020603050405020304" pitchFamily="18" charset="0"/>
              </a:rPr>
              <a:t> </a:t>
            </a:r>
            <a:r>
              <a:rPr lang="ru-RU" sz="3200" b="1" dirty="0" err="1">
                <a:solidFill>
                  <a:srgbClr val="0070C0"/>
                </a:solidFill>
                <a:latin typeface="Georgia" panose="02040502050405020303" pitchFamily="18" charset="0"/>
                <a:cs typeface="Times New Roman" panose="02020603050405020304" pitchFamily="18" charset="0"/>
              </a:rPr>
              <a:t>психологів</a:t>
            </a:r>
            <a:r>
              <a:rPr lang="ru-RU" sz="3200" b="1" dirty="0">
                <a:solidFill>
                  <a:srgbClr val="0070C0"/>
                </a:solidFill>
                <a:latin typeface="Georgia" panose="02040502050405020303" pitchFamily="18" charset="0"/>
                <a:cs typeface="Times New Roman" panose="02020603050405020304" pitchFamily="18" charset="0"/>
              </a:rPr>
              <a:t> у закладах </a:t>
            </a:r>
            <a:r>
              <a:rPr lang="ru-RU" sz="3200" b="1" dirty="0" err="1" smtClean="0">
                <a:solidFill>
                  <a:srgbClr val="0070C0"/>
                </a:solidFill>
                <a:latin typeface="Georgia" panose="02040502050405020303" pitchFamily="18" charset="0"/>
                <a:cs typeface="Times New Roman" panose="02020603050405020304" pitchFamily="18" charset="0"/>
              </a:rPr>
              <a:t>освіти</a:t>
            </a:r>
            <a:endParaRPr lang="ru-RU" sz="3200" b="1" dirty="0">
              <a:solidFill>
                <a:srgbClr val="0070C0"/>
              </a:solidFill>
              <a:latin typeface="Georgia" panose="02040502050405020303" pitchFamily="18" charset="0"/>
              <a:cs typeface="Times New Roman" panose="02020603050405020304" pitchFamily="18" charset="0"/>
            </a:endParaRPr>
          </a:p>
        </p:txBody>
      </p:sp>
      <p:sp>
        <p:nvSpPr>
          <p:cNvPr id="6" name="Прямоугольник 5"/>
          <p:cNvSpPr/>
          <p:nvPr/>
        </p:nvSpPr>
        <p:spPr>
          <a:xfrm>
            <a:off x="1480458" y="4663243"/>
            <a:ext cx="7815942" cy="1200329"/>
          </a:xfrm>
          <a:prstGeom prst="rect">
            <a:avLst/>
          </a:prstGeom>
        </p:spPr>
        <p:txBody>
          <a:bodyPr wrap="square">
            <a:spAutoFit/>
          </a:bodyPr>
          <a:lstStyle/>
          <a:p>
            <a:pPr lvl="0"/>
            <a:r>
              <a:rPr lang="ru-RU" sz="2400" dirty="0" err="1">
                <a:latin typeface="Georgia" panose="02040502050405020303" pitchFamily="18" charset="0"/>
              </a:rPr>
              <a:t>затверджено</a:t>
            </a:r>
            <a:r>
              <a:rPr lang="ru-RU" sz="2400" dirty="0">
                <a:latin typeface="Georgia" panose="02040502050405020303" pitchFamily="18" charset="0"/>
              </a:rPr>
              <a:t> наказом </a:t>
            </a:r>
            <a:r>
              <a:rPr lang="ru-RU" sz="2400" dirty="0" err="1">
                <a:latin typeface="Georgia" panose="02040502050405020303" pitchFamily="18" charset="0"/>
              </a:rPr>
              <a:t>Мінекономіки</a:t>
            </a:r>
            <a:r>
              <a:rPr lang="ru-RU" sz="2400" dirty="0">
                <a:latin typeface="Georgia" panose="02040502050405020303" pitchFamily="18" charset="0"/>
              </a:rPr>
              <a:t> </a:t>
            </a:r>
            <a:r>
              <a:rPr lang="ru-RU" sz="2400" dirty="0" err="1">
                <a:latin typeface="Georgia" panose="02040502050405020303" pitchFamily="18" charset="0"/>
              </a:rPr>
              <a:t>України</a:t>
            </a:r>
            <a:r>
              <a:rPr lang="ru-RU" sz="2400" dirty="0">
                <a:latin typeface="Georgia" panose="02040502050405020303" pitchFamily="18" charset="0"/>
              </a:rPr>
              <a:t> </a:t>
            </a:r>
            <a:r>
              <a:rPr lang="ru-RU" sz="2400" dirty="0" err="1">
                <a:latin typeface="Georgia" panose="02040502050405020303" pitchFamily="18" charset="0"/>
              </a:rPr>
              <a:t>від</a:t>
            </a:r>
            <a:r>
              <a:rPr lang="ru-RU" sz="2400" dirty="0">
                <a:latin typeface="Georgia" panose="02040502050405020303" pitchFamily="18" charset="0"/>
              </a:rPr>
              <a:t> 24.11.2020 № 2425, документ </a:t>
            </a:r>
            <a:r>
              <a:rPr lang="ru-RU" sz="2400" dirty="0" err="1">
                <a:latin typeface="Georgia" panose="02040502050405020303" pitchFamily="18" charset="0"/>
              </a:rPr>
              <a:t>дійсний</a:t>
            </a:r>
            <a:r>
              <a:rPr lang="ru-RU" sz="2400" dirty="0">
                <a:latin typeface="Georgia" panose="02040502050405020303" pitchFamily="18" charset="0"/>
              </a:rPr>
              <a:t> до 30.03.2022 0:00)</a:t>
            </a:r>
            <a:endParaRPr lang="uk-UA" sz="2400" dirty="0">
              <a:latin typeface="Georgia" panose="02040502050405020303"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428" y="495484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480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951" t="17188" r="34114" b="11381"/>
          <a:stretch/>
        </p:blipFill>
        <p:spPr bwMode="auto">
          <a:xfrm rot="21219870">
            <a:off x="8453043" y="2362376"/>
            <a:ext cx="3167171" cy="425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68829" y="783771"/>
            <a:ext cx="8643257" cy="2862322"/>
          </a:xfrm>
          <a:prstGeom prst="rect">
            <a:avLst/>
          </a:prstGeom>
        </p:spPr>
        <p:txBody>
          <a:bodyPr wrap="square">
            <a:spAutoFit/>
          </a:bodyPr>
          <a:lstStyle/>
          <a:p>
            <a:pPr algn="ctr"/>
            <a:r>
              <a:rPr lang="uk-UA" sz="3600" b="1" dirty="0">
                <a:solidFill>
                  <a:srgbClr val="0070C0"/>
                </a:solidFill>
                <a:latin typeface="Georgia" panose="02040502050405020303" pitchFamily="18" charset="0"/>
                <a:cs typeface="Times New Roman" panose="02020603050405020304" pitchFamily="18" charset="0"/>
              </a:rPr>
              <a:t>Формування внутрішньої системи забезпечення якості освіти  у ЗЗСО через </a:t>
            </a:r>
            <a:r>
              <a:rPr lang="uk-UA" sz="3600" b="1" dirty="0" smtClean="0">
                <a:solidFill>
                  <a:srgbClr val="0070C0"/>
                </a:solidFill>
                <a:latin typeface="Georgia" panose="02040502050405020303" pitchFamily="18" charset="0"/>
                <a:cs typeface="Times New Roman" panose="02020603050405020304" pitchFamily="18" charset="0"/>
              </a:rPr>
              <a:t>призму </a:t>
            </a:r>
            <a:r>
              <a:rPr lang="uk-UA" sz="3600" b="1" dirty="0" smtClean="0">
                <a:solidFill>
                  <a:srgbClr val="0070C0"/>
                </a:solidFill>
                <a:latin typeface="Georgia" pitchFamily="18" charset="0"/>
              </a:rPr>
              <a:t>аудиту </a:t>
            </a:r>
            <a:r>
              <a:rPr lang="uk-UA" sz="3600" b="1" dirty="0">
                <a:solidFill>
                  <a:srgbClr val="0070C0"/>
                </a:solidFill>
                <a:latin typeface="Georgia" pitchFamily="18" charset="0"/>
              </a:rPr>
              <a:t>Державної </a:t>
            </a:r>
            <a:r>
              <a:rPr lang="uk-UA" sz="3600" b="1" dirty="0" smtClean="0">
                <a:solidFill>
                  <a:srgbClr val="0070C0"/>
                </a:solidFill>
                <a:latin typeface="Georgia" pitchFamily="18" charset="0"/>
              </a:rPr>
              <a:t>служби</a:t>
            </a:r>
          </a:p>
          <a:p>
            <a:pPr algn="ctr"/>
            <a:r>
              <a:rPr lang="uk-UA" sz="3600" b="1" dirty="0" smtClean="0">
                <a:solidFill>
                  <a:srgbClr val="0070C0"/>
                </a:solidFill>
                <a:latin typeface="Georgia" pitchFamily="18" charset="0"/>
              </a:rPr>
              <a:t> </a:t>
            </a:r>
            <a:r>
              <a:rPr lang="uk-UA" sz="3600" b="1" dirty="0">
                <a:solidFill>
                  <a:srgbClr val="0070C0"/>
                </a:solidFill>
                <a:latin typeface="Georgia" pitchFamily="18" charset="0"/>
              </a:rPr>
              <a:t>якості освіти.</a:t>
            </a:r>
          </a:p>
        </p:txBody>
      </p:sp>
    </p:spTree>
    <p:extLst>
      <p:ext uri="{BB962C8B-B14F-4D97-AF65-F5344CB8AC3E}">
        <p14:creationId xmlns:p14="http://schemas.microsoft.com/office/powerpoint/2010/main" val="152397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348DEFD-E3FD-4CF1-912C-6413AC70B05C}"/>
              </a:ext>
            </a:extLst>
          </p:cNvPr>
          <p:cNvSpPr txBox="1"/>
          <p:nvPr/>
        </p:nvSpPr>
        <p:spPr>
          <a:xfrm>
            <a:off x="304799" y="109728"/>
            <a:ext cx="11571515" cy="1384995"/>
          </a:xfrm>
          <a:prstGeom prst="rect">
            <a:avLst/>
          </a:prstGeom>
          <a:noFill/>
        </p:spPr>
        <p:txBody>
          <a:bodyPr wrap="square">
            <a:spAutoFit/>
          </a:bodyPr>
          <a:lstStyle/>
          <a:p>
            <a:pPr algn="ctr" defTabSz="1219170" fontAlgn="base">
              <a:spcAft>
                <a:spcPct val="0"/>
              </a:spcAft>
              <a:buFont typeface="Arial" charset="0"/>
              <a:buNone/>
            </a:pPr>
            <a:r>
              <a:rPr lang="ru-RU" sz="2800" b="1" dirty="0">
                <a:solidFill>
                  <a:srgbClr val="0070C0"/>
                </a:solidFill>
                <a:latin typeface="Georgia" panose="02040502050405020303" pitchFamily="18" charset="0"/>
                <a:cs typeface="Times New Roman" panose="02020603050405020304" pitchFamily="18" charset="0"/>
              </a:rPr>
              <a:t>Нормативно – </a:t>
            </a:r>
            <a:r>
              <a:rPr lang="ru-RU" sz="2800" b="1" dirty="0" err="1">
                <a:solidFill>
                  <a:srgbClr val="0070C0"/>
                </a:solidFill>
                <a:latin typeface="Georgia" panose="02040502050405020303" pitchFamily="18" charset="0"/>
                <a:cs typeface="Times New Roman" panose="02020603050405020304" pitchFamily="18" charset="0"/>
              </a:rPr>
              <a:t>правові</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акти</a:t>
            </a:r>
            <a:r>
              <a:rPr lang="ru-RU" sz="2800" b="1" dirty="0">
                <a:solidFill>
                  <a:srgbClr val="0070C0"/>
                </a:solidFill>
                <a:latin typeface="Georgia" panose="02040502050405020303" pitchFamily="18" charset="0"/>
                <a:cs typeface="Times New Roman" panose="02020603050405020304" pitchFamily="18" charset="0"/>
              </a:rPr>
              <a:t>, з </a:t>
            </a:r>
            <a:r>
              <a:rPr lang="ru-RU" sz="2800" b="1" dirty="0" err="1">
                <a:solidFill>
                  <a:srgbClr val="0070C0"/>
                </a:solidFill>
                <a:latin typeface="Georgia" panose="02040502050405020303" pitchFamily="18" charset="0"/>
                <a:cs typeface="Times New Roman" panose="02020603050405020304" pitchFamily="18" charset="0"/>
              </a:rPr>
              <a:t>питань</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створення</a:t>
            </a:r>
            <a:r>
              <a:rPr lang="ru-RU" sz="2800" b="1" dirty="0">
                <a:solidFill>
                  <a:srgbClr val="0070C0"/>
                </a:solidFill>
                <a:latin typeface="Georgia" panose="02040502050405020303" pitchFamily="18" charset="0"/>
                <a:cs typeface="Times New Roman" panose="02020603050405020304" pitchFamily="18" charset="0"/>
              </a:rPr>
              <a:t> і </a:t>
            </a:r>
            <a:r>
              <a:rPr lang="ru-RU" sz="2800" b="1" dirty="0" err="1">
                <a:solidFill>
                  <a:srgbClr val="0070C0"/>
                </a:solidFill>
                <a:latin typeface="Georgia" panose="02040502050405020303" pitchFamily="18" charset="0"/>
                <a:cs typeface="Times New Roman" panose="02020603050405020304" pitchFamily="18" charset="0"/>
              </a:rPr>
              <a:t>розбудови</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системи</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забезпечення</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якості</a:t>
            </a:r>
            <a:r>
              <a:rPr lang="ru-RU" sz="2800" b="1" dirty="0">
                <a:solidFill>
                  <a:srgbClr val="0070C0"/>
                </a:solidFill>
                <a:latin typeface="Georgia" panose="02040502050405020303" pitchFamily="18" charset="0"/>
                <a:cs typeface="Times New Roman" panose="02020603050405020304" pitchFamily="18" charset="0"/>
              </a:rPr>
              <a:t> </a:t>
            </a:r>
            <a:r>
              <a:rPr lang="ru-RU" sz="2800" b="1" dirty="0" err="1">
                <a:solidFill>
                  <a:srgbClr val="0070C0"/>
                </a:solidFill>
                <a:latin typeface="Georgia" panose="02040502050405020303" pitchFamily="18" charset="0"/>
                <a:cs typeface="Times New Roman" panose="02020603050405020304" pitchFamily="18" charset="0"/>
              </a:rPr>
              <a:t>освіти</a:t>
            </a:r>
            <a:r>
              <a:rPr lang="ru-RU" sz="2800" b="1" dirty="0">
                <a:solidFill>
                  <a:srgbClr val="0070C0"/>
                </a:solidFill>
                <a:latin typeface="Georgia" panose="02040502050405020303" pitchFamily="18" charset="0"/>
                <a:cs typeface="Times New Roman" panose="02020603050405020304" pitchFamily="18" charset="0"/>
              </a:rPr>
              <a:t> у закладах ЗСО:</a:t>
            </a:r>
          </a:p>
        </p:txBody>
      </p:sp>
      <p:sp>
        <p:nvSpPr>
          <p:cNvPr id="10" name="TextBox 13">
            <a:extLst>
              <a:ext uri="{FF2B5EF4-FFF2-40B4-BE49-F238E27FC236}">
                <a16:creationId xmlns:a16="http://schemas.microsoft.com/office/drawing/2014/main" xmlns="" id="{6B369290-EB7F-4C89-9247-A9623A113DE4}"/>
              </a:ext>
            </a:extLst>
          </p:cNvPr>
          <p:cNvSpPr txBox="1">
            <a:spLocks noChangeArrowheads="1"/>
          </p:cNvSpPr>
          <p:nvPr/>
        </p:nvSpPr>
        <p:spPr bwMode="auto">
          <a:xfrm>
            <a:off x="76912" y="1698172"/>
            <a:ext cx="11908259" cy="547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4" tIns="60957" rIns="121914" bIns="60957">
            <a:spAutoFit/>
          </a:bodyPr>
          <a:lstStyle>
            <a:lvl1pPr marL="365760" indent="-256032" algn="l" rtl="0" eaLnBrk="0" latinLnBrk="0" hangingPunct="0">
              <a:spcBef>
                <a:spcPct val="20000"/>
              </a:spcBef>
              <a:spcAft>
                <a:spcPts val="0"/>
              </a:spcAft>
              <a:buClr>
                <a:schemeClr val="accent1"/>
              </a:buClr>
              <a:buSzPct val="68000"/>
              <a:buFont typeface="Arial" charset="0"/>
              <a:buChar char="•"/>
              <a:defRPr kumimoji="0" sz="3200" kern="1200">
                <a:solidFill>
                  <a:schemeClr val="tx1"/>
                </a:solidFill>
                <a:latin typeface="Calibri" pitchFamily="34" charset="0"/>
                <a:ea typeface="+mn-ea"/>
                <a:cs typeface="+mn-cs"/>
              </a:defRPr>
            </a:lvl1pPr>
            <a:lvl2pPr marL="742950" indent="-285750" algn="l" rtl="0" eaLnBrk="0" latinLnBrk="0" hangingPunct="0">
              <a:spcBef>
                <a:spcPct val="20000"/>
              </a:spcBef>
              <a:buClr>
                <a:schemeClr val="accent1"/>
              </a:buClr>
              <a:buFont typeface="Arial" charset="0"/>
              <a:buChar char="–"/>
              <a:defRPr kumimoji="0" sz="2800" kern="1200">
                <a:solidFill>
                  <a:schemeClr val="tx1"/>
                </a:solidFill>
                <a:latin typeface="Calibri" pitchFamily="34" charset="0"/>
                <a:ea typeface="+mn-ea"/>
                <a:cs typeface="+mn-cs"/>
              </a:defRPr>
            </a:lvl2pPr>
            <a:lvl3pPr marL="1143000" indent="-228600" algn="l" rtl="0" eaLnBrk="0" latinLnBrk="0" hangingPunct="0">
              <a:spcBef>
                <a:spcPct val="20000"/>
              </a:spcBef>
              <a:buClr>
                <a:schemeClr val="accent2"/>
              </a:buClr>
              <a:buSzPct val="100000"/>
              <a:buFont typeface="Arial" charset="0"/>
              <a:buChar char="•"/>
              <a:defRPr kumimoji="0" sz="2400" kern="1200">
                <a:solidFill>
                  <a:schemeClr val="tx1"/>
                </a:solidFill>
                <a:latin typeface="Calibri" pitchFamily="34" charset="0"/>
                <a:ea typeface="+mn-ea"/>
                <a:cs typeface="+mn-cs"/>
              </a:defRPr>
            </a:lvl3pPr>
            <a:lvl4pPr marL="1600200" indent="-228600" algn="l" rtl="0" eaLnBrk="0" latinLnBrk="0" hangingPunct="0">
              <a:spcBef>
                <a:spcPct val="20000"/>
              </a:spcBef>
              <a:buClr>
                <a:schemeClr val="accent2"/>
              </a:buClr>
              <a:buFont typeface="Arial" charset="0"/>
              <a:buChar char="–"/>
              <a:defRPr kumimoji="0" sz="2000" kern="1200">
                <a:solidFill>
                  <a:schemeClr val="tx1"/>
                </a:solidFill>
                <a:latin typeface="Calibri" pitchFamily="34" charset="0"/>
                <a:ea typeface="+mn-ea"/>
                <a:cs typeface="+mn-cs"/>
              </a:defRPr>
            </a:lvl4pPr>
            <a:lvl5pPr marL="2057400" indent="-228600" algn="l" rtl="0" eaLnBrk="0" latinLnBrk="0" hangingPunct="0">
              <a:spcBef>
                <a:spcPct val="20000"/>
              </a:spcBef>
              <a:buClr>
                <a:schemeClr val="accent2"/>
              </a:buClr>
              <a:buFont typeface="Arial" charset="0"/>
              <a:buChar char="»"/>
              <a:defRPr kumimoji="0" sz="2000" kern="1200">
                <a:solidFill>
                  <a:schemeClr val="tx1"/>
                </a:solidFill>
                <a:latin typeface="Calibri" pitchFamily="34" charset="0"/>
                <a:ea typeface="+mn-ea"/>
                <a:cs typeface="+mn-cs"/>
              </a:defRPr>
            </a:lvl5pPr>
            <a:lvl6pPr marL="2514600" indent="-228600" algn="l" rtl="0" eaLnBrk="0" fontAlgn="base" latinLnBrk="0" hangingPunct="0">
              <a:spcBef>
                <a:spcPct val="20000"/>
              </a:spcBef>
              <a:spcAft>
                <a:spcPct val="0"/>
              </a:spcAft>
              <a:buClr>
                <a:schemeClr val="accent3"/>
              </a:buClr>
              <a:buFont typeface="Arial" charset="0"/>
              <a:buChar char="»"/>
              <a:defRPr kumimoji="0" sz="2000" kern="1200">
                <a:solidFill>
                  <a:schemeClr val="tx1"/>
                </a:solidFill>
                <a:latin typeface="Calibri" pitchFamily="34" charset="0"/>
                <a:ea typeface="+mn-ea"/>
                <a:cs typeface="+mn-cs"/>
              </a:defRPr>
            </a:lvl6pPr>
            <a:lvl7pPr marL="2971800" indent="-228600" algn="l" rtl="0" eaLnBrk="0" fontAlgn="base" latinLnBrk="0" hangingPunct="0">
              <a:spcBef>
                <a:spcPct val="20000"/>
              </a:spcBef>
              <a:spcAft>
                <a:spcPct val="0"/>
              </a:spcAft>
              <a:buClr>
                <a:schemeClr val="accent3"/>
              </a:buClr>
              <a:buFont typeface="Arial" charset="0"/>
              <a:buChar char="»"/>
              <a:defRPr kumimoji="0" sz="2000" kern="1200">
                <a:solidFill>
                  <a:schemeClr val="tx1"/>
                </a:solidFill>
                <a:latin typeface="Calibri" pitchFamily="34" charset="0"/>
                <a:ea typeface="+mn-ea"/>
                <a:cs typeface="+mn-cs"/>
              </a:defRPr>
            </a:lvl7pPr>
            <a:lvl8pPr marL="3429000" indent="-228600" algn="l" rtl="0" eaLnBrk="0" fontAlgn="base" latinLnBrk="0" hangingPunct="0">
              <a:spcBef>
                <a:spcPct val="20000"/>
              </a:spcBef>
              <a:spcAft>
                <a:spcPct val="0"/>
              </a:spcAft>
              <a:buClr>
                <a:schemeClr val="accent3"/>
              </a:buClr>
              <a:buFont typeface="Arial" charset="0"/>
              <a:buChar char="»"/>
              <a:defRPr kumimoji="0" sz="2000" kern="1200">
                <a:solidFill>
                  <a:schemeClr val="tx1"/>
                </a:solidFill>
                <a:latin typeface="Calibri" pitchFamily="34" charset="0"/>
                <a:ea typeface="+mn-ea"/>
                <a:cs typeface="+mn-cs"/>
              </a:defRPr>
            </a:lvl8pPr>
            <a:lvl9pPr marL="3886200" indent="-228600" algn="l" rtl="0" eaLnBrk="0" fontAlgn="base" latinLnBrk="0" hangingPunct="0">
              <a:spcBef>
                <a:spcPct val="20000"/>
              </a:spcBef>
              <a:spcAft>
                <a:spcPct val="0"/>
              </a:spcAft>
              <a:buClr>
                <a:schemeClr val="accent3"/>
              </a:buClr>
              <a:buFont typeface="Arial" charset="0"/>
              <a:buChar char="»"/>
              <a:defRPr kumimoji="0" sz="2000" kern="1200" baseline="0">
                <a:solidFill>
                  <a:schemeClr val="tx1"/>
                </a:solidFill>
                <a:latin typeface="Calibri" pitchFamily="34" charset="0"/>
                <a:ea typeface="+mn-ea"/>
                <a:cs typeface="+mn-cs"/>
              </a:defRPr>
            </a:lvl9pPr>
            <a:extLst/>
          </a:lstStyle>
          <a:p>
            <a:pPr algn="ctr" defTabSz="1219170" fontAlgn="base">
              <a:spcAft>
                <a:spcPct val="0"/>
              </a:spcAft>
              <a:buFont typeface="Arial" charset="0"/>
              <a:buNone/>
            </a:pPr>
            <a:r>
              <a:rPr lang="ru-RU" sz="1800" b="1" dirty="0" smtClean="0">
                <a:ln w="6600">
                  <a:solidFill>
                    <a:schemeClr val="accent2"/>
                  </a:solidFill>
                  <a:prstDash val="solid"/>
                </a:ln>
                <a:latin typeface="Georgia" panose="02040502050405020303" pitchFamily="18" charset="0"/>
                <a:cs typeface="Times New Roman" panose="02020603050405020304" pitchFamily="18" charset="0"/>
              </a:rPr>
              <a:t>Нормативно </a:t>
            </a:r>
            <a:r>
              <a:rPr lang="ru-RU" sz="1800" b="1" dirty="0">
                <a:ln w="6600">
                  <a:solidFill>
                    <a:schemeClr val="accent2"/>
                  </a:solidFill>
                  <a:prstDash val="solid"/>
                </a:ln>
                <a:latin typeface="Georgia" panose="02040502050405020303" pitchFamily="18" charset="0"/>
                <a:cs typeface="Times New Roman" panose="02020603050405020304" pitchFamily="18" charset="0"/>
              </a:rPr>
              <a:t>–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правові</a:t>
            </a:r>
            <a:r>
              <a:rPr lang="ru-RU" sz="1800" b="1" dirty="0">
                <a:ln w="6600">
                  <a:solidFill>
                    <a:schemeClr val="accent2"/>
                  </a:solidFill>
                  <a:prstDash val="solid"/>
                </a:ln>
                <a:latin typeface="Georgia" panose="02040502050405020303" pitchFamily="18" charset="0"/>
                <a:cs typeface="Times New Roman" panose="02020603050405020304" pitchFamily="18" charset="0"/>
              </a:rPr>
              <a:t>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акти</a:t>
            </a:r>
            <a:r>
              <a:rPr lang="ru-RU" sz="1800" b="1" dirty="0">
                <a:ln w="6600">
                  <a:solidFill>
                    <a:schemeClr val="accent2"/>
                  </a:solidFill>
                  <a:prstDash val="solid"/>
                </a:ln>
                <a:latin typeface="Georgia" panose="02040502050405020303" pitchFamily="18" charset="0"/>
                <a:cs typeface="Times New Roman" panose="02020603050405020304" pitchFamily="18" charset="0"/>
              </a:rPr>
              <a:t>, з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питань</a:t>
            </a:r>
            <a:r>
              <a:rPr lang="ru-RU" sz="1800" b="1" dirty="0">
                <a:ln w="6600">
                  <a:solidFill>
                    <a:schemeClr val="accent2"/>
                  </a:solidFill>
                  <a:prstDash val="solid"/>
                </a:ln>
                <a:latin typeface="Georgia" panose="02040502050405020303" pitchFamily="18" charset="0"/>
                <a:cs typeface="Times New Roman" panose="02020603050405020304" pitchFamily="18" charset="0"/>
              </a:rPr>
              <a:t> створення і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розбудови</a:t>
            </a:r>
            <a:r>
              <a:rPr lang="ru-RU" sz="1800" b="1" dirty="0">
                <a:ln w="6600">
                  <a:solidFill>
                    <a:schemeClr val="accent2"/>
                  </a:solidFill>
                  <a:prstDash val="solid"/>
                </a:ln>
                <a:latin typeface="Georgia" panose="02040502050405020303" pitchFamily="18" charset="0"/>
                <a:cs typeface="Times New Roman" panose="02020603050405020304" pitchFamily="18" charset="0"/>
              </a:rPr>
              <a:t>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системи</a:t>
            </a:r>
            <a:r>
              <a:rPr lang="ru-RU" sz="1800" b="1" dirty="0">
                <a:ln w="6600">
                  <a:solidFill>
                    <a:schemeClr val="accent2"/>
                  </a:solidFill>
                  <a:prstDash val="solid"/>
                </a:ln>
                <a:latin typeface="Georgia" panose="02040502050405020303" pitchFamily="18" charset="0"/>
                <a:cs typeface="Times New Roman" panose="02020603050405020304" pitchFamily="18" charset="0"/>
              </a:rPr>
              <a:t> </a:t>
            </a:r>
          </a:p>
          <a:p>
            <a:pPr algn="ctr" defTabSz="1219170" fontAlgn="base">
              <a:spcAft>
                <a:spcPct val="0"/>
              </a:spcAft>
              <a:buFont typeface="Arial" charset="0"/>
              <a:buNone/>
            </a:pPr>
            <a:r>
              <a:rPr lang="ru-RU" sz="1800" b="1" dirty="0" err="1">
                <a:ln w="6600">
                  <a:solidFill>
                    <a:schemeClr val="accent2"/>
                  </a:solidFill>
                  <a:prstDash val="solid"/>
                </a:ln>
                <a:latin typeface="Georgia" panose="02040502050405020303" pitchFamily="18" charset="0"/>
                <a:cs typeface="Times New Roman" panose="02020603050405020304" pitchFamily="18" charset="0"/>
              </a:rPr>
              <a:t>забезпечення</a:t>
            </a:r>
            <a:r>
              <a:rPr lang="ru-RU" sz="1800" b="1" dirty="0">
                <a:ln w="6600">
                  <a:solidFill>
                    <a:schemeClr val="accent2"/>
                  </a:solidFill>
                  <a:prstDash val="solid"/>
                </a:ln>
                <a:latin typeface="Georgia" panose="02040502050405020303" pitchFamily="18" charset="0"/>
                <a:cs typeface="Times New Roman" panose="02020603050405020304" pitchFamily="18" charset="0"/>
              </a:rPr>
              <a:t> </a:t>
            </a:r>
            <a:r>
              <a:rPr lang="ru-RU" sz="1800" b="1" dirty="0" err="1">
                <a:ln w="6600">
                  <a:solidFill>
                    <a:schemeClr val="accent2"/>
                  </a:solidFill>
                  <a:prstDash val="solid"/>
                </a:ln>
                <a:latin typeface="Georgia" panose="02040502050405020303" pitchFamily="18" charset="0"/>
                <a:cs typeface="Times New Roman" panose="02020603050405020304" pitchFamily="18" charset="0"/>
              </a:rPr>
              <a:t>якості</a:t>
            </a:r>
            <a:r>
              <a:rPr lang="ru-RU" sz="1800" b="1" dirty="0">
                <a:ln w="6600">
                  <a:solidFill>
                    <a:schemeClr val="accent2"/>
                  </a:solidFill>
                  <a:prstDash val="solid"/>
                </a:ln>
                <a:latin typeface="Georgia" panose="02040502050405020303" pitchFamily="18" charset="0"/>
                <a:cs typeface="Times New Roman" panose="02020603050405020304" pitchFamily="18" charset="0"/>
              </a:rPr>
              <a:t> освіти у закладах ЗЗСО</a:t>
            </a:r>
            <a:r>
              <a:rPr lang="ru-RU" sz="1800" b="1" dirty="0">
                <a:ln w="6600">
                  <a:solidFill>
                    <a:schemeClr val="accent2"/>
                  </a:solidFill>
                  <a:prstDash val="solid"/>
                </a:ln>
                <a:latin typeface="Times New Roman" panose="02020603050405020304" pitchFamily="18" charset="0"/>
                <a:cs typeface="Times New Roman" panose="02020603050405020304" pitchFamily="18" charset="0"/>
              </a:rPr>
              <a:t>:</a:t>
            </a:r>
          </a:p>
          <a:p>
            <a:pPr marL="0" indent="0" algn="just" defTabSz="1219170" fontAlgn="base">
              <a:spcAft>
                <a:spcPct val="0"/>
              </a:spcAft>
              <a:buNone/>
            </a:pPr>
            <a:r>
              <a:rPr lang="ru-RU" sz="2000" b="1" dirty="0">
                <a:solidFill>
                  <a:srgbClr val="00B0F0"/>
                </a:solidFill>
                <a:latin typeface="Times New Roman" panose="02020603050405020304" pitchFamily="18" charset="0"/>
                <a:cs typeface="Times New Roman" panose="02020603050405020304" pitchFamily="18" charset="0"/>
              </a:rPr>
              <a:t> </a:t>
            </a:r>
            <a:r>
              <a:rPr lang="ru-RU" sz="2000" b="1" dirty="0" smtClean="0">
                <a:solidFill>
                  <a:srgbClr val="00B0F0"/>
                </a:solidFill>
                <a:latin typeface="Times New Roman" panose="02020603050405020304" pitchFamily="18" charset="0"/>
                <a:cs typeface="Times New Roman" panose="02020603050405020304" pitchFamily="18" charset="0"/>
              </a:rPr>
              <a:t>     </a:t>
            </a:r>
            <a:r>
              <a:rPr lang="ru-RU" sz="2000" dirty="0" smtClean="0">
                <a:latin typeface="Georgia" panose="02040502050405020303" pitchFamily="18" charset="0"/>
                <a:cs typeface="Times New Roman" panose="02020603050405020304" pitchFamily="18" charset="0"/>
              </a:rPr>
              <a:t>Закон </a:t>
            </a:r>
            <a:r>
              <a:rPr lang="ru-RU" sz="2000" dirty="0">
                <a:latin typeface="Georgia" panose="02040502050405020303" pitchFamily="18" charset="0"/>
                <a:cs typeface="Times New Roman" panose="02020603050405020304" pitchFamily="18" charset="0"/>
              </a:rPr>
              <a:t>України «Про </a:t>
            </a:r>
            <a:r>
              <a:rPr lang="ru-RU" sz="2000" dirty="0" err="1">
                <a:latin typeface="Georgia" panose="02040502050405020303" pitchFamily="18" charset="0"/>
                <a:cs typeface="Times New Roman" panose="02020603050405020304" pitchFamily="18" charset="0"/>
              </a:rPr>
              <a:t>освіту</a:t>
            </a:r>
            <a:r>
              <a:rPr lang="ru-RU" sz="2000" dirty="0">
                <a:latin typeface="Georgia" panose="02040502050405020303" pitchFamily="18" charset="0"/>
                <a:cs typeface="Times New Roman" panose="02020603050405020304" pitchFamily="18" charset="0"/>
              </a:rPr>
              <a:t>»</a:t>
            </a:r>
          </a:p>
          <a:p>
            <a:pPr marL="380981" indent="-380981" algn="just" defTabSz="1219170" fontAlgn="base">
              <a:spcAft>
                <a:spcPct val="0"/>
              </a:spcAft>
            </a:pPr>
            <a:r>
              <a:rPr lang="ru-RU" sz="2000" dirty="0">
                <a:latin typeface="Georgia" panose="02040502050405020303" pitchFamily="18" charset="0"/>
                <a:cs typeface="Times New Roman" panose="02020603050405020304" pitchFamily="18" charset="0"/>
              </a:rPr>
              <a:t>Закон України «Про </a:t>
            </a:r>
            <a:r>
              <a:rPr lang="ru-RU" sz="2000" dirty="0" err="1">
                <a:latin typeface="Georgia" panose="02040502050405020303" pitchFamily="18" charset="0"/>
                <a:cs typeface="Times New Roman" panose="02020603050405020304" pitchFamily="18" charset="0"/>
              </a:rPr>
              <a:t>повну</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загальну</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середню</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освіту</a:t>
            </a:r>
            <a:r>
              <a:rPr lang="ru-RU" sz="2000" dirty="0">
                <a:latin typeface="Georgia" panose="02040502050405020303" pitchFamily="18" charset="0"/>
                <a:cs typeface="Times New Roman" panose="02020603050405020304" pitchFamily="18" charset="0"/>
              </a:rPr>
              <a:t>»</a:t>
            </a:r>
          </a:p>
          <a:p>
            <a:pPr marL="380981" indent="-380981" algn="just" defTabSz="1219170" fontAlgn="base">
              <a:spcAft>
                <a:spcPct val="0"/>
              </a:spcAft>
            </a:pPr>
            <a:r>
              <a:rPr lang="ru-RU" sz="2000" dirty="0">
                <a:latin typeface="Georgia" panose="02040502050405020303" pitchFamily="18" charset="0"/>
                <a:cs typeface="Times New Roman" panose="02020603050405020304" pitchFamily="18" charset="0"/>
              </a:rPr>
              <a:t>Наказ </a:t>
            </a:r>
            <a:r>
              <a:rPr lang="ru-RU" sz="2000" dirty="0" err="1">
                <a:latin typeface="Georgia" panose="02040502050405020303" pitchFamily="18" charset="0"/>
                <a:cs typeface="Times New Roman" panose="02020603050405020304" pitchFamily="18" charset="0"/>
              </a:rPr>
              <a:t>Міністерства</a:t>
            </a:r>
            <a:r>
              <a:rPr lang="ru-RU" sz="2000" dirty="0">
                <a:latin typeface="Georgia" panose="02040502050405020303" pitchFamily="18" charset="0"/>
                <a:cs typeface="Times New Roman" panose="02020603050405020304" pitchFamily="18" charset="0"/>
              </a:rPr>
              <a:t> освіти і науки України від 09.01.2019 № 17 «Про </a:t>
            </a:r>
            <a:r>
              <a:rPr lang="ru-RU" sz="2000" dirty="0" err="1">
                <a:latin typeface="Georgia" panose="02040502050405020303" pitchFamily="18" charset="0"/>
                <a:cs typeface="Times New Roman" panose="02020603050405020304" pitchFamily="18" charset="0"/>
              </a:rPr>
              <a:t>затвердження</a:t>
            </a:r>
            <a:r>
              <a:rPr lang="ru-RU" sz="2000" dirty="0">
                <a:latin typeface="Georgia" panose="02040502050405020303" pitchFamily="18" charset="0"/>
                <a:cs typeface="Times New Roman" panose="02020603050405020304" pitchFamily="18" charset="0"/>
              </a:rPr>
              <a:t> Порядку проведення </a:t>
            </a:r>
            <a:r>
              <a:rPr lang="ru-RU" sz="2000" dirty="0" err="1">
                <a:latin typeface="Georgia" panose="02040502050405020303" pitchFamily="18" charset="0"/>
                <a:cs typeface="Times New Roman" panose="02020603050405020304" pitchFamily="18" charset="0"/>
              </a:rPr>
              <a:t>інституційного</a:t>
            </a:r>
            <a:r>
              <a:rPr lang="ru-RU" sz="2000" dirty="0">
                <a:latin typeface="Georgia" panose="02040502050405020303" pitchFamily="18" charset="0"/>
                <a:cs typeface="Times New Roman" panose="02020603050405020304" pitchFamily="18" charset="0"/>
              </a:rPr>
              <a:t> аудиту </a:t>
            </a:r>
            <a:r>
              <a:rPr lang="ru-RU" sz="2000" dirty="0" err="1">
                <a:latin typeface="Georgia" panose="02040502050405020303" pitchFamily="18" charset="0"/>
                <a:cs typeface="Times New Roman" panose="02020603050405020304" pitchFamily="18" charset="0"/>
              </a:rPr>
              <a:t>закладів</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загальної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середньої</a:t>
            </a:r>
            <a:r>
              <a:rPr lang="ru-RU" sz="2000" dirty="0">
                <a:latin typeface="Georgia" panose="02040502050405020303" pitchFamily="18" charset="0"/>
                <a:cs typeface="Times New Roman" panose="02020603050405020304" pitchFamily="18" charset="0"/>
              </a:rPr>
              <a:t> освіти»;</a:t>
            </a:r>
          </a:p>
          <a:p>
            <a:pPr marL="380981" indent="-380981" algn="just" defTabSz="1219170" fontAlgn="base">
              <a:spcAft>
                <a:spcPct val="0"/>
              </a:spcAft>
            </a:pPr>
            <a:r>
              <a:rPr lang="ru-RU" sz="2000" dirty="0">
                <a:latin typeface="Georgia" panose="02040502050405020303" pitchFamily="18" charset="0"/>
                <a:cs typeface="Times New Roman" panose="02020603050405020304" pitchFamily="18" charset="0"/>
              </a:rPr>
              <a:t>Наказ </a:t>
            </a:r>
            <a:r>
              <a:rPr lang="ru-RU" sz="2000" dirty="0" err="1">
                <a:latin typeface="Georgia" panose="02040502050405020303" pitchFamily="18" charset="0"/>
                <a:cs typeface="Times New Roman" panose="02020603050405020304" pitchFamily="18" charset="0"/>
              </a:rPr>
              <a:t>Міністерства</a:t>
            </a:r>
            <a:r>
              <a:rPr lang="ru-RU" sz="2000" dirty="0">
                <a:latin typeface="Georgia" panose="02040502050405020303" pitchFamily="18" charset="0"/>
                <a:cs typeface="Times New Roman" panose="02020603050405020304" pitchFamily="18" charset="0"/>
              </a:rPr>
              <a:t> освіти і науки України від 05.08.2019 № 1071 «Про </a:t>
            </a:r>
            <a:r>
              <a:rPr lang="ru-RU" sz="2000" dirty="0" err="1">
                <a:latin typeface="Georgia" panose="02040502050405020303" pitchFamily="18" charset="0"/>
                <a:cs typeface="Times New Roman" panose="02020603050405020304" pitchFamily="18" charset="0"/>
              </a:rPr>
              <a:t>затвердження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уніфікованої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форми</a:t>
            </a:r>
            <a:r>
              <a:rPr lang="ru-RU" sz="2000" dirty="0">
                <a:latin typeface="Georgia" panose="02040502050405020303" pitchFamily="18" charset="0"/>
                <a:cs typeface="Times New Roman" panose="02020603050405020304" pitchFamily="18" charset="0"/>
              </a:rPr>
              <a:t> акта, </a:t>
            </a:r>
            <a:r>
              <a:rPr lang="ru-RU" sz="2000" dirty="0" err="1">
                <a:latin typeface="Georgia" panose="02040502050405020303" pitchFamily="18" charset="0"/>
                <a:cs typeface="Times New Roman" panose="02020603050405020304" pitchFamily="18" charset="0"/>
              </a:rPr>
              <a:t>складеного</a:t>
            </a:r>
            <a:r>
              <a:rPr lang="ru-RU" sz="2000" dirty="0">
                <a:latin typeface="Georgia" panose="02040502050405020303" pitchFamily="18" charset="0"/>
                <a:cs typeface="Times New Roman" panose="02020603050405020304" pitchFamily="18" charset="0"/>
              </a:rPr>
              <a:t> за результатами проведення планового (</a:t>
            </a:r>
            <a:r>
              <a:rPr lang="ru-RU" sz="2000" dirty="0" err="1">
                <a:latin typeface="Georgia" panose="02040502050405020303" pitchFamily="18" charset="0"/>
                <a:cs typeface="Times New Roman" panose="02020603050405020304" pitchFamily="18" charset="0"/>
              </a:rPr>
              <a:t>позапланового</a:t>
            </a:r>
            <a:r>
              <a:rPr lang="ru-RU" sz="2000" dirty="0">
                <a:latin typeface="Georgia" panose="02040502050405020303" pitchFamily="18" charset="0"/>
                <a:cs typeface="Times New Roman" panose="02020603050405020304" pitchFamily="18" charset="0"/>
              </a:rPr>
              <a:t>) заходу державного </a:t>
            </a:r>
            <a:r>
              <a:rPr lang="ru-RU" sz="2000" dirty="0" err="1">
                <a:latin typeface="Georgia" panose="02040502050405020303" pitchFamily="18" charset="0"/>
                <a:cs typeface="Times New Roman" panose="02020603050405020304" pitchFamily="18" charset="0"/>
              </a:rPr>
              <a:t>нагляду</a:t>
            </a:r>
            <a:r>
              <a:rPr lang="ru-RU" sz="2000" dirty="0">
                <a:latin typeface="Georgia" panose="02040502050405020303" pitchFamily="18" charset="0"/>
                <a:cs typeface="Times New Roman" panose="02020603050405020304" pitchFamily="18" charset="0"/>
              </a:rPr>
              <a:t> (контролю) </a:t>
            </a:r>
            <a:r>
              <a:rPr lang="ru-RU" sz="2000" dirty="0" err="1">
                <a:latin typeface="Georgia" panose="02040502050405020303" pitchFamily="18" charset="0"/>
                <a:cs typeface="Times New Roman" panose="02020603050405020304" pitchFamily="18" charset="0"/>
              </a:rPr>
              <a:t>щодо</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дотримання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суб’єктом</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господарювання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вимог</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законодавства</a:t>
            </a:r>
            <a:r>
              <a:rPr lang="ru-RU" sz="2000" dirty="0">
                <a:latin typeface="Georgia" panose="02040502050405020303" pitchFamily="18" charset="0"/>
                <a:cs typeface="Times New Roman" panose="02020603050405020304" pitchFamily="18" charset="0"/>
              </a:rPr>
              <a:t> у </a:t>
            </a:r>
            <a:r>
              <a:rPr lang="ru-RU" sz="2000" dirty="0" err="1">
                <a:latin typeface="Georgia" panose="02040502050405020303" pitchFamily="18" charset="0"/>
                <a:cs typeface="Times New Roman" panose="02020603050405020304" pitchFamily="18" charset="0"/>
              </a:rPr>
              <a:t>сфері</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загальної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середньої</a:t>
            </a:r>
            <a:r>
              <a:rPr lang="ru-RU" sz="2000" dirty="0">
                <a:latin typeface="Georgia" panose="02040502050405020303" pitchFamily="18" charset="0"/>
                <a:cs typeface="Times New Roman" panose="02020603050405020304" pitchFamily="18" charset="0"/>
              </a:rPr>
              <a:t> освіти» </a:t>
            </a:r>
          </a:p>
          <a:p>
            <a:pPr marL="380981" indent="-380981" algn="just" defTabSz="1219170" fontAlgn="base">
              <a:spcAft>
                <a:spcPct val="0"/>
              </a:spcAft>
            </a:pPr>
            <a:r>
              <a:rPr lang="uk-UA" sz="2000" dirty="0">
                <a:latin typeface="Georgia" panose="02040502050405020303" pitchFamily="18" charset="0"/>
                <a:cs typeface="Times New Roman" panose="02020603050405020304" pitchFamily="18" charset="0"/>
              </a:rPr>
              <a:t>Наказ Державної служби якості освіти України від 09.01.2020 р. № 01-11∕1«Про забезпечення проведення </a:t>
            </a:r>
            <a:r>
              <a:rPr lang="uk-UA" sz="2000" dirty="0" err="1">
                <a:latin typeface="Georgia" panose="02040502050405020303" pitchFamily="18" charset="0"/>
                <a:cs typeface="Times New Roman" panose="02020603050405020304" pitchFamily="18" charset="0"/>
              </a:rPr>
              <a:t>інстутиційних</a:t>
            </a:r>
            <a:r>
              <a:rPr lang="uk-UA" sz="2000" dirty="0">
                <a:latin typeface="Georgia" panose="02040502050405020303" pitchFamily="18" charset="0"/>
                <a:cs typeface="Times New Roman" panose="02020603050405020304" pitchFamily="18" charset="0"/>
              </a:rPr>
              <a:t> аудитів закладів загальної середньої освіти» </a:t>
            </a:r>
          </a:p>
          <a:p>
            <a:pPr marL="380981" indent="-380981" algn="just" defTabSz="1219170" fontAlgn="base">
              <a:spcAft>
                <a:spcPct val="0"/>
              </a:spcAft>
            </a:pPr>
            <a:r>
              <a:rPr lang="ru-RU" sz="2000" dirty="0">
                <a:latin typeface="Georgia" panose="02040502050405020303" pitchFamily="18" charset="0"/>
                <a:cs typeface="Times New Roman" panose="02020603050405020304" pitchFamily="18" charset="0"/>
              </a:rPr>
              <a:t>Наказ МОН № 1480 від 30.11.2020 «Про </a:t>
            </a:r>
            <a:r>
              <a:rPr lang="ru-RU" sz="2000" dirty="0" err="1">
                <a:latin typeface="Georgia" panose="02040502050405020303" pitchFamily="18" charset="0"/>
                <a:cs typeface="Times New Roman" panose="02020603050405020304" pitchFamily="18" charset="0"/>
              </a:rPr>
              <a:t>затвердження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Методичних</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рекомендацій</a:t>
            </a:r>
            <a:r>
              <a:rPr lang="ru-RU" sz="2000" dirty="0">
                <a:latin typeface="Georgia" panose="02040502050405020303" pitchFamily="18" charset="0"/>
                <a:cs typeface="Times New Roman" panose="02020603050405020304" pitchFamily="18" charset="0"/>
              </a:rPr>
              <a:t> з </a:t>
            </a:r>
            <a:r>
              <a:rPr lang="ru-RU" sz="2000" dirty="0" err="1">
                <a:latin typeface="Georgia" panose="02040502050405020303" pitchFamily="18" charset="0"/>
                <a:cs typeface="Times New Roman" panose="02020603050405020304" pitchFamily="18" charset="0"/>
              </a:rPr>
              <a:t>питань</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формування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внутрішньої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системи</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забезпечення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якості</a:t>
            </a:r>
            <a:r>
              <a:rPr lang="ru-RU" sz="2000" dirty="0">
                <a:latin typeface="Georgia" panose="02040502050405020303" pitchFamily="18" charset="0"/>
                <a:cs typeface="Times New Roman" panose="02020603050405020304" pitchFamily="18" charset="0"/>
              </a:rPr>
              <a:t> освіти у закладах </a:t>
            </a:r>
            <a:r>
              <a:rPr lang="ru-RU" sz="2000" dirty="0" err="1">
                <a:latin typeface="Georgia" panose="02040502050405020303" pitchFamily="18" charset="0"/>
                <a:cs typeface="Times New Roman" panose="02020603050405020304" pitchFamily="18" charset="0"/>
              </a:rPr>
              <a:t>загальної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середньої</a:t>
            </a:r>
            <a:r>
              <a:rPr lang="ru-RU" sz="2000" dirty="0">
                <a:latin typeface="Georgia" panose="02040502050405020303" pitchFamily="18" charset="0"/>
                <a:cs typeface="Times New Roman" panose="02020603050405020304" pitchFamily="18" charset="0"/>
              </a:rPr>
              <a:t> освіти»</a:t>
            </a:r>
          </a:p>
          <a:p>
            <a:pPr marL="0" indent="0" algn="just" defTabSz="1219170" fontAlgn="base">
              <a:spcAft>
                <a:spcPct val="0"/>
              </a:spcAft>
              <a:buFont typeface="Arial" charset="0"/>
              <a:buNone/>
            </a:pPr>
            <a:endParaRPr lang="ru-RU" sz="20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60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інституційний аудит&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665"/>
          <a:stretch/>
        </p:blipFill>
        <p:spPr bwMode="auto">
          <a:xfrm>
            <a:off x="7730357" y="2583008"/>
            <a:ext cx="4133573" cy="376026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22514" y="631371"/>
            <a:ext cx="10482943" cy="5171031"/>
          </a:xfrm>
          <a:prstGeom prst="rect">
            <a:avLst/>
          </a:prstGeom>
        </p:spPr>
        <p:txBody>
          <a:bodyPr wrap="square">
            <a:spAutoFit/>
          </a:bodyPr>
          <a:lstStyle/>
          <a:p>
            <a:pPr algn="ctr" defTabSz="913697" fontAlgn="base">
              <a:lnSpc>
                <a:spcPct val="107000"/>
              </a:lnSpc>
              <a:spcBef>
                <a:spcPct val="0"/>
              </a:spcBef>
              <a:spcAft>
                <a:spcPts val="800"/>
              </a:spcAft>
            </a:pPr>
            <a:r>
              <a:rPr lang="uk-UA"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Стаття 45 Закону України «Про освіту»</a:t>
            </a:r>
          </a:p>
          <a:p>
            <a:pPr indent="380710" algn="just" defTabSz="1218270" fontAlgn="base">
              <a:lnSpc>
                <a:spcPct val="115000"/>
              </a:lnSpc>
              <a:spcBef>
                <a:spcPct val="0"/>
              </a:spcBef>
              <a:spcAft>
                <a:spcPts val="1000"/>
              </a:spcAft>
            </a:pPr>
            <a:r>
              <a:rPr lang="uk-UA" sz="2000" b="1" dirty="0">
                <a:solidFill>
                  <a:srgbClr val="1813DF"/>
                </a:solidFill>
                <a:latin typeface="Times New Roman"/>
                <a:ea typeface="Times New Roman"/>
                <a:cs typeface="Times New Roman"/>
              </a:rPr>
              <a:t>Інституційний аудит </a:t>
            </a:r>
            <a:r>
              <a:rPr lang="uk-UA" sz="2000" dirty="0">
                <a:solidFill>
                  <a:srgbClr val="193B65"/>
                </a:solidFill>
                <a:latin typeface="Times New Roman"/>
                <a:ea typeface="Times New Roman"/>
                <a:cs typeface="Times New Roman"/>
              </a:rPr>
              <a:t>- це комплексна зовнішня перевірка та оцінювання освітніх і управлінських процесів закладу освіти (крім закладів вищої освіти), які забезпечують його ефективну роботу та сталий розвиток.</a:t>
            </a:r>
            <a:endParaRPr lang="uk-UA" sz="2000" dirty="0">
              <a:solidFill>
                <a:srgbClr val="193B65"/>
              </a:solidFill>
              <a:latin typeface="Calibri"/>
              <a:ea typeface="Times New Roman"/>
              <a:cs typeface="Times New Roman"/>
            </a:endParaRPr>
          </a:p>
          <a:p>
            <a:pPr indent="380710" algn="just" defTabSz="1218270" fontAlgn="base">
              <a:lnSpc>
                <a:spcPct val="115000"/>
              </a:lnSpc>
              <a:spcBef>
                <a:spcPct val="0"/>
              </a:spcBef>
              <a:spcAft>
                <a:spcPts val="1000"/>
              </a:spcAft>
            </a:pPr>
            <a:r>
              <a:rPr lang="uk-UA" sz="2000" b="1" dirty="0">
                <a:solidFill>
                  <a:srgbClr val="1813DF"/>
                </a:solidFill>
                <a:latin typeface="Times New Roman"/>
                <a:ea typeface="Times New Roman"/>
                <a:cs typeface="Times New Roman"/>
              </a:rPr>
              <a:t>Метою проведення інституційного аудиту</a:t>
            </a:r>
            <a:r>
              <a:rPr lang="uk-UA" sz="2000" b="1" dirty="0">
                <a:solidFill>
                  <a:srgbClr val="193B65"/>
                </a:solidFill>
                <a:latin typeface="Times New Roman"/>
                <a:ea typeface="Times New Roman"/>
                <a:cs typeface="Times New Roman"/>
              </a:rPr>
              <a:t> </a:t>
            </a:r>
            <a:r>
              <a:rPr lang="uk-UA" sz="2000" dirty="0">
                <a:solidFill>
                  <a:srgbClr val="193B65"/>
                </a:solidFill>
                <a:latin typeface="Times New Roman"/>
                <a:ea typeface="Times New Roman"/>
                <a:cs typeface="Times New Roman"/>
              </a:rPr>
              <a:t>є оцінювання якості освітньої діяльності закладу освіти та вироблення рекомендацій щодо:</a:t>
            </a:r>
            <a:endParaRPr lang="uk-UA" sz="2000" dirty="0">
              <a:solidFill>
                <a:srgbClr val="193B65"/>
              </a:solidFill>
              <a:latin typeface="Calibri"/>
              <a:ea typeface="Calibri"/>
              <a:cs typeface="Times New Roman"/>
            </a:endParaRPr>
          </a:p>
          <a:p>
            <a:pPr marL="456831" indent="-456831" defTabSz="913697" fontAlgn="base">
              <a:lnSpc>
                <a:spcPct val="107000"/>
              </a:lnSpc>
              <a:spcBef>
                <a:spcPct val="0"/>
              </a:spcBef>
              <a:spcAft>
                <a:spcPts val="800"/>
              </a:spcAft>
              <a:buFont typeface="Wingdings" panose="05000000000000000000" pitchFamily="2" charset="2"/>
              <a:buChar char="ü"/>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підвищення якості освітньої діяльності закладу освіти </a:t>
            </a:r>
          </a:p>
          <a:p>
            <a:pPr defTabSz="913697" fontAlgn="base">
              <a:lnSpc>
                <a:spcPct val="107000"/>
              </a:lnSpc>
              <a:spcBef>
                <a:spcPct val="0"/>
              </a:spcBef>
              <a:spcAft>
                <a:spcPts val="800"/>
              </a:spcAft>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 вдосконалення внутрішньої системи забезпечення  </a:t>
            </a:r>
          </a:p>
          <a:p>
            <a:pPr defTabSz="913697" fontAlgn="base">
              <a:lnSpc>
                <a:spcPct val="107000"/>
              </a:lnSpc>
              <a:spcBef>
                <a:spcPct val="0"/>
              </a:spcBef>
              <a:spcAft>
                <a:spcPts val="800"/>
              </a:spcAft>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якості освіти;</a:t>
            </a:r>
          </a:p>
          <a:p>
            <a:pPr marL="456831" indent="-456831" defTabSz="913697" fontAlgn="base">
              <a:lnSpc>
                <a:spcPct val="107000"/>
              </a:lnSpc>
              <a:spcBef>
                <a:spcPct val="0"/>
              </a:spcBef>
              <a:spcAft>
                <a:spcPts val="800"/>
              </a:spcAft>
              <a:buFont typeface="Wingdings" panose="05000000000000000000" pitchFamily="2" charset="2"/>
              <a:buChar char="ü"/>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приведення освітнього та управлінського </a:t>
            </a:r>
          </a:p>
          <a:p>
            <a:pPr defTabSz="913697" fontAlgn="base">
              <a:lnSpc>
                <a:spcPct val="107000"/>
              </a:lnSpc>
              <a:spcBef>
                <a:spcPct val="0"/>
              </a:spcBef>
              <a:spcAft>
                <a:spcPts val="800"/>
              </a:spcAft>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процесів у відповідність із вимогами законодавства та</a:t>
            </a:r>
          </a:p>
          <a:p>
            <a:pPr defTabSz="913697" fontAlgn="base">
              <a:lnSpc>
                <a:spcPct val="107000"/>
              </a:lnSpc>
              <a:spcBef>
                <a:spcPct val="0"/>
              </a:spcBef>
              <a:spcAft>
                <a:spcPts val="800"/>
              </a:spcAft>
            </a:pPr>
            <a:r>
              <a:rPr lang="uk-UA"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ліцензійними умовами.</a:t>
            </a:r>
          </a:p>
        </p:txBody>
      </p:sp>
    </p:spTree>
    <p:extLst>
      <p:ext uri="{BB962C8B-B14F-4D97-AF65-F5344CB8AC3E}">
        <p14:creationId xmlns:p14="http://schemas.microsoft.com/office/powerpoint/2010/main" val="37083523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A77FCE8-38C4-4823-9927-815248D35A5E}"/>
              </a:ext>
            </a:extLst>
          </p:cNvPr>
          <p:cNvSpPr txBox="1"/>
          <p:nvPr/>
        </p:nvSpPr>
        <p:spPr>
          <a:xfrm>
            <a:off x="310896" y="182880"/>
            <a:ext cx="11128248" cy="1569660"/>
          </a:xfrm>
          <a:prstGeom prst="rect">
            <a:avLst/>
          </a:prstGeom>
          <a:noFill/>
        </p:spPr>
        <p:txBody>
          <a:bodyPr wrap="square">
            <a:spAutoFit/>
          </a:bodyPr>
          <a:lstStyle/>
          <a:p>
            <a:pPr marL="380981" marR="0" lvl="0" indent="-380981" algn="ctr" defTabSz="1219170" rtl="0" eaLnBrk="1" fontAlgn="base" latinLnBrk="0" hangingPunct="1">
              <a:lnSpc>
                <a:spcPct val="100000"/>
              </a:lnSpc>
              <a:spcBef>
                <a:spcPts val="0"/>
              </a:spcBef>
              <a:spcAft>
                <a:spcPct val="0"/>
              </a:spcAft>
              <a:buClrTx/>
              <a:buSzTx/>
              <a:buFontTx/>
              <a:buNone/>
              <a:tabLst/>
              <a:defRPr/>
            </a:pPr>
            <a:r>
              <a:rPr kumimoji="0" lang="uk-UA" sz="2400" b="1" i="1" u="none" strike="noStrike" kern="1200" cap="none" spc="0" normalizeH="0" baseline="0" noProof="0" dirty="0">
                <a:ln>
                  <a:noFill/>
                </a:ln>
                <a:solidFill>
                  <a:srgbClr val="0070C0"/>
                </a:solidFill>
                <a:effectLst/>
                <a:uLnTx/>
                <a:uFillTx/>
                <a:latin typeface="Georgia" panose="02040502050405020303" pitchFamily="18" charset="0"/>
                <a:cs typeface="Times New Roman" panose="02020603050405020304" pitchFamily="18" charset="0"/>
              </a:rPr>
              <a:t>Наказ Державної служби якості освіти України від 09.01.2020 р. № 01-11∕1</a:t>
            </a:r>
          </a:p>
          <a:p>
            <a:pPr marL="380981" marR="0" lvl="0" indent="-380981" algn="ctr" defTabSz="1219170" rtl="0" eaLnBrk="1" fontAlgn="base" latinLnBrk="0" hangingPunct="1">
              <a:lnSpc>
                <a:spcPct val="100000"/>
              </a:lnSpc>
              <a:spcBef>
                <a:spcPts val="0"/>
              </a:spcBef>
              <a:spcAft>
                <a:spcPct val="0"/>
              </a:spcAft>
              <a:buClrTx/>
              <a:buSzTx/>
              <a:buFontTx/>
              <a:buNone/>
              <a:tabLst/>
              <a:defRPr/>
            </a:pPr>
            <a:r>
              <a:rPr kumimoji="0" lang="uk-UA" sz="2400" b="1" i="1" u="none" strike="noStrike" kern="1200" cap="none" spc="0" normalizeH="0" baseline="0" noProof="0" dirty="0">
                <a:ln>
                  <a:noFill/>
                </a:ln>
                <a:solidFill>
                  <a:srgbClr val="0070C0"/>
                </a:solidFill>
                <a:effectLst/>
                <a:uLnTx/>
                <a:uFillTx/>
                <a:latin typeface="Georgia" panose="02040502050405020303" pitchFamily="18" charset="0"/>
                <a:cs typeface="Times New Roman" panose="02020603050405020304" pitchFamily="18" charset="0"/>
              </a:rPr>
              <a:t>«Про забезпечення проведення інституційних аудитів закладів загальної середньої освіти» </a:t>
            </a:r>
          </a:p>
        </p:txBody>
      </p:sp>
      <p:pic>
        <p:nvPicPr>
          <p:cNvPr id="4" name="Рисунок 3">
            <a:extLst>
              <a:ext uri="{FF2B5EF4-FFF2-40B4-BE49-F238E27FC236}">
                <a16:creationId xmlns:a16="http://schemas.microsoft.com/office/drawing/2014/main" xmlns="" id="{8D26187D-96A6-4151-86CC-DF381D74C89F}"/>
              </a:ext>
            </a:extLst>
          </p:cNvPr>
          <p:cNvPicPr>
            <a:picLocks noChangeAspect="1"/>
          </p:cNvPicPr>
          <p:nvPr/>
        </p:nvPicPr>
        <p:blipFill>
          <a:blip r:embed="rId2"/>
          <a:stretch>
            <a:fillRect/>
          </a:stretch>
        </p:blipFill>
        <p:spPr>
          <a:xfrm>
            <a:off x="740069" y="1748365"/>
            <a:ext cx="2177302" cy="3695528"/>
          </a:xfrm>
          <a:prstGeom prst="rect">
            <a:avLst/>
          </a:prstGeom>
        </p:spPr>
      </p:pic>
      <p:sp>
        <p:nvSpPr>
          <p:cNvPr id="7" name="TextBox 6">
            <a:extLst>
              <a:ext uri="{FF2B5EF4-FFF2-40B4-BE49-F238E27FC236}">
                <a16:creationId xmlns:a16="http://schemas.microsoft.com/office/drawing/2014/main" xmlns="" id="{6C503008-A165-4C3B-8C56-0BEB99F3FDBC}"/>
              </a:ext>
            </a:extLst>
          </p:cNvPr>
          <p:cNvSpPr txBox="1"/>
          <p:nvPr/>
        </p:nvSpPr>
        <p:spPr>
          <a:xfrm>
            <a:off x="310896" y="5586984"/>
            <a:ext cx="3368474" cy="1107996"/>
          </a:xfrm>
          <a:prstGeom prst="rect">
            <a:avLst/>
          </a:prstGeom>
          <a:noFill/>
        </p:spPr>
        <p:txBody>
          <a:bodyPr wrap="square" rtlCol="0">
            <a:spAutoFit/>
          </a:bodyPr>
          <a:lstStyle/>
          <a:p>
            <a:pPr algn="ctr"/>
            <a:r>
              <a:rPr lang="uk-UA" sz="1600" b="1" dirty="0">
                <a:latin typeface="Georgia" panose="02040502050405020303" pitchFamily="18" charset="0"/>
                <a:cs typeface="Times New Roman" pitchFamily="18" charset="0"/>
              </a:rPr>
              <a:t>Вимоги</a:t>
            </a:r>
          </a:p>
          <a:p>
            <a:pPr algn="ctr"/>
            <a:r>
              <a:rPr lang="uk-UA" sz="1600" b="1" dirty="0">
                <a:latin typeface="Georgia" panose="02040502050405020303" pitchFamily="18" charset="0"/>
                <a:cs typeface="Times New Roman" pitchFamily="18" charset="0"/>
              </a:rPr>
              <a:t>Критерії оцінювання</a:t>
            </a:r>
          </a:p>
          <a:p>
            <a:pPr algn="ctr"/>
            <a:r>
              <a:rPr lang="uk-UA" sz="1600" b="1" dirty="0">
                <a:latin typeface="Georgia" panose="02040502050405020303" pitchFamily="18" charset="0"/>
                <a:cs typeface="Times New Roman" pitchFamily="18" charset="0"/>
              </a:rPr>
              <a:t>Індикатори оцінювання</a:t>
            </a:r>
          </a:p>
          <a:p>
            <a:endParaRPr lang="ru-RU" b="1" dirty="0"/>
          </a:p>
        </p:txBody>
      </p:sp>
      <p:sp>
        <p:nvSpPr>
          <p:cNvPr id="8" name="TextBox 7">
            <a:extLst>
              <a:ext uri="{FF2B5EF4-FFF2-40B4-BE49-F238E27FC236}">
                <a16:creationId xmlns:a16="http://schemas.microsoft.com/office/drawing/2014/main" xmlns="" id="{349E0499-70BA-449B-AD87-4D55ACC2044F}"/>
              </a:ext>
            </a:extLst>
          </p:cNvPr>
          <p:cNvSpPr txBox="1"/>
          <p:nvPr/>
        </p:nvSpPr>
        <p:spPr>
          <a:xfrm>
            <a:off x="3679370" y="2231571"/>
            <a:ext cx="8240487" cy="4431983"/>
          </a:xfrm>
          <a:prstGeom prst="rect">
            <a:avLst/>
          </a:prstGeom>
          <a:noFill/>
        </p:spPr>
        <p:txBody>
          <a:bodyPr wrap="square" rtlCol="0">
            <a:spAutoFit/>
          </a:bodyPr>
          <a:lstStyle/>
          <a:p>
            <a:pPr algn="ctr" defTabSz="829713">
              <a:lnSpc>
                <a:spcPct val="90000"/>
              </a:lnSpc>
              <a:spcBef>
                <a:spcPct val="0"/>
              </a:spcBef>
              <a:spcAft>
                <a:spcPct val="10000"/>
              </a:spcAft>
            </a:pPr>
            <a:r>
              <a:rPr lang="uk-UA" sz="2400" b="1" dirty="0">
                <a:solidFill>
                  <a:srgbClr val="00B0F0"/>
                </a:solidFill>
                <a:latin typeface="Georgia" panose="02040502050405020303" pitchFamily="18" charset="0"/>
                <a:cs typeface="Times New Roman" pitchFamily="18" charset="0"/>
              </a:rPr>
              <a:t>Інструментарій, що використовується для оцінювання</a:t>
            </a:r>
          </a:p>
          <a:p>
            <a:pPr algn="ctr" defTabSz="829713">
              <a:lnSpc>
                <a:spcPct val="90000"/>
              </a:lnSpc>
              <a:spcBef>
                <a:spcPct val="0"/>
              </a:spcBef>
              <a:spcAft>
                <a:spcPct val="10000"/>
              </a:spcAft>
            </a:pPr>
            <a:r>
              <a:rPr lang="uk-UA" sz="2400" b="1" dirty="0">
                <a:latin typeface="Georgia" panose="02040502050405020303" pitchFamily="18" charset="0"/>
                <a:cs typeface="Times New Roman" pitchFamily="18" charset="0"/>
              </a:rPr>
              <a:t>  </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Перелік питань для інтерв’ю з керівником закладу освіти </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Перелік питань для інтерв’ю із заступником керівника закладу освіти</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Перелік питань для інтерв’ю з практичним психологом/соціальним педагогом</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Анкета для педагогічних працівників</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Анкета для батьків</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Анкета для учня/учениці</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ea typeface="Calibri"/>
                <a:cs typeface="Times New Roman" pitchFamily="18" charset="0"/>
              </a:rPr>
              <a:t>Форма вивчення документації</a:t>
            </a: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ea typeface="Calibri"/>
                <a:cs typeface="Times New Roman" pitchFamily="18" charset="0"/>
              </a:rPr>
              <a:t>Форма спостереження за освітнім середовищем</a:t>
            </a:r>
            <a:endParaRPr lang="uk-UA" dirty="0">
              <a:latin typeface="Georgia" panose="02040502050405020303" pitchFamily="18" charset="0"/>
              <a:cs typeface="Times New Roman" pitchFamily="18" charset="0"/>
            </a:endParaRPr>
          </a:p>
          <a:p>
            <a:pPr marL="457200" indent="-457200" defTabSz="829713">
              <a:lnSpc>
                <a:spcPct val="90000"/>
              </a:lnSpc>
              <a:spcBef>
                <a:spcPct val="0"/>
              </a:spcBef>
              <a:spcAft>
                <a:spcPct val="10000"/>
              </a:spcAft>
              <a:buFontTx/>
              <a:buAutoNum type="arabicPeriod"/>
            </a:pPr>
            <a:r>
              <a:rPr lang="uk-UA" dirty="0">
                <a:latin typeface="Georgia" panose="02040502050405020303" pitchFamily="18" charset="0"/>
                <a:cs typeface="Times New Roman" pitchFamily="18" charset="0"/>
              </a:rPr>
              <a:t>Форма вивчення педагогічної діяльності</a:t>
            </a:r>
          </a:p>
          <a:p>
            <a:pPr defTabSz="829713">
              <a:lnSpc>
                <a:spcPct val="90000"/>
              </a:lnSpc>
              <a:spcBef>
                <a:spcPct val="0"/>
              </a:spcBef>
              <a:spcAft>
                <a:spcPct val="10000"/>
              </a:spcAft>
            </a:pPr>
            <a:endParaRPr lang="uk-UA" dirty="0">
              <a:latin typeface="Georgia" panose="02040502050405020303" pitchFamily="18" charset="0"/>
              <a:ea typeface="Calibri"/>
              <a:cs typeface="Times New Roman" pitchFamily="18" charset="0"/>
            </a:endParaRPr>
          </a:p>
          <a:p>
            <a:pPr algn="ctr" defTabSz="829713">
              <a:lnSpc>
                <a:spcPct val="90000"/>
              </a:lnSpc>
              <a:spcBef>
                <a:spcPct val="0"/>
              </a:spcBef>
              <a:spcAft>
                <a:spcPct val="10000"/>
              </a:spcAft>
            </a:pPr>
            <a:endParaRPr lang="uk-UA" dirty="0">
              <a:latin typeface="Lucida Sans Unicode"/>
            </a:endParaRPr>
          </a:p>
        </p:txBody>
      </p:sp>
    </p:spTree>
    <p:extLst>
      <p:ext uri="{BB962C8B-B14F-4D97-AF65-F5344CB8AC3E}">
        <p14:creationId xmlns:p14="http://schemas.microsoft.com/office/powerpoint/2010/main" val="2039091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p:nvPr/>
        </p:nvPicPr>
        <p:blipFill rotWithShape="1">
          <a:blip r:embed="rId2"/>
          <a:srcRect l="18388" t="19946" r="16635" b="7756"/>
          <a:stretch/>
        </p:blipFill>
        <p:spPr bwMode="auto">
          <a:xfrm>
            <a:off x="239486" y="141514"/>
            <a:ext cx="11745685" cy="6553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241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CB98285-47A6-4A5F-8FD2-32ABD9DD30D1}"/>
              </a:ext>
            </a:extLst>
          </p:cNvPr>
          <p:cNvPicPr>
            <a:picLocks noChangeAspect="1"/>
          </p:cNvPicPr>
          <p:nvPr/>
        </p:nvPicPr>
        <p:blipFill rotWithShape="1">
          <a:blip r:embed="rId2"/>
          <a:srcRect l="23625" t="22666" r="22225" b="15200"/>
          <a:stretch/>
        </p:blipFill>
        <p:spPr>
          <a:xfrm>
            <a:off x="315685" y="723610"/>
            <a:ext cx="11527972" cy="5991355"/>
          </a:xfrm>
          <a:prstGeom prst="rect">
            <a:avLst/>
          </a:prstGeom>
        </p:spPr>
      </p:pic>
      <p:sp>
        <p:nvSpPr>
          <p:cNvPr id="4" name="TextBox 3">
            <a:extLst>
              <a:ext uri="{FF2B5EF4-FFF2-40B4-BE49-F238E27FC236}">
                <a16:creationId xmlns:a16="http://schemas.microsoft.com/office/drawing/2014/main" xmlns="" id="{7F142535-0F8A-4344-9DF9-41145C313D7A}"/>
              </a:ext>
            </a:extLst>
          </p:cNvPr>
          <p:cNvSpPr txBox="1"/>
          <p:nvPr/>
        </p:nvSpPr>
        <p:spPr>
          <a:xfrm>
            <a:off x="315685" y="76200"/>
            <a:ext cx="117565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w="9525">
                  <a:solidFill>
                    <a:prstClr val="white"/>
                  </a:solidFill>
                  <a:prstDash val="solid"/>
                </a:ln>
                <a:uLnTx/>
                <a:uFillTx/>
                <a:latin typeface="Georgia" panose="02040502050405020303" pitchFamily="18" charset="0"/>
                <a:cs typeface="Times New Roman" panose="02020603050405020304" pitchFamily="18" charset="0"/>
              </a:rPr>
              <a:t> РОЗВИТОК </a:t>
            </a:r>
            <a:r>
              <a:rPr kumimoji="0" lang="uk-UA" sz="2400" b="1" i="0" u="none" strike="noStrike" kern="1200" cap="none" spc="0" normalizeH="0" baseline="0" noProof="0" dirty="0">
                <a:ln w="9525">
                  <a:solidFill>
                    <a:prstClr val="white"/>
                  </a:solidFill>
                  <a:prstDash val="solid"/>
                </a:ln>
                <a:uLnTx/>
                <a:uFillTx/>
                <a:latin typeface="Georgia" panose="02040502050405020303" pitchFamily="18" charset="0"/>
                <a:cs typeface="Times New Roman" panose="02020603050405020304" pitchFamily="18" charset="0"/>
              </a:rPr>
              <a:t>І ФОРМУВАННЯ КЛЮЧОВИХ КОМПЕТЕНТНОСТЕЙ</a:t>
            </a:r>
            <a:endParaRPr kumimoji="0" lang="ru-RU" sz="2400" b="1" i="0" u="none" strike="noStrike" kern="1200" cap="none" spc="0" normalizeH="0" baseline="0" noProof="0" dirty="0">
              <a:ln w="9525">
                <a:solidFill>
                  <a:prstClr val="white"/>
                </a:solidFill>
                <a:prstDash val="solid"/>
              </a:ln>
              <a:uLnTx/>
              <a:uFillTx/>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273402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1285E1A-ADDE-4163-9930-5E2978FD0E3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C86B4092-B3E8-433F-8F27-BC281310F0E1}"/>
              </a:ext>
            </a:extLst>
          </p:cNvPr>
          <p:cNvSpPr txBox="1"/>
          <p:nvPr/>
        </p:nvSpPr>
        <p:spPr>
          <a:xfrm>
            <a:off x="6437376" y="190238"/>
            <a:ext cx="5653278" cy="1200329"/>
          </a:xfrm>
          <a:prstGeom prst="rect">
            <a:avLst/>
          </a:prstGeom>
          <a:noFill/>
        </p:spPr>
        <p:txBody>
          <a:bodyPr wrap="square">
            <a:spAutoFit/>
          </a:bodyPr>
          <a:lstStyle/>
          <a:p>
            <a:pPr algn="ctr"/>
            <a:r>
              <a:rPr lang="ru-RU" dirty="0">
                <a:hlinkClick r:id="rId3"/>
              </a:rPr>
              <a:t>Центр </a:t>
            </a:r>
            <a:r>
              <a:rPr lang="ru-RU" dirty="0" err="1">
                <a:hlinkClick r:id="rId3"/>
              </a:rPr>
              <a:t>професійного</a:t>
            </a:r>
            <a:r>
              <a:rPr lang="ru-RU" dirty="0">
                <a:hlinkClick r:id="rId3"/>
              </a:rPr>
              <a:t> </a:t>
            </a:r>
            <a:r>
              <a:rPr lang="ru-RU" dirty="0" err="1">
                <a:hlinkClick r:id="rId3"/>
              </a:rPr>
              <a:t>розвитку</a:t>
            </a:r>
            <a:r>
              <a:rPr lang="ru-RU" dirty="0">
                <a:hlinkClick r:id="rId3"/>
              </a:rPr>
              <a:t> </a:t>
            </a:r>
            <a:r>
              <a:rPr lang="ru-RU" dirty="0" err="1">
                <a:hlinkClick r:id="rId3"/>
              </a:rPr>
              <a:t>педагогічних</a:t>
            </a:r>
            <a:r>
              <a:rPr lang="ru-RU" dirty="0">
                <a:hlinkClick r:id="rId3"/>
              </a:rPr>
              <a:t> працівників – «Ми не </a:t>
            </a:r>
            <a:r>
              <a:rPr lang="ru-RU" dirty="0" err="1">
                <a:hlinkClick r:id="rId3"/>
              </a:rPr>
              <a:t>знаємо</a:t>
            </a:r>
            <a:r>
              <a:rPr lang="ru-RU" dirty="0">
                <a:hlinkClick r:id="rId3"/>
              </a:rPr>
              <a:t> </a:t>
            </a:r>
            <a:r>
              <a:rPr lang="ru-RU" dirty="0" err="1">
                <a:hlinkClick r:id="rId3"/>
              </a:rPr>
              <a:t>усього</a:t>
            </a:r>
            <a:r>
              <a:rPr lang="ru-RU" dirty="0">
                <a:hlinkClick r:id="rId3"/>
              </a:rPr>
              <a:t>, але </a:t>
            </a:r>
            <a:r>
              <a:rPr lang="ru-RU" dirty="0" err="1">
                <a:hlinkClick r:id="rId3"/>
              </a:rPr>
              <a:t>готові</a:t>
            </a:r>
            <a:r>
              <a:rPr lang="ru-RU" dirty="0">
                <a:hlinkClick r:id="rId3"/>
              </a:rPr>
              <a:t> </a:t>
            </a:r>
            <a:r>
              <a:rPr lang="ru-RU" dirty="0" err="1">
                <a:hlinkClick r:id="rId3"/>
              </a:rPr>
              <a:t>знайти</a:t>
            </a:r>
            <a:r>
              <a:rPr lang="ru-RU" dirty="0">
                <a:hlinkClick r:id="rId3"/>
              </a:rPr>
              <a:t> </a:t>
            </a:r>
            <a:r>
              <a:rPr lang="ru-RU" dirty="0" err="1">
                <a:hlinkClick r:id="rId3"/>
              </a:rPr>
              <a:t>відповіді</a:t>
            </a:r>
            <a:r>
              <a:rPr lang="ru-RU" dirty="0">
                <a:hlinkClick r:id="rId3"/>
              </a:rPr>
              <a:t> на будь-</a:t>
            </a:r>
            <a:r>
              <a:rPr lang="ru-RU" dirty="0" err="1">
                <a:hlinkClick r:id="rId3"/>
              </a:rPr>
              <a:t>які</a:t>
            </a:r>
            <a:r>
              <a:rPr lang="ru-RU" dirty="0">
                <a:hlinkClick r:id="rId3"/>
              </a:rPr>
              <a:t> </a:t>
            </a:r>
            <a:r>
              <a:rPr lang="ru-RU" dirty="0" err="1">
                <a:hlinkClick r:id="rId3"/>
              </a:rPr>
              <a:t>Ваші</a:t>
            </a:r>
            <a:r>
              <a:rPr lang="ru-RU" dirty="0">
                <a:hlinkClick r:id="rId3"/>
              </a:rPr>
              <a:t> </a:t>
            </a:r>
            <a:r>
              <a:rPr lang="ru-RU" dirty="0" err="1">
                <a:hlinkClick r:id="rId3"/>
              </a:rPr>
              <a:t>освітні</a:t>
            </a:r>
            <a:r>
              <a:rPr lang="ru-RU" dirty="0">
                <a:hlinkClick r:id="rId3"/>
              </a:rPr>
              <a:t> </a:t>
            </a:r>
            <a:r>
              <a:rPr lang="ru-RU" dirty="0" err="1">
                <a:hlinkClick r:id="rId3"/>
              </a:rPr>
              <a:t>запитання</a:t>
            </a:r>
            <a:r>
              <a:rPr lang="ru-RU" dirty="0">
                <a:hlinkClick r:id="rId3"/>
              </a:rPr>
              <a:t>!» (</a:t>
            </a:r>
            <a:r>
              <a:rPr lang="en-US" dirty="0">
                <a:hlinkClick r:id="rId3"/>
              </a:rPr>
              <a:t>osvitasl.km.ua)</a:t>
            </a:r>
            <a:endParaRPr lang="x-none" dirty="0">
              <a:solidFill>
                <a:srgbClr val="002060"/>
              </a:solidFill>
            </a:endParaRPr>
          </a:p>
        </p:txBody>
      </p:sp>
    </p:spTree>
    <p:extLst>
      <p:ext uri="{BB962C8B-B14F-4D97-AF65-F5344CB8AC3E}">
        <p14:creationId xmlns:p14="http://schemas.microsoft.com/office/powerpoint/2010/main" val="2009702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B1127DE-934A-465F-8BB3-C41F574D2A26}"/>
              </a:ext>
            </a:extLst>
          </p:cNvPr>
          <p:cNvSpPr txBox="1"/>
          <p:nvPr/>
        </p:nvSpPr>
        <p:spPr>
          <a:xfrm>
            <a:off x="544286" y="2551721"/>
            <a:ext cx="10983685" cy="92333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ru-RU" sz="5400" b="1" i="0" u="none" strike="noStrike" kern="1200" cap="none" spc="0" normalizeH="0" baseline="0" noProof="0" dirty="0">
                <a:ln w="9525">
                  <a:solidFill>
                    <a:prstClr val="white"/>
                  </a:solidFill>
                  <a:prstDash val="solid"/>
                </a:ln>
                <a:solidFill>
                  <a:srgbClr val="0070C0"/>
                </a:solidFill>
                <a:uLnTx/>
                <a:uFillTx/>
                <a:latin typeface="Georgia" panose="02040502050405020303" pitchFamily="18" charset="0"/>
                <a:cs typeface="Times New Roman" panose="02020603050405020304" pitchFamily="18" charset="0"/>
              </a:rPr>
              <a:t>ДЯКУЮ  ЗА  УВАГУ !</a:t>
            </a:r>
          </a:p>
        </p:txBody>
      </p:sp>
    </p:spTree>
    <p:extLst>
      <p:ext uri="{BB962C8B-B14F-4D97-AF65-F5344CB8AC3E}">
        <p14:creationId xmlns:p14="http://schemas.microsoft.com/office/powerpoint/2010/main" val="2722366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3184" y="434220"/>
            <a:ext cx="10343016" cy="3245152"/>
          </a:xfrm>
        </p:spPr>
        <p:txBody>
          <a:bodyPr>
            <a:normAutofit/>
          </a:bodyPr>
          <a:lstStyle/>
          <a:p>
            <a:pPr marL="0" indent="0" algn="ctr">
              <a:buNone/>
            </a:pPr>
            <a:r>
              <a:rPr lang="ru-RU" sz="2800" cap="all" dirty="0" smtClean="0">
                <a:ln w="3175" cmpd="sng">
                  <a:noFill/>
                </a:ln>
                <a:solidFill>
                  <a:prstClr val="white"/>
                </a:solidFill>
                <a:latin typeface="Georgia" panose="02040502050405020303" pitchFamily="18" charset="0"/>
              </a:rPr>
              <a:t>Лист  </a:t>
            </a:r>
            <a:r>
              <a:rPr lang="ru-RU" sz="2800" cap="all" dirty="0" err="1" smtClean="0">
                <a:ln w="3175" cmpd="sng">
                  <a:noFill/>
                </a:ln>
                <a:latin typeface="Georgia" panose="02040502050405020303" pitchFamily="18" charset="0"/>
              </a:rPr>
              <a:t>Міністерство</a:t>
            </a:r>
            <a:r>
              <a:rPr lang="ru-RU" sz="2800" cap="all" dirty="0" smtClean="0">
                <a:ln w="3175" cmpd="sng">
                  <a:noFill/>
                </a:ln>
                <a:latin typeface="Georgia" panose="02040502050405020303" pitchFamily="18" charset="0"/>
              </a:rPr>
              <a:t> </a:t>
            </a:r>
            <a:r>
              <a:rPr lang="ru-RU" sz="2800" cap="all" dirty="0" err="1" smtClean="0">
                <a:ln w="3175" cmpd="sng">
                  <a:noFill/>
                </a:ln>
                <a:latin typeface="Georgia" panose="02040502050405020303" pitchFamily="18" charset="0"/>
              </a:rPr>
              <a:t>освіти</a:t>
            </a:r>
            <a:r>
              <a:rPr lang="ru-RU" sz="2800" cap="all" dirty="0" smtClean="0">
                <a:ln w="3175" cmpd="sng">
                  <a:noFill/>
                </a:ln>
                <a:latin typeface="Georgia" panose="02040502050405020303" pitchFamily="18" charset="0"/>
              </a:rPr>
              <a:t> і науки </a:t>
            </a:r>
            <a:r>
              <a:rPr lang="ru-RU" sz="2800" cap="all" dirty="0" err="1" smtClean="0">
                <a:ln w="3175" cmpd="sng">
                  <a:noFill/>
                </a:ln>
                <a:latin typeface="Georgia" panose="02040502050405020303" pitchFamily="18" charset="0"/>
              </a:rPr>
              <a:t>України</a:t>
            </a:r>
            <a:r>
              <a:rPr lang="ru-RU" sz="2800" cap="all" dirty="0" smtClean="0">
                <a:ln w="3175" cmpd="sng">
                  <a:noFill/>
                </a:ln>
                <a:latin typeface="Georgia" panose="02040502050405020303" pitchFamily="18" charset="0"/>
              </a:rPr>
              <a:t> </a:t>
            </a:r>
            <a:br>
              <a:rPr lang="ru-RU" sz="2800" cap="all" dirty="0" smtClean="0">
                <a:ln w="3175" cmpd="sng">
                  <a:noFill/>
                </a:ln>
                <a:latin typeface="Georgia" panose="02040502050405020303" pitchFamily="18" charset="0"/>
              </a:rPr>
            </a:br>
            <a:r>
              <a:rPr lang="ru-RU" sz="2800" cap="all" dirty="0" smtClean="0">
                <a:ln w="3175" cmpd="sng">
                  <a:noFill/>
                </a:ln>
                <a:solidFill>
                  <a:srgbClr val="0070C0"/>
                </a:solidFill>
                <a:latin typeface="Georgia" panose="02040502050405020303" pitchFamily="18" charset="0"/>
              </a:rPr>
              <a:t>«</a:t>
            </a:r>
            <a:r>
              <a:rPr lang="ru-RU" sz="2800" b="1" cap="all" dirty="0" smtClean="0">
                <a:ln w="3175" cmpd="sng">
                  <a:noFill/>
                </a:ln>
                <a:solidFill>
                  <a:srgbClr val="0070C0"/>
                </a:solidFill>
                <a:latin typeface="Georgia" panose="02040502050405020303" pitchFamily="18" charset="0"/>
              </a:rPr>
              <a:t>Про </a:t>
            </a:r>
            <a:r>
              <a:rPr lang="ru-RU" sz="2800" b="1" cap="all" dirty="0" err="1" smtClean="0">
                <a:ln w="3175" cmpd="sng">
                  <a:noFill/>
                </a:ln>
                <a:solidFill>
                  <a:srgbClr val="0070C0"/>
                </a:solidFill>
                <a:latin typeface="Georgia" panose="02040502050405020303" pitchFamily="18" charset="0"/>
              </a:rPr>
              <a:t>затвердження</a:t>
            </a:r>
            <a:r>
              <a:rPr lang="ru-RU" sz="2800" b="1" cap="all" dirty="0" smtClean="0">
                <a:ln w="3175" cmpd="sng">
                  <a:noFill/>
                </a:ln>
                <a:solidFill>
                  <a:srgbClr val="0070C0"/>
                </a:solidFill>
                <a:latin typeface="Georgia" panose="02040502050405020303" pitchFamily="18" charset="0"/>
              </a:rPr>
              <a:t> </a:t>
            </a:r>
            <a:r>
              <a:rPr lang="ru-RU" sz="2800" b="1" cap="all" dirty="0" err="1" smtClean="0">
                <a:ln w="3175" cmpd="sng">
                  <a:noFill/>
                </a:ln>
                <a:solidFill>
                  <a:srgbClr val="0070C0"/>
                </a:solidFill>
                <a:latin typeface="Georgia" panose="02040502050405020303" pitchFamily="18" charset="0"/>
              </a:rPr>
              <a:t>професійного</a:t>
            </a:r>
            <a:r>
              <a:rPr lang="ru-RU" sz="2800" b="1" cap="all" dirty="0" smtClean="0">
                <a:ln w="3175" cmpd="sng">
                  <a:noFill/>
                </a:ln>
                <a:solidFill>
                  <a:srgbClr val="0070C0"/>
                </a:solidFill>
                <a:latin typeface="Georgia" panose="02040502050405020303" pitchFamily="18" charset="0"/>
              </a:rPr>
              <a:t> стандарту «</a:t>
            </a:r>
            <a:r>
              <a:rPr lang="ru-RU" sz="2800" b="1" cap="all" dirty="0" err="1" smtClean="0">
                <a:ln w="3175" cmpd="sng">
                  <a:noFill/>
                </a:ln>
                <a:solidFill>
                  <a:srgbClr val="0070C0"/>
                </a:solidFill>
                <a:latin typeface="Georgia" panose="02040502050405020303" pitchFamily="18" charset="0"/>
              </a:rPr>
              <a:t>Практичний</a:t>
            </a:r>
            <a:r>
              <a:rPr lang="ru-RU" sz="2800" b="1" cap="all" dirty="0" smtClean="0">
                <a:ln w="3175" cmpd="sng">
                  <a:noFill/>
                </a:ln>
                <a:solidFill>
                  <a:srgbClr val="0070C0"/>
                </a:solidFill>
                <a:latin typeface="Georgia" panose="02040502050405020303" pitchFamily="18" charset="0"/>
              </a:rPr>
              <a:t> психолог закладу </a:t>
            </a:r>
            <a:r>
              <a:rPr lang="ru-RU" sz="2800" b="1" cap="all" dirty="0" err="1" smtClean="0">
                <a:ln w="3175" cmpd="sng">
                  <a:noFill/>
                </a:ln>
                <a:solidFill>
                  <a:srgbClr val="0070C0"/>
                </a:solidFill>
                <a:latin typeface="Georgia" panose="02040502050405020303" pitchFamily="18" charset="0"/>
              </a:rPr>
              <a:t>освіти</a:t>
            </a:r>
            <a:r>
              <a:rPr lang="ru-RU" sz="2800" cap="all" dirty="0" smtClean="0">
                <a:ln w="3175" cmpd="sng">
                  <a:noFill/>
                </a:ln>
                <a:solidFill>
                  <a:srgbClr val="0070C0"/>
                </a:solidFill>
                <a:latin typeface="Georgia" panose="02040502050405020303" pitchFamily="18" charset="0"/>
              </a:rPr>
              <a:t>» </a:t>
            </a:r>
          </a:p>
          <a:p>
            <a:pPr marL="0" indent="0" algn="ctr">
              <a:buNone/>
            </a:pPr>
            <a:r>
              <a:rPr lang="ru-RU" sz="2800" cap="all" dirty="0" smtClean="0">
                <a:ln w="3175" cmpd="sng">
                  <a:noFill/>
                </a:ln>
                <a:latin typeface="Georgia" panose="02040502050405020303" pitchFamily="18" charset="0"/>
              </a:rPr>
              <a:t>	 30.11.2020 № 6/1427-20 </a:t>
            </a:r>
            <a:endParaRPr lang="ru-RU" sz="2800" dirty="0" smtClean="0">
              <a:latin typeface="Georgia" panose="02040502050405020303" pitchFamily="18" charset="0"/>
            </a:endParaRPr>
          </a:p>
          <a:p>
            <a:pPr lvl="3" algn="ctr"/>
            <a:endParaRPr lang="uk-UA" sz="2800" dirty="0">
              <a:solidFill>
                <a:schemeClr val="tx1"/>
              </a:solidFill>
              <a:latin typeface="Georgia" panose="02040502050405020303" pitchFamily="18" charset="0"/>
            </a:endParaRPr>
          </a:p>
        </p:txBody>
      </p:sp>
      <p:sp>
        <p:nvSpPr>
          <p:cNvPr id="2" name="Заголовок 1"/>
          <p:cNvSpPr>
            <a:spLocks noGrp="1"/>
          </p:cNvSpPr>
          <p:nvPr>
            <p:ph type="title"/>
          </p:nvPr>
        </p:nvSpPr>
        <p:spPr>
          <a:xfrm>
            <a:off x="716869" y="4432903"/>
            <a:ext cx="8534400" cy="1507067"/>
          </a:xfrm>
        </p:spPr>
        <p:txBody>
          <a:bodyPr>
            <a:normAutofit fontScale="90000"/>
          </a:bodyPr>
          <a:lstStyle/>
          <a:p>
            <a:r>
              <a:rPr lang="ru-RU" dirty="0"/>
              <a:t> </a:t>
            </a:r>
            <a:br>
              <a:rPr lang="ru-RU" dirty="0"/>
            </a:br>
            <a:r>
              <a:rPr lang="ru-RU" b="1" dirty="0"/>
              <a:t/>
            </a:r>
            <a:br>
              <a:rPr lang="ru-RU" b="1" dirty="0"/>
            </a:br>
            <a:r>
              <a:rPr lang="ru-RU" dirty="0"/>
              <a:t/>
            </a:r>
            <a:br>
              <a:rPr lang="ru-RU" dirty="0"/>
            </a:br>
            <a:endParaRPr lang="uk-UA" dirty="0"/>
          </a:p>
        </p:txBody>
      </p:sp>
      <p:sp>
        <p:nvSpPr>
          <p:cNvPr id="4" name="Прямоугольник 3"/>
          <p:cNvSpPr/>
          <p:nvPr/>
        </p:nvSpPr>
        <p:spPr>
          <a:xfrm>
            <a:off x="1317171" y="4049486"/>
            <a:ext cx="10461172" cy="1938992"/>
          </a:xfrm>
          <a:prstGeom prst="rect">
            <a:avLst/>
          </a:prstGeom>
        </p:spPr>
        <p:txBody>
          <a:bodyPr wrap="square">
            <a:spAutoFit/>
          </a:bodyPr>
          <a:lstStyle/>
          <a:p>
            <a:r>
              <a:rPr lang="ru-RU" sz="2400" dirty="0" err="1">
                <a:latin typeface="Georgia" panose="02040502050405020303" pitchFamily="18" charset="0"/>
              </a:rPr>
              <a:t>Професійний</a:t>
            </a:r>
            <a:r>
              <a:rPr lang="ru-RU" sz="2400" dirty="0">
                <a:latin typeface="Georgia" panose="02040502050405020303" pitchFamily="18" charset="0"/>
              </a:rPr>
              <a:t> стандарт </a:t>
            </a:r>
            <a:r>
              <a:rPr lang="ru-RU" sz="2400" dirty="0" err="1">
                <a:latin typeface="Georgia" panose="02040502050405020303" pitchFamily="18" charset="0"/>
              </a:rPr>
              <a:t>розміщено</a:t>
            </a:r>
            <a:r>
              <a:rPr lang="ru-RU" sz="2400" dirty="0">
                <a:latin typeface="Georgia" panose="02040502050405020303" pitchFamily="18" charset="0"/>
              </a:rPr>
              <a:t> в </a:t>
            </a:r>
            <a:r>
              <a:rPr lang="ru-RU" sz="2400" dirty="0" err="1">
                <a:latin typeface="Georgia" panose="02040502050405020303" pitchFamily="18" charset="0"/>
              </a:rPr>
              <a:t>Реєстрі</a:t>
            </a:r>
            <a:r>
              <a:rPr lang="ru-RU" sz="2400" dirty="0">
                <a:latin typeface="Georgia" panose="02040502050405020303" pitchFamily="18" charset="0"/>
              </a:rPr>
              <a:t> </a:t>
            </a:r>
            <a:r>
              <a:rPr lang="ru-RU" sz="2400" dirty="0" err="1">
                <a:latin typeface="Georgia" panose="02040502050405020303" pitchFamily="18" charset="0"/>
              </a:rPr>
              <a:t>професійних</a:t>
            </a:r>
            <a:r>
              <a:rPr lang="ru-RU" sz="2400" dirty="0">
                <a:latin typeface="Georgia" panose="02040502050405020303" pitchFamily="18" charset="0"/>
              </a:rPr>
              <a:t> </a:t>
            </a:r>
            <a:r>
              <a:rPr lang="ru-RU" sz="2400" dirty="0" err="1">
                <a:latin typeface="Georgia" panose="02040502050405020303" pitchFamily="18" charset="0"/>
              </a:rPr>
              <a:t>стандартів</a:t>
            </a:r>
            <a:r>
              <a:rPr lang="ru-RU" sz="2400" dirty="0">
                <a:latin typeface="Georgia" panose="02040502050405020303" pitchFamily="18" charset="0"/>
              </a:rPr>
              <a:t>  і </a:t>
            </a:r>
            <a:r>
              <a:rPr lang="ru-RU" sz="2400" dirty="0" err="1">
                <a:latin typeface="Georgia" panose="02040502050405020303" pitchFamily="18" charset="0"/>
              </a:rPr>
              <a:t>його</a:t>
            </a:r>
            <a:r>
              <a:rPr lang="ru-RU" sz="2400" dirty="0">
                <a:latin typeface="Georgia" panose="02040502050405020303" pitchFamily="18" charset="0"/>
              </a:rPr>
              <a:t> </a:t>
            </a:r>
            <a:r>
              <a:rPr lang="ru-RU" sz="2400" dirty="0" err="1">
                <a:latin typeface="Georgia" panose="02040502050405020303" pitchFamily="18" charset="0"/>
              </a:rPr>
              <a:t>можна</a:t>
            </a:r>
            <a:r>
              <a:rPr lang="ru-RU" sz="2400" dirty="0">
                <a:latin typeface="Georgia" panose="02040502050405020303" pitchFamily="18" charset="0"/>
              </a:rPr>
              <a:t> </a:t>
            </a:r>
            <a:r>
              <a:rPr lang="ru-RU" sz="2400" dirty="0" err="1">
                <a:latin typeface="Georgia" panose="02040502050405020303" pitchFamily="18" charset="0"/>
              </a:rPr>
              <a:t>переглянути</a:t>
            </a:r>
            <a:r>
              <a:rPr lang="ru-RU" sz="2400" dirty="0">
                <a:latin typeface="Georgia" panose="02040502050405020303" pitchFamily="18" charset="0"/>
              </a:rPr>
              <a:t> за </a:t>
            </a:r>
            <a:r>
              <a:rPr lang="ru-RU" sz="2400" dirty="0" err="1" smtClean="0">
                <a:latin typeface="Georgia" panose="02040502050405020303" pitchFamily="18" charset="0"/>
              </a:rPr>
              <a:t>посиланням</a:t>
            </a:r>
            <a:r>
              <a:rPr lang="ru-RU" sz="2400" dirty="0" smtClean="0">
                <a:latin typeface="Georgia" panose="02040502050405020303" pitchFamily="18" charset="0"/>
              </a:rPr>
              <a:t>: </a:t>
            </a:r>
            <a:r>
              <a:rPr lang="ru-RU" sz="2400" b="1" dirty="0">
                <a:solidFill>
                  <a:srgbClr val="00B0F0"/>
                </a:solidFill>
                <a:latin typeface="Georgia" panose="02040502050405020303" pitchFamily="18" charset="0"/>
              </a:rPr>
              <a:t>https://www.me.gov.ua/Documents/Detail?lang=uk-UA&amp;id=22469103-4e36-4d41-b1bf-288338b3c7fa&amp;title=RestrProfesiinikhStandartiv</a:t>
            </a:r>
            <a:endParaRPr lang="uk-UA" sz="2400" dirty="0">
              <a:solidFill>
                <a:srgbClr val="00B0F0"/>
              </a:solidFill>
              <a:latin typeface="Georgia" panose="02040502050405020303"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428" y="495484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292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F903EC4-689A-4384-9A66-194CBE005F6C}"/>
              </a:ext>
            </a:extLst>
          </p:cNvPr>
          <p:cNvSpPr txBox="1"/>
          <p:nvPr/>
        </p:nvSpPr>
        <p:spPr>
          <a:xfrm>
            <a:off x="941832" y="1005840"/>
            <a:ext cx="10314432" cy="2554545"/>
          </a:xfrm>
          <a:prstGeom prst="rect">
            <a:avLst/>
          </a:prstGeom>
          <a:noFill/>
        </p:spPr>
        <p:txBody>
          <a:bodyPr wrap="square">
            <a:spAutoFit/>
          </a:bodyPr>
          <a:lstStyle/>
          <a:p>
            <a:pPr algn="ctr" fontAlgn="base"/>
            <a:r>
              <a:rPr lang="ru-RU" sz="3200" b="1" dirty="0" err="1" smtClean="0">
                <a:solidFill>
                  <a:srgbClr val="0070C0"/>
                </a:solidFill>
                <a:latin typeface="Georgia" panose="02040502050405020303" pitchFamily="18" charset="0"/>
              </a:rPr>
              <a:t>Професійний</a:t>
            </a:r>
            <a:r>
              <a:rPr lang="ru-RU" sz="3200" b="1" dirty="0" smtClean="0">
                <a:solidFill>
                  <a:srgbClr val="0070C0"/>
                </a:solidFill>
                <a:latin typeface="Georgia" panose="02040502050405020303" pitchFamily="18" charset="0"/>
              </a:rPr>
              <a:t> </a:t>
            </a:r>
            <a:r>
              <a:rPr lang="ru-RU" sz="3200" b="1" dirty="0">
                <a:solidFill>
                  <a:srgbClr val="0070C0"/>
                </a:solidFill>
                <a:latin typeface="Georgia" panose="02040502050405020303" pitchFamily="18" charset="0"/>
              </a:rPr>
              <a:t>стандарт є </a:t>
            </a:r>
            <a:r>
              <a:rPr lang="ru-RU" sz="3200" b="1" dirty="0" err="1">
                <a:solidFill>
                  <a:srgbClr val="0070C0"/>
                </a:solidFill>
                <a:latin typeface="Georgia" panose="02040502050405020303" pitchFamily="18" charset="0"/>
              </a:rPr>
              <a:t>інструментом</a:t>
            </a:r>
            <a:r>
              <a:rPr lang="ru-RU" sz="3200" b="1" dirty="0">
                <a:solidFill>
                  <a:srgbClr val="0070C0"/>
                </a:solidFill>
                <a:latin typeface="Georgia" panose="02040502050405020303" pitchFamily="18" charset="0"/>
              </a:rPr>
              <a:t> для</a:t>
            </a:r>
            <a:r>
              <a:rPr lang="ru-RU" sz="3200" dirty="0" smtClean="0">
                <a:latin typeface="Georgia" panose="02040502050405020303" pitchFamily="18" charset="0"/>
              </a:rPr>
              <a:t>:</a:t>
            </a:r>
          </a:p>
          <a:p>
            <a:pPr algn="ctr" fontAlgn="base"/>
            <a:r>
              <a:rPr lang="uk-UA" sz="3200" dirty="0">
                <a:latin typeface="Georgia" panose="02040502050405020303" pitchFamily="18" charset="0"/>
              </a:rPr>
              <a:t>систематизації вмінь і </a:t>
            </a:r>
            <a:r>
              <a:rPr lang="uk-UA" sz="3200" dirty="0" smtClean="0">
                <a:latin typeface="Georgia" panose="02040502050405020303" pitchFamily="18" charset="0"/>
              </a:rPr>
              <a:t>навичок;</a:t>
            </a:r>
          </a:p>
          <a:p>
            <a:pPr algn="ctr"/>
            <a:r>
              <a:rPr lang="ru-RU" sz="3200" dirty="0">
                <a:latin typeface="Georgia" panose="02040502050405020303" pitchFamily="18" charset="0"/>
              </a:rPr>
              <a:t>само- та </a:t>
            </a:r>
            <a:r>
              <a:rPr lang="ru-RU" sz="3200" dirty="0" err="1">
                <a:latin typeface="Georgia" panose="02040502050405020303" pitchFamily="18" charset="0"/>
              </a:rPr>
              <a:t>оцінювання</a:t>
            </a:r>
            <a:r>
              <a:rPr lang="ru-RU" sz="3200" dirty="0">
                <a:latin typeface="Georgia" panose="02040502050405020303" pitchFamily="18" charset="0"/>
              </a:rPr>
              <a:t> </a:t>
            </a:r>
            <a:r>
              <a:rPr lang="ru-RU" sz="3200" dirty="0" err="1">
                <a:latin typeface="Georgia" panose="02040502050405020303" pitchFamily="18" charset="0"/>
              </a:rPr>
              <a:t>діяльності</a:t>
            </a:r>
            <a:r>
              <a:rPr lang="ru-RU" sz="3200" dirty="0">
                <a:latin typeface="Georgia" panose="02040502050405020303" pitchFamily="18" charset="0"/>
              </a:rPr>
              <a:t> практичного психолога;</a:t>
            </a:r>
          </a:p>
          <a:p>
            <a:pPr algn="ctr"/>
            <a:r>
              <a:rPr lang="ru-RU" sz="3200" dirty="0" err="1">
                <a:latin typeface="Georgia" panose="02040502050405020303" pitchFamily="18" charset="0"/>
              </a:rPr>
              <a:t>підвищення</a:t>
            </a:r>
            <a:r>
              <a:rPr lang="ru-RU" sz="3200" dirty="0">
                <a:latin typeface="Georgia" panose="02040502050405020303" pitchFamily="18" charset="0"/>
              </a:rPr>
              <a:t> </a:t>
            </a:r>
            <a:r>
              <a:rPr lang="ru-RU" sz="3200" dirty="0" err="1">
                <a:latin typeface="Georgia" panose="02040502050405020303" pitchFamily="18" charset="0"/>
              </a:rPr>
              <a:t>кваліфікації</a:t>
            </a:r>
            <a:r>
              <a:rPr lang="ru-RU" sz="3200" dirty="0">
                <a:latin typeface="Georgia" panose="02040502050405020303" pitchFamily="18" charset="0"/>
              </a:rPr>
              <a:t> та </a:t>
            </a:r>
            <a:r>
              <a:rPr lang="ru-RU" sz="3200" dirty="0" err="1">
                <a:latin typeface="Georgia" panose="02040502050405020303" pitchFamily="18" charset="0"/>
              </a:rPr>
              <a:t>професійного</a:t>
            </a:r>
            <a:r>
              <a:rPr lang="ru-RU" sz="3200" dirty="0">
                <a:latin typeface="Georgia" panose="02040502050405020303" pitchFamily="18" charset="0"/>
              </a:rPr>
              <a:t> </a:t>
            </a:r>
            <a:r>
              <a:rPr lang="ru-RU" sz="3200" dirty="0" err="1">
                <a:latin typeface="Georgia" panose="02040502050405020303" pitchFamily="18" charset="0"/>
              </a:rPr>
              <a:t>розвитку</a:t>
            </a:r>
            <a:r>
              <a:rPr lang="ru-RU" sz="3200" dirty="0" smtClean="0">
                <a:latin typeface="Georgia" panose="02040502050405020303" pitchFamily="18" charset="0"/>
              </a:rPr>
              <a:t>.</a:t>
            </a:r>
            <a:endParaRPr lang="ru-RU" sz="3200" b="0" i="0" u="none" strike="noStrike" dirty="0" smtClean="0">
              <a:effectLst/>
              <a:latin typeface="Georgia" panose="02040502050405020303"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428" y="495484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515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43AAB8-DBAC-4E7D-8CB8-DF84B6711341}"/>
              </a:ext>
            </a:extLst>
          </p:cNvPr>
          <p:cNvSpPr txBox="1"/>
          <p:nvPr/>
        </p:nvSpPr>
        <p:spPr>
          <a:xfrm>
            <a:off x="590877" y="138465"/>
            <a:ext cx="1151229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a:ln w="9525">
                  <a:solidFill>
                    <a:prstClr val="white"/>
                  </a:solidFill>
                  <a:prstDash val="solid"/>
                </a:ln>
                <a:solidFill>
                  <a:srgbClr val="0070C0"/>
                </a:solidFill>
                <a:uLnTx/>
                <a:uFillTx/>
                <a:latin typeface="Times New Roman" panose="02020603050405020304" pitchFamily="18" charset="0"/>
                <a:cs typeface="Times New Roman" panose="02020603050405020304" pitchFamily="18" charset="0"/>
              </a:rPr>
              <a:t>НАВІЩО ПОТРІБЕН </a:t>
            </a:r>
            <a:r>
              <a:rPr kumimoji="0" lang="uk-UA" sz="3200" b="1" i="0" u="none" strike="noStrike" kern="1200" cap="none" spc="0" normalizeH="0" baseline="0" noProof="0" dirty="0" smtClean="0">
                <a:ln w="9525">
                  <a:solidFill>
                    <a:prstClr val="white"/>
                  </a:solidFill>
                  <a:prstDash val="solid"/>
                </a:ln>
                <a:solidFill>
                  <a:srgbClr val="0070C0"/>
                </a:solidFill>
                <a:uLnTx/>
                <a:uFillTx/>
                <a:latin typeface="Times New Roman" panose="02020603050405020304" pitchFamily="18" charset="0"/>
                <a:cs typeface="Times New Roman" panose="02020603050405020304" pitchFamily="18" charset="0"/>
              </a:rPr>
              <a:t>СТАНДАРТ</a:t>
            </a:r>
            <a:r>
              <a:rPr kumimoji="0" lang="uk-UA" sz="3200" b="1" i="0" u="none" strike="noStrike" kern="1200" cap="none" spc="0" normalizeH="0" noProof="0" dirty="0" smtClean="0">
                <a:ln w="9525">
                  <a:solidFill>
                    <a:prstClr val="white"/>
                  </a:solidFill>
                  <a:prstDash val="solid"/>
                </a:ln>
                <a:solidFill>
                  <a:srgbClr val="0070C0"/>
                </a:solidFill>
                <a:uLnTx/>
                <a:uFillTx/>
                <a:latin typeface="Times New Roman" panose="02020603050405020304" pitchFamily="18" charset="0"/>
                <a:cs typeface="Times New Roman" panose="02020603050405020304" pitchFamily="18" charset="0"/>
              </a:rPr>
              <a:t> ПРАКТИЧНОГО</a:t>
            </a:r>
          </a:p>
          <a:p>
            <a:pPr marL="0" marR="0" lvl="0" indent="0" algn="ctr" defTabSz="914400" rtl="0" eaLnBrk="1" fontAlgn="auto" latinLnBrk="0" hangingPunct="1">
              <a:lnSpc>
                <a:spcPct val="100000"/>
              </a:lnSpc>
              <a:spcBef>
                <a:spcPts val="0"/>
              </a:spcBef>
              <a:spcAft>
                <a:spcPts val="0"/>
              </a:spcAft>
              <a:buClrTx/>
              <a:buSzTx/>
              <a:buFontTx/>
              <a:buNone/>
              <a:tabLst/>
              <a:defRPr/>
            </a:pPr>
            <a:r>
              <a:rPr lang="uk-UA" sz="3200" b="1" baseline="0" dirty="0" smtClean="0">
                <a:ln w="9525">
                  <a:solidFill>
                    <a:prstClr val="white"/>
                  </a:solidFill>
                  <a:prstDash val="solid"/>
                </a:ln>
                <a:solidFill>
                  <a:srgbClr val="0070C0"/>
                </a:solidFill>
                <a:latin typeface="Times New Roman" panose="02020603050405020304" pitchFamily="18" charset="0"/>
                <a:cs typeface="Times New Roman" panose="02020603050405020304" pitchFamily="18" charset="0"/>
              </a:rPr>
              <a:t>ПСИХОЛОГА? </a:t>
            </a:r>
            <a:endParaRPr kumimoji="0" lang="ru-RU" sz="3200" b="1" i="0" u="none" strike="noStrike" kern="1200" cap="none" spc="0" normalizeH="0" baseline="0" noProof="0" dirty="0">
              <a:ln w="9525">
                <a:solidFill>
                  <a:prstClr val="white"/>
                </a:solidFill>
                <a:prstDash val="solid"/>
              </a:ln>
              <a:solidFill>
                <a:srgbClr val="0070C0"/>
              </a:solidFill>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358C492B-4BF9-44E8-B5DE-92F6522A8F10}"/>
              </a:ext>
            </a:extLst>
          </p:cNvPr>
          <p:cNvSpPr txBox="1"/>
          <p:nvPr/>
        </p:nvSpPr>
        <p:spPr>
          <a:xfrm>
            <a:off x="130629" y="1497045"/>
            <a:ext cx="11800114" cy="4093428"/>
          </a:xfrm>
          <a:prstGeom prst="rect">
            <a:avLst/>
          </a:prstGeom>
          <a:noFill/>
        </p:spPr>
        <p:txBody>
          <a:bodyPr wrap="square">
            <a:spAutoFit/>
          </a:bodyPr>
          <a:lstStyle/>
          <a:p>
            <a:r>
              <a:rPr lang="ru-RU" sz="2000" b="1" i="1" dirty="0">
                <a:solidFill>
                  <a:srgbClr val="00B0F0"/>
                </a:solidFill>
                <a:latin typeface="Georgia" panose="02040502050405020303" pitchFamily="18" charset="0"/>
                <a:cs typeface="Times New Roman" panose="02020603050405020304" pitchFamily="18" charset="0"/>
              </a:rPr>
              <a:t>Перша мета стандарту </a:t>
            </a:r>
            <a:r>
              <a:rPr lang="ru-RU" sz="2000" dirty="0" smtClean="0">
                <a:latin typeface="Georgia" panose="02040502050405020303" pitchFamily="18" charset="0"/>
                <a:cs typeface="Times New Roman" panose="02020603050405020304" pitchFamily="18" charset="0"/>
              </a:rPr>
              <a:t>–</a:t>
            </a:r>
            <a:r>
              <a:rPr lang="ru-RU" sz="2000" dirty="0" err="1">
                <a:latin typeface="Georgia" panose="02040502050405020303" pitchFamily="18" charset="0"/>
              </a:rPr>
              <a:t>Міністерство</a:t>
            </a:r>
            <a:r>
              <a:rPr lang="ru-RU" sz="2000" dirty="0">
                <a:latin typeface="Georgia" panose="02040502050405020303" pitchFamily="18" charset="0"/>
              </a:rPr>
              <a:t> </a:t>
            </a:r>
            <a:r>
              <a:rPr lang="ru-RU" sz="2000" dirty="0" err="1">
                <a:latin typeface="Georgia" panose="02040502050405020303" pitchFamily="18" charset="0"/>
              </a:rPr>
              <a:t>освіти</a:t>
            </a:r>
            <a:r>
              <a:rPr lang="ru-RU" sz="2000" dirty="0">
                <a:latin typeface="Georgia" panose="02040502050405020303" pitchFamily="18" charset="0"/>
              </a:rPr>
              <a:t> і науки </a:t>
            </a:r>
            <a:r>
              <a:rPr lang="ru-RU" sz="2000" dirty="0" err="1">
                <a:latin typeface="Georgia" panose="02040502050405020303" pitchFamily="18" charset="0"/>
              </a:rPr>
              <a:t>України</a:t>
            </a:r>
            <a:r>
              <a:rPr lang="ru-RU" sz="2000" dirty="0">
                <a:latin typeface="Georgia" panose="02040502050405020303" pitchFamily="18" charset="0"/>
              </a:rPr>
              <a:t> </a:t>
            </a:r>
            <a:r>
              <a:rPr lang="ru-RU" sz="2000" dirty="0" err="1">
                <a:latin typeface="Georgia" panose="02040502050405020303" pitchFamily="18" charset="0"/>
              </a:rPr>
              <a:t>рекомендує</a:t>
            </a:r>
            <a:r>
              <a:rPr lang="ru-RU" sz="2000" dirty="0">
                <a:latin typeface="Georgia" panose="02040502050405020303" pitchFamily="18" charset="0"/>
              </a:rPr>
              <a:t> в першу </a:t>
            </a:r>
            <a:r>
              <a:rPr lang="ru-RU" sz="2000" dirty="0" err="1">
                <a:latin typeface="Georgia" panose="02040502050405020303" pitchFamily="18" charset="0"/>
              </a:rPr>
              <a:t>чергу</a:t>
            </a:r>
            <a:r>
              <a:rPr lang="ru-RU" sz="2000" dirty="0">
                <a:latin typeface="Georgia" panose="02040502050405020303" pitchFamily="18" charset="0"/>
              </a:rPr>
              <a:t> </a:t>
            </a:r>
            <a:r>
              <a:rPr lang="ru-RU" sz="2000" dirty="0" err="1">
                <a:latin typeface="Georgia" panose="02040502050405020303" pitchFamily="18" charset="0"/>
              </a:rPr>
              <a:t>використовувати</a:t>
            </a:r>
            <a:r>
              <a:rPr lang="ru-RU" sz="2000" dirty="0">
                <a:latin typeface="Georgia" panose="02040502050405020303" pitchFamily="18" charset="0"/>
              </a:rPr>
              <a:t> </a:t>
            </a:r>
            <a:r>
              <a:rPr lang="ru-RU" sz="2000" dirty="0" err="1">
                <a:latin typeface="Georgia" panose="02040502050405020303" pitchFamily="18" charset="0"/>
              </a:rPr>
              <a:t>професійний</a:t>
            </a:r>
            <a:r>
              <a:rPr lang="ru-RU" sz="2000" dirty="0">
                <a:latin typeface="Georgia" panose="02040502050405020303" pitchFamily="18" charset="0"/>
              </a:rPr>
              <a:t> стандарт для </a:t>
            </a:r>
            <a:r>
              <a:rPr lang="ru-RU" sz="2000" dirty="0" err="1">
                <a:latin typeface="Georgia" panose="02040502050405020303" pitchFamily="18" charset="0"/>
              </a:rPr>
              <a:t>створення</a:t>
            </a:r>
            <a:r>
              <a:rPr lang="ru-RU" sz="2000" dirty="0">
                <a:latin typeface="Georgia" panose="02040502050405020303" pitchFamily="18" charset="0"/>
              </a:rPr>
              <a:t> </a:t>
            </a:r>
            <a:r>
              <a:rPr lang="ru-RU" sz="2000" dirty="0" err="1">
                <a:latin typeface="Georgia" panose="02040502050405020303" pitchFamily="18" charset="0"/>
              </a:rPr>
              <a:t>освітніх</a:t>
            </a:r>
            <a:r>
              <a:rPr lang="ru-RU" sz="2000" dirty="0">
                <a:latin typeface="Georgia" panose="02040502050405020303" pitchFamily="18" charset="0"/>
              </a:rPr>
              <a:t> </a:t>
            </a:r>
            <a:r>
              <a:rPr lang="ru-RU" sz="2000" dirty="0" err="1">
                <a:latin typeface="Georgia" panose="02040502050405020303" pitchFamily="18" charset="0"/>
              </a:rPr>
              <a:t>програм</a:t>
            </a:r>
            <a:r>
              <a:rPr lang="ru-RU" sz="2000" dirty="0">
                <a:latin typeface="Georgia" panose="02040502050405020303" pitchFamily="18" charset="0"/>
              </a:rPr>
              <a:t> закладами </a:t>
            </a:r>
            <a:r>
              <a:rPr lang="ru-RU" sz="2000" dirty="0" err="1">
                <a:latin typeface="Georgia" panose="02040502050405020303" pitchFamily="18" charset="0"/>
              </a:rPr>
              <a:t>вищої</a:t>
            </a:r>
            <a:r>
              <a:rPr lang="ru-RU" sz="2000" dirty="0">
                <a:latin typeface="Georgia" panose="02040502050405020303" pitchFamily="18" charset="0"/>
              </a:rPr>
              <a:t> </a:t>
            </a:r>
            <a:r>
              <a:rPr lang="ru-RU" sz="2000" dirty="0" err="1">
                <a:latin typeface="Georgia" panose="02040502050405020303" pitchFamily="18" charset="0"/>
              </a:rPr>
              <a:t>освіти</a:t>
            </a:r>
            <a:r>
              <a:rPr lang="ru-RU" sz="2000" dirty="0">
                <a:latin typeface="Georgia" panose="02040502050405020303" pitchFamily="18" charset="0"/>
              </a:rPr>
              <a:t> та для </a:t>
            </a:r>
            <a:r>
              <a:rPr lang="ru-RU" sz="2000" dirty="0" err="1">
                <a:latin typeface="Georgia" panose="02040502050405020303" pitchFamily="18" charset="0"/>
              </a:rPr>
              <a:t>підвищення</a:t>
            </a:r>
            <a:r>
              <a:rPr lang="ru-RU" sz="2000" dirty="0">
                <a:latin typeface="Georgia" panose="02040502050405020303" pitchFamily="18" charset="0"/>
              </a:rPr>
              <a:t> </a:t>
            </a:r>
            <a:r>
              <a:rPr lang="ru-RU" sz="2000" dirty="0" err="1">
                <a:latin typeface="Georgia" panose="02040502050405020303" pitchFamily="18" charset="0"/>
              </a:rPr>
              <a:t>кваліфікації</a:t>
            </a:r>
            <a:r>
              <a:rPr lang="ru-RU" sz="2000" dirty="0">
                <a:latin typeface="Georgia" panose="02040502050405020303" pitchFamily="18" charset="0"/>
              </a:rPr>
              <a:t> </a:t>
            </a:r>
            <a:r>
              <a:rPr lang="ru-RU" sz="2000" dirty="0" err="1">
                <a:latin typeface="Georgia" panose="02040502050405020303" pitchFamily="18" charset="0"/>
              </a:rPr>
              <a:t>практичних</a:t>
            </a:r>
            <a:r>
              <a:rPr lang="ru-RU" sz="2000" dirty="0">
                <a:latin typeface="Georgia" panose="02040502050405020303" pitchFamily="18" charset="0"/>
              </a:rPr>
              <a:t> </a:t>
            </a:r>
            <a:r>
              <a:rPr lang="ru-RU" sz="2000" dirty="0" err="1">
                <a:latin typeface="Georgia" panose="02040502050405020303" pitchFamily="18" charset="0"/>
              </a:rPr>
              <a:t>психологів</a:t>
            </a:r>
            <a:r>
              <a:rPr lang="ru-RU" sz="2000" dirty="0" smtClean="0">
                <a:latin typeface="Georgia" panose="02040502050405020303" pitchFamily="18" charset="0"/>
              </a:rPr>
              <a:t>.</a:t>
            </a:r>
            <a:endParaRPr lang="ru-RU" sz="2000" dirty="0">
              <a:latin typeface="Georgia" panose="02040502050405020303" pitchFamily="18" charset="0"/>
              <a:cs typeface="Times New Roman" panose="02020603050405020304" pitchFamily="18" charset="0"/>
            </a:endParaRPr>
          </a:p>
          <a:p>
            <a:r>
              <a:rPr lang="ru-RU" sz="2000" b="1" i="1" dirty="0" smtClean="0">
                <a:solidFill>
                  <a:srgbClr val="00B0F0"/>
                </a:solidFill>
                <a:latin typeface="Georgia" panose="02040502050405020303" pitchFamily="18" charset="0"/>
                <a:cs typeface="Times New Roman" panose="02020603050405020304" pitchFamily="18" charset="0"/>
              </a:rPr>
              <a:t>Друга </a:t>
            </a:r>
            <a:r>
              <a:rPr lang="ru-RU" sz="2000" b="1" i="1" dirty="0">
                <a:solidFill>
                  <a:srgbClr val="00B0F0"/>
                </a:solidFill>
                <a:latin typeface="Georgia" panose="02040502050405020303" pitchFamily="18" charset="0"/>
                <a:cs typeface="Times New Roman" panose="02020603050405020304" pitchFamily="18" charset="0"/>
              </a:rPr>
              <a:t>мета стандарту </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планування</a:t>
            </a:r>
            <a:r>
              <a:rPr lang="ru-RU" sz="2000" dirty="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працівником</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психологічної</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служби</a:t>
            </a:r>
            <a:r>
              <a:rPr lang="ru-RU" sz="2000" dirty="0" smtClean="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свого</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професійного</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розвитку</a:t>
            </a:r>
            <a:r>
              <a:rPr lang="ru-RU" sz="2000" dirty="0">
                <a:latin typeface="Georgia" panose="02040502050405020303" pitchFamily="18" charset="0"/>
                <a:cs typeface="Times New Roman" panose="02020603050405020304" pitchFamily="18" charset="0"/>
              </a:rPr>
              <a:t> та </a:t>
            </a:r>
            <a:r>
              <a:rPr lang="ru-RU" sz="2000" dirty="0" err="1">
                <a:latin typeface="Georgia" panose="02040502050405020303" pitchFamily="18" charset="0"/>
                <a:cs typeface="Times New Roman" panose="02020603050405020304" pitchFamily="18" charset="0"/>
              </a:rPr>
              <a:t>підвищення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кваліфікації</a:t>
            </a:r>
            <a:r>
              <a:rPr lang="ru-RU" sz="2000" dirty="0">
                <a:latin typeface="Georgia" panose="02040502050405020303" pitchFamily="18" charset="0"/>
                <a:cs typeface="Times New Roman" panose="02020603050405020304" pitchFamily="18" charset="0"/>
              </a:rPr>
              <a:t>.</a:t>
            </a:r>
          </a:p>
          <a:p>
            <a:r>
              <a:rPr lang="ru-RU" sz="2000" dirty="0" err="1" smtClean="0">
                <a:latin typeface="Georgia" panose="02040502050405020303" pitchFamily="18" charset="0"/>
                <a:cs typeface="Times New Roman" panose="02020603050405020304" pitchFamily="18" charset="0"/>
              </a:rPr>
              <a:t>Практичний</a:t>
            </a:r>
            <a:r>
              <a:rPr lang="ru-RU" sz="2000" dirty="0" smtClean="0">
                <a:latin typeface="Georgia" panose="02040502050405020303" pitchFamily="18" charset="0"/>
                <a:cs typeface="Times New Roman" panose="02020603050405020304" pitchFamily="18" charset="0"/>
              </a:rPr>
              <a:t> психолог, </a:t>
            </a:r>
            <a:r>
              <a:rPr lang="ru-RU" sz="2000" dirty="0" err="1">
                <a:latin typeface="Georgia" panose="02040502050405020303" pitchFamily="18" charset="0"/>
                <a:cs typeface="Times New Roman" panose="02020603050405020304" pitchFamily="18" charset="0"/>
              </a:rPr>
              <a:t>маючи</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професійний</a:t>
            </a:r>
            <a:r>
              <a:rPr lang="ru-RU" sz="2000" dirty="0">
                <a:latin typeface="Georgia" panose="02040502050405020303" pitchFamily="18" charset="0"/>
                <a:cs typeface="Times New Roman" panose="02020603050405020304" pitchFamily="18" charset="0"/>
              </a:rPr>
              <a:t> стандарт як </a:t>
            </a:r>
            <a:r>
              <a:rPr lang="ru-RU" sz="2000" dirty="0" err="1">
                <a:latin typeface="Georgia" panose="02040502050405020303" pitchFamily="18" charset="0"/>
                <a:cs typeface="Times New Roman" panose="02020603050405020304" pitchFamily="18" charset="0"/>
              </a:rPr>
              <a:t>орієнтир</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зможе</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після</a:t>
            </a:r>
            <a:r>
              <a:rPr lang="ru-RU" sz="2000" dirty="0">
                <a:latin typeface="Georgia" panose="02040502050405020303" pitchFamily="18" charset="0"/>
                <a:cs typeface="Times New Roman" panose="02020603050405020304" pitchFamily="18" charset="0"/>
              </a:rPr>
              <a:t> самооцінювання </a:t>
            </a:r>
            <a:r>
              <a:rPr lang="ru-RU" sz="2000" dirty="0" err="1">
                <a:latin typeface="Georgia" panose="02040502050405020303" pitchFamily="18" charset="0"/>
                <a:cs typeface="Times New Roman" panose="02020603050405020304" pitchFamily="18" charset="0"/>
              </a:rPr>
              <a:t>обирати</a:t>
            </a:r>
            <a:r>
              <a:rPr lang="ru-RU" sz="2000" dirty="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ті</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чи</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ініші</a:t>
            </a:r>
            <a:r>
              <a:rPr lang="ru-RU" sz="2000" dirty="0" smtClean="0">
                <a:latin typeface="Georgia" panose="02040502050405020303" pitchFamily="18" charset="0"/>
                <a:cs typeface="Times New Roman" panose="02020603050405020304" pitchFamily="18" charset="0"/>
              </a:rPr>
              <a:t> </a:t>
            </a:r>
            <a:r>
              <a:rPr lang="ru-RU" sz="2000" dirty="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курси</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підвищення</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кваліфікації</a:t>
            </a:r>
            <a:r>
              <a:rPr lang="ru-RU" sz="2000" dirty="0" smtClean="0">
                <a:latin typeface="Georgia" panose="02040502050405020303" pitchFamily="18" charset="0"/>
                <a:cs typeface="Times New Roman" panose="02020603050405020304" pitchFamily="18" charset="0"/>
              </a:rPr>
              <a:t>, </a:t>
            </a:r>
            <a:r>
              <a:rPr lang="ru-RU" sz="2000" dirty="0">
                <a:latin typeface="Georgia" panose="02040502050405020303" pitchFamily="18" charset="0"/>
                <a:cs typeface="Times New Roman" panose="02020603050405020304" pitchFamily="18" charset="0"/>
              </a:rPr>
              <a:t>у </a:t>
            </a:r>
            <a:r>
              <a:rPr lang="ru-RU" sz="2000" dirty="0" err="1">
                <a:latin typeface="Georgia" panose="02040502050405020303" pitchFamily="18" charset="0"/>
                <a:cs typeface="Times New Roman" panose="02020603050405020304" pitchFamily="18" charset="0"/>
              </a:rPr>
              <a:t>яких</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йому</a:t>
            </a:r>
            <a:r>
              <a:rPr lang="ru-RU" sz="2000" dirty="0">
                <a:latin typeface="Georgia" panose="02040502050405020303" pitchFamily="18" charset="0"/>
                <a:cs typeface="Times New Roman" panose="02020603050405020304" pitchFamily="18" charset="0"/>
              </a:rPr>
              <a:t> </a:t>
            </a:r>
            <a:r>
              <a:rPr lang="ru-RU" sz="2000" dirty="0" smtClean="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хотілося</a:t>
            </a:r>
            <a:r>
              <a:rPr lang="ru-RU" sz="2000" dirty="0">
                <a:latin typeface="Georgia" panose="02040502050405020303" pitchFamily="18" charset="0"/>
                <a:cs typeface="Times New Roman" panose="02020603050405020304" pitchFamily="18" charset="0"/>
              </a:rPr>
              <a:t> б </a:t>
            </a:r>
            <a:r>
              <a:rPr lang="ru-RU" sz="2000" dirty="0" err="1">
                <a:latin typeface="Georgia" panose="02040502050405020303" pitchFamily="18" charset="0"/>
                <a:cs typeface="Times New Roman" panose="02020603050405020304" pitchFamily="18" charset="0"/>
              </a:rPr>
              <a:t>розвинути</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свої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вміння</a:t>
            </a:r>
            <a:r>
              <a:rPr lang="ru-RU" sz="2000" dirty="0">
                <a:latin typeface="Georgia" panose="02040502050405020303" pitchFamily="18" charset="0"/>
                <a:cs typeface="Times New Roman" panose="02020603050405020304" pitchFamily="18" charset="0"/>
              </a:rPr>
              <a:t> й </a:t>
            </a:r>
            <a:r>
              <a:rPr lang="ru-RU" sz="2000" dirty="0" err="1" smtClean="0">
                <a:latin typeface="Georgia" panose="02040502050405020303" pitchFamily="18" charset="0"/>
                <a:cs typeface="Times New Roman" panose="02020603050405020304" pitchFamily="18" charset="0"/>
              </a:rPr>
              <a:t>навички</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Згідно</a:t>
            </a:r>
            <a:r>
              <a:rPr lang="ru-RU" sz="2000" dirty="0" smtClean="0">
                <a:latin typeface="Georgia" panose="02040502050405020303" pitchFamily="18" charset="0"/>
                <a:cs typeface="Times New Roman" panose="02020603050405020304" pitchFamily="18" charset="0"/>
              </a:rPr>
              <a:t> </a:t>
            </a:r>
            <a:r>
              <a:rPr lang="ru-RU" sz="2000" dirty="0">
                <a:latin typeface="Georgia" panose="02040502050405020303" pitchFamily="18" charset="0"/>
                <a:cs typeface="Times New Roman" panose="02020603050405020304" pitchFamily="18" charset="0"/>
              </a:rPr>
              <a:t>з </a:t>
            </a:r>
            <a:r>
              <a:rPr lang="ru-RU" sz="2000" dirty="0" err="1">
                <a:latin typeface="Georgia" panose="02040502050405020303" pitchFamily="18" charset="0"/>
                <a:cs typeface="Times New Roman" panose="02020603050405020304" pitchFamily="18" charset="0"/>
              </a:rPr>
              <a:t>професійним</a:t>
            </a:r>
            <a:r>
              <a:rPr lang="ru-RU" sz="2000" dirty="0">
                <a:latin typeface="Georgia" panose="02040502050405020303" pitchFamily="18" charset="0"/>
                <a:cs typeface="Times New Roman" panose="02020603050405020304" pitchFamily="18" charset="0"/>
              </a:rPr>
              <a:t> стандартом </a:t>
            </a:r>
            <a:r>
              <a:rPr lang="ru-RU" sz="2000" dirty="0" smtClean="0">
                <a:latin typeface="Georgia" panose="02040502050405020303" pitchFamily="18" charset="0"/>
                <a:cs typeface="Times New Roman" panose="02020603050405020304" pitchFamily="18" charset="0"/>
              </a:rPr>
              <a:t>практичного психолога </a:t>
            </a:r>
            <a:r>
              <a:rPr lang="ru-RU" sz="2000" dirty="0" err="1">
                <a:latin typeface="Georgia" panose="02040502050405020303" pitchFamily="18" charset="0"/>
                <a:cs typeface="Times New Roman" panose="02020603050405020304" pitchFamily="18" charset="0"/>
              </a:rPr>
              <a:t>має</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розвиватися</a:t>
            </a:r>
            <a:r>
              <a:rPr lang="ru-RU" sz="2000" dirty="0">
                <a:latin typeface="Georgia" panose="02040502050405020303" pitchFamily="18" charset="0"/>
                <a:cs typeface="Times New Roman" panose="02020603050405020304" pitchFamily="18" charset="0"/>
              </a:rPr>
              <a:t> й система </a:t>
            </a:r>
            <a:r>
              <a:rPr lang="ru-RU" sz="2000" dirty="0" err="1">
                <a:latin typeface="Georgia" panose="02040502050405020303" pitchFamily="18" charset="0"/>
                <a:cs typeface="Times New Roman" panose="02020603050405020304" pitchFamily="18" charset="0"/>
              </a:rPr>
              <a:t>підвищення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кваліфікації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Адже</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організації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які</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пропонують</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курси</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підвищення</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кваліфікації</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зможуть</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орієнтуватися</a:t>
            </a:r>
            <a:r>
              <a:rPr lang="ru-RU" sz="2000" dirty="0">
                <a:latin typeface="Georgia" panose="02040502050405020303" pitchFamily="18" charset="0"/>
                <a:cs typeface="Times New Roman" panose="02020603050405020304" pitchFamily="18" charset="0"/>
              </a:rPr>
              <a:t> на </a:t>
            </a:r>
            <a:r>
              <a:rPr lang="ru-RU" sz="2000" dirty="0" err="1">
                <a:latin typeface="Georgia" panose="02040502050405020303" pitchFamily="18" charset="0"/>
                <a:cs typeface="Times New Roman" panose="02020603050405020304" pitchFamily="18" charset="0"/>
              </a:rPr>
              <a:t>формування</a:t>
            </a:r>
            <a:r>
              <a:rPr lang="ru-RU" sz="2000" dirty="0">
                <a:latin typeface="Georgia" panose="02040502050405020303" pitchFamily="18" charset="0"/>
                <a:cs typeface="Times New Roman" panose="02020603050405020304" pitchFamily="18" charset="0"/>
              </a:rPr>
              <a:t> й </a:t>
            </a:r>
            <a:r>
              <a:rPr lang="ru-RU" sz="2000" dirty="0" err="1">
                <a:latin typeface="Georgia" panose="02040502050405020303" pitchFamily="18" charset="0"/>
                <a:cs typeface="Times New Roman" panose="02020603050405020304" pitchFamily="18" charset="0"/>
              </a:rPr>
              <a:t>розвиток</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відповідних</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професійних</a:t>
            </a:r>
            <a:r>
              <a:rPr lang="ru-RU" sz="2000" dirty="0">
                <a:latin typeface="Georgia" panose="02040502050405020303" pitchFamily="18" charset="0"/>
                <a:cs typeface="Times New Roman" panose="02020603050405020304" pitchFamily="18" charset="0"/>
              </a:rPr>
              <a:t> компетентностей </a:t>
            </a:r>
            <a:r>
              <a:rPr lang="ru-RU" sz="2000" dirty="0" err="1" smtClean="0">
                <a:latin typeface="Georgia" panose="02040502050405020303" pitchFamily="18" charset="0"/>
                <a:cs typeface="Times New Roman" panose="02020603050405020304" pitchFamily="18" charset="0"/>
              </a:rPr>
              <a:t>працівника</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психологічної</a:t>
            </a:r>
            <a:r>
              <a:rPr lang="ru-RU" sz="2000" dirty="0" smtClean="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служби</a:t>
            </a:r>
            <a:r>
              <a:rPr lang="ru-RU" sz="2000" dirty="0" smtClean="0">
                <a:latin typeface="Georgia" panose="02040502050405020303" pitchFamily="18" charset="0"/>
                <a:cs typeface="Times New Roman" panose="02020603050405020304" pitchFamily="18" charset="0"/>
              </a:rPr>
              <a:t>. </a:t>
            </a:r>
            <a:endParaRPr lang="ru-RU" sz="2000" dirty="0">
              <a:latin typeface="Georgia" panose="02040502050405020303" pitchFamily="18" charset="0"/>
              <a:cs typeface="Times New Roman" panose="02020603050405020304" pitchFamily="18" charset="0"/>
            </a:endParaRPr>
          </a:p>
          <a:p>
            <a:r>
              <a:rPr lang="ru-RU" sz="2000" b="1" i="1" dirty="0" err="1" smtClean="0">
                <a:solidFill>
                  <a:srgbClr val="00B0F0"/>
                </a:solidFill>
                <a:latin typeface="Georgia" panose="02040502050405020303" pitchFamily="18" charset="0"/>
                <a:cs typeface="Times New Roman" panose="02020603050405020304" pitchFamily="18" charset="0"/>
              </a:rPr>
              <a:t>Третя</a:t>
            </a:r>
            <a:r>
              <a:rPr lang="ru-RU" sz="2000" b="1" i="1" dirty="0" smtClean="0">
                <a:solidFill>
                  <a:srgbClr val="00B0F0"/>
                </a:solidFill>
                <a:latin typeface="Georgia" panose="02040502050405020303" pitchFamily="18" charset="0"/>
                <a:cs typeface="Times New Roman" panose="02020603050405020304" pitchFamily="18" charset="0"/>
              </a:rPr>
              <a:t> </a:t>
            </a:r>
            <a:r>
              <a:rPr lang="ru-RU" sz="2000" b="1" i="1" dirty="0">
                <a:solidFill>
                  <a:srgbClr val="00B0F0"/>
                </a:solidFill>
                <a:latin typeface="Georgia" panose="02040502050405020303" pitchFamily="18" charset="0"/>
                <a:cs typeface="Times New Roman" panose="02020603050405020304" pitchFamily="18" charset="0"/>
              </a:rPr>
              <a:t>мета стандарту </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оцінювальна</a:t>
            </a:r>
            <a:r>
              <a:rPr lang="ru-RU" sz="2000" dirty="0">
                <a:latin typeface="Georgia" panose="02040502050405020303" pitchFamily="18" charset="0"/>
                <a:cs typeface="Times New Roman" panose="02020603050405020304" pitchFamily="18" charset="0"/>
              </a:rPr>
              <a:t>. </a:t>
            </a:r>
            <a:r>
              <a:rPr lang="ru-RU" sz="2000" dirty="0" err="1" smtClean="0">
                <a:latin typeface="Georgia" panose="02040502050405020303" pitchFamily="18" charset="0"/>
                <a:cs typeface="Times New Roman" panose="02020603050405020304" pitchFamily="18" charset="0"/>
              </a:rPr>
              <a:t>Інструмент</a:t>
            </a:r>
            <a:r>
              <a:rPr lang="ru-RU" sz="2000" dirty="0" smtClean="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оцінювання</a:t>
            </a:r>
            <a:r>
              <a:rPr lang="ru-RU" sz="2000" dirty="0">
                <a:latin typeface="Georgia" panose="02040502050405020303" pitchFamily="18" charset="0"/>
                <a:cs typeface="Times New Roman" panose="02020603050405020304" pitchFamily="18" charset="0"/>
              </a:rPr>
              <a:t> </a:t>
            </a:r>
            <a:r>
              <a:rPr lang="ru-RU" sz="2000" dirty="0" smtClean="0">
                <a:latin typeface="Georgia" panose="02040502050405020303" pitchFamily="18" charset="0"/>
                <a:cs typeface="Times New Roman" panose="02020603050405020304" pitchFamily="18" charset="0"/>
              </a:rPr>
              <a:t>практичного психолога та </a:t>
            </a:r>
            <a:r>
              <a:rPr lang="ru-RU" sz="2000" dirty="0" err="1" smtClean="0">
                <a:latin typeface="Georgia" panose="02040502050405020303" pitchFamily="18" charset="0"/>
                <a:cs typeface="Times New Roman" panose="02020603050405020304" pitchFamily="18" charset="0"/>
              </a:rPr>
              <a:t>соціального</a:t>
            </a:r>
            <a:r>
              <a:rPr lang="ru-RU" sz="2000" dirty="0" smtClean="0">
                <a:latin typeface="Georgia" panose="02040502050405020303" pitchFamily="18" charset="0"/>
                <a:cs typeface="Times New Roman" panose="02020603050405020304" pitchFamily="18" charset="0"/>
              </a:rPr>
              <a:t> педагога </a:t>
            </a:r>
            <a:r>
              <a:rPr lang="ru-RU" sz="2000" dirty="0">
                <a:latin typeface="Georgia" panose="02040502050405020303" pitchFamily="18" charset="0"/>
                <a:cs typeface="Times New Roman" panose="02020603050405020304" pitchFamily="18" charset="0"/>
              </a:rPr>
              <a:t>– </a:t>
            </a:r>
            <a:r>
              <a:rPr lang="ru-RU" sz="2000" dirty="0" err="1">
                <a:latin typeface="Georgia" panose="02040502050405020303" pitchFamily="18" charset="0"/>
                <a:cs typeface="Times New Roman" panose="02020603050405020304" pitchFamily="18" charset="0"/>
              </a:rPr>
              <a:t>атестація</a:t>
            </a:r>
            <a:r>
              <a:rPr lang="ru-RU" sz="2000" dirty="0">
                <a:latin typeface="Georgia" panose="02040502050405020303" pitchFamily="18" charset="0"/>
                <a:cs typeface="Times New Roman" panose="02020603050405020304" pitchFamily="18" charset="0"/>
              </a:rPr>
              <a:t> раз на 5 </a:t>
            </a:r>
            <a:r>
              <a:rPr lang="ru-RU" sz="2000" dirty="0" err="1" smtClean="0">
                <a:latin typeface="Georgia" panose="02040502050405020303" pitchFamily="18" charset="0"/>
                <a:cs typeface="Times New Roman" panose="02020603050405020304" pitchFamily="18" charset="0"/>
              </a:rPr>
              <a:t>років</a:t>
            </a:r>
            <a:r>
              <a:rPr lang="ru-RU" sz="2000" dirty="0" smtClean="0">
                <a:latin typeface="Georgia" panose="02040502050405020303" pitchFamily="18" charset="0"/>
                <a:cs typeface="Times New Roman" panose="02020603050405020304" pitchFamily="18" charset="0"/>
              </a:rPr>
              <a:t>.</a:t>
            </a:r>
            <a:endParaRPr lang="x-none" sz="2000" dirty="0">
              <a:latin typeface="Georgia" panose="02040502050405020303"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86" y="138465"/>
            <a:ext cx="1031316" cy="135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93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4543" y="326571"/>
            <a:ext cx="11375571" cy="2123658"/>
          </a:xfrm>
          <a:prstGeom prst="rect">
            <a:avLst/>
          </a:prstGeom>
        </p:spPr>
        <p:txBody>
          <a:bodyPr wrap="square">
            <a:spAutoFit/>
          </a:bodyPr>
          <a:lstStyle/>
          <a:p>
            <a:pPr algn="ctr"/>
            <a:r>
              <a:rPr lang="uk-UA" sz="3200" b="1" dirty="0">
                <a:solidFill>
                  <a:srgbClr val="0070C0"/>
                </a:solidFill>
                <a:latin typeface="Georgia" panose="02040502050405020303" pitchFamily="18" charset="0"/>
              </a:rPr>
              <a:t>Професійний стандарт </a:t>
            </a:r>
            <a:r>
              <a:rPr lang="uk-UA" sz="3200" i="1" dirty="0">
                <a:latin typeface="Georgia" panose="02040502050405020303" pitchFamily="18" charset="0"/>
              </a:rPr>
              <a:t>– </a:t>
            </a:r>
            <a:r>
              <a:rPr lang="uk-UA" i="1" dirty="0">
                <a:latin typeface="Georgia" panose="02040502050405020303" pitchFamily="18" charset="0"/>
              </a:rPr>
              <a:t/>
            </a:r>
            <a:br>
              <a:rPr lang="uk-UA" i="1" dirty="0">
                <a:latin typeface="Georgia" panose="02040502050405020303" pitchFamily="18" charset="0"/>
              </a:rPr>
            </a:br>
            <a:r>
              <a:rPr lang="uk-UA" sz="2400" dirty="0">
                <a:latin typeface="Georgia" panose="02040502050405020303" pitchFamily="18" charset="0"/>
              </a:rPr>
              <a:t>затверджені в установленому порядку </a:t>
            </a:r>
            <a:r>
              <a:rPr lang="uk-UA" sz="2400" b="1" dirty="0">
                <a:latin typeface="Georgia" panose="02040502050405020303" pitchFamily="18" charset="0"/>
              </a:rPr>
              <a:t>вимоги </a:t>
            </a:r>
            <a:r>
              <a:rPr lang="uk-UA" sz="2400" b="1" dirty="0" smtClean="0">
                <a:latin typeface="Georgia" panose="02040502050405020303" pitchFamily="18" charset="0"/>
              </a:rPr>
              <a:t>до </a:t>
            </a:r>
            <a:r>
              <a:rPr lang="uk-UA" sz="2400" b="1" dirty="0">
                <a:latin typeface="Georgia" panose="02040502050405020303" pitchFamily="18" charset="0"/>
              </a:rPr>
              <a:t>кваліфікації працівників, їх </a:t>
            </a:r>
            <a:r>
              <a:rPr lang="uk-UA" sz="2400" b="1" dirty="0" smtClean="0">
                <a:latin typeface="Georgia" panose="02040502050405020303" pitchFamily="18" charset="0"/>
              </a:rPr>
              <a:t>компетентності</a:t>
            </a:r>
            <a:r>
              <a:rPr lang="uk-UA" sz="2400" dirty="0" smtClean="0">
                <a:latin typeface="Georgia" panose="02040502050405020303" pitchFamily="18" charset="0"/>
              </a:rPr>
              <a:t>, </a:t>
            </a:r>
            <a:br>
              <a:rPr lang="uk-UA" sz="2400" dirty="0" smtClean="0">
                <a:latin typeface="Georgia" panose="02040502050405020303" pitchFamily="18" charset="0"/>
              </a:rPr>
            </a:br>
            <a:r>
              <a:rPr lang="uk-UA" sz="2400" dirty="0" smtClean="0">
                <a:latin typeface="Georgia" panose="02040502050405020303" pitchFamily="18" charset="0"/>
              </a:rPr>
              <a:t>що </a:t>
            </a:r>
            <a:r>
              <a:rPr lang="uk-UA" sz="2400" dirty="0">
                <a:latin typeface="Georgia" panose="02040502050405020303" pitchFamily="18" charset="0"/>
              </a:rPr>
              <a:t>визначаються роботодавцями і слугують </a:t>
            </a:r>
            <a:r>
              <a:rPr lang="uk-UA" sz="2400" dirty="0" smtClean="0">
                <a:latin typeface="Georgia" panose="02040502050405020303" pitchFamily="18" charset="0"/>
              </a:rPr>
              <a:t> основою </a:t>
            </a:r>
            <a:r>
              <a:rPr lang="uk-UA" sz="2400" dirty="0">
                <a:latin typeface="Georgia" panose="02040502050405020303" pitchFamily="18" charset="0"/>
              </a:rPr>
              <a:t>для формування професійних кваліфікацій</a:t>
            </a:r>
          </a:p>
        </p:txBody>
      </p:sp>
      <p:sp>
        <p:nvSpPr>
          <p:cNvPr id="4" name="Прямоугольник 3"/>
          <p:cNvSpPr/>
          <p:nvPr/>
        </p:nvSpPr>
        <p:spPr>
          <a:xfrm>
            <a:off x="424543" y="2569028"/>
            <a:ext cx="11375571" cy="4154984"/>
          </a:xfrm>
          <a:prstGeom prst="rect">
            <a:avLst/>
          </a:prstGeom>
        </p:spPr>
        <p:txBody>
          <a:bodyPr wrap="square">
            <a:spAutoFit/>
          </a:bodyPr>
          <a:lstStyle/>
          <a:p>
            <a:r>
              <a:rPr lang="uk-UA" dirty="0">
                <a:solidFill>
                  <a:srgbClr val="00B0F0"/>
                </a:solidFill>
                <a:latin typeface="Georgia" panose="02040502050405020303" pitchFamily="18" charset="0"/>
              </a:rPr>
              <a:t>14</a:t>
            </a:r>
            <a:r>
              <a:rPr lang="uk-UA" sz="2400" dirty="0" smtClean="0">
                <a:solidFill>
                  <a:srgbClr val="00B0F0"/>
                </a:solidFill>
                <a:latin typeface="Georgia" panose="02040502050405020303" pitchFamily="18" charset="0"/>
              </a:rPr>
              <a:t>)  </a:t>
            </a:r>
            <a:r>
              <a:rPr lang="uk-UA" sz="2400" b="1" dirty="0">
                <a:solidFill>
                  <a:srgbClr val="00B0F0"/>
                </a:solidFill>
                <a:latin typeface="Georgia" panose="02040502050405020303" pitchFamily="18" charset="0"/>
              </a:rPr>
              <a:t>кваліфікація</a:t>
            </a:r>
            <a:r>
              <a:rPr lang="uk-UA" sz="2400" dirty="0">
                <a:latin typeface="Georgia" panose="02040502050405020303" pitchFamily="18" charset="0"/>
              </a:rPr>
              <a:t> - визнана уповноваженим суб’єктом та засвідчена відповідним документом стандартизована сукупність здобутих особою </a:t>
            </a:r>
            <a:r>
              <a:rPr lang="uk-UA" sz="2400" dirty="0" err="1">
                <a:latin typeface="Georgia" panose="02040502050405020303" pitchFamily="18" charset="0"/>
              </a:rPr>
              <a:t>компетентностей</a:t>
            </a:r>
            <a:r>
              <a:rPr lang="uk-UA" sz="2400" dirty="0" smtClean="0">
                <a:latin typeface="Georgia" panose="02040502050405020303" pitchFamily="18" charset="0"/>
              </a:rPr>
              <a:t>;</a:t>
            </a:r>
          </a:p>
          <a:p>
            <a:endParaRPr lang="uk-UA" sz="2400" dirty="0">
              <a:latin typeface="Georgia" panose="02040502050405020303" pitchFamily="18" charset="0"/>
            </a:endParaRPr>
          </a:p>
          <a:p>
            <a:r>
              <a:rPr lang="uk-UA" sz="2400" dirty="0">
                <a:solidFill>
                  <a:srgbClr val="00B0F0"/>
                </a:solidFill>
                <a:latin typeface="Georgia" panose="02040502050405020303" pitchFamily="18" charset="0"/>
              </a:rPr>
              <a:t>15</a:t>
            </a:r>
            <a:r>
              <a:rPr lang="uk-UA" sz="2400" dirty="0" smtClean="0">
                <a:solidFill>
                  <a:srgbClr val="00B0F0"/>
                </a:solidFill>
                <a:latin typeface="Georgia" panose="02040502050405020303" pitchFamily="18" charset="0"/>
              </a:rPr>
              <a:t>)  </a:t>
            </a:r>
            <a:r>
              <a:rPr lang="uk-UA" sz="2400" b="1" dirty="0">
                <a:solidFill>
                  <a:srgbClr val="00B0F0"/>
                </a:solidFill>
                <a:latin typeface="Georgia" panose="02040502050405020303" pitchFamily="18" charset="0"/>
              </a:rPr>
              <a:t>компетентність</a:t>
            </a:r>
            <a:r>
              <a:rPr lang="uk-UA" sz="2400" dirty="0">
                <a:solidFill>
                  <a:srgbClr val="00B0F0"/>
                </a:solidFill>
                <a:latin typeface="Georgia" panose="02040502050405020303" pitchFamily="18" charset="0"/>
              </a:rPr>
              <a:t> </a:t>
            </a:r>
            <a:r>
              <a:rPr lang="uk-UA" sz="2400" dirty="0">
                <a:latin typeface="Georgia" panose="02040502050405020303" pitchFamily="18" charset="0"/>
              </a:rPr>
              <a:t>- динамічна комбінація знань, умінь, навичок, способів мислення, поглядів, цінностей, особистих якостей, що визначає здатність особи успішно соціалізуватися, провадити професійну </a:t>
            </a:r>
            <a:r>
              <a:rPr lang="uk-UA" sz="2400" dirty="0" smtClean="0">
                <a:latin typeface="Georgia" panose="02040502050405020303" pitchFamily="18" charset="0"/>
              </a:rPr>
              <a:t>діяльність</a:t>
            </a:r>
          </a:p>
          <a:p>
            <a:endParaRPr lang="uk-UA" sz="2400" dirty="0">
              <a:latin typeface="Georgia" panose="02040502050405020303" pitchFamily="18" charset="0"/>
            </a:endParaRPr>
          </a:p>
          <a:p>
            <a:r>
              <a:rPr lang="uk-UA" sz="2400" dirty="0" smtClean="0">
                <a:latin typeface="Georgia" panose="02040502050405020303" pitchFamily="18" charset="0"/>
              </a:rPr>
              <a:t> </a:t>
            </a:r>
            <a:r>
              <a:rPr lang="uk-UA" sz="2400" dirty="0">
                <a:latin typeface="Georgia" panose="02040502050405020303" pitchFamily="18" charset="0"/>
              </a:rPr>
              <a:t>Закон України «Про освіту», стаття 1 </a:t>
            </a:r>
          </a:p>
          <a:p>
            <a:r>
              <a:rPr lang="uk-UA" sz="2400" dirty="0"/>
              <a:t/>
            </a:r>
            <a:br>
              <a:rPr lang="uk-UA" sz="2400" dirty="0"/>
            </a:br>
            <a:endParaRPr lang="uk-UA"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8428" y="495484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447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5743" y="127574"/>
            <a:ext cx="9133114" cy="584775"/>
          </a:xfrm>
          <a:prstGeom prst="rect">
            <a:avLst/>
          </a:prstGeom>
        </p:spPr>
        <p:txBody>
          <a:bodyPr wrap="square">
            <a:spAutoFit/>
          </a:bodyPr>
          <a:lstStyle/>
          <a:p>
            <a:r>
              <a:rPr lang="uk-UA" sz="3200" b="1" dirty="0">
                <a:solidFill>
                  <a:srgbClr val="0070C0"/>
                </a:solidFill>
                <a:latin typeface="Georgia" panose="02040502050405020303" pitchFamily="18" charset="0"/>
              </a:rPr>
              <a:t>СТРУКТУРА СТАНДАРТУ</a:t>
            </a:r>
          </a:p>
        </p:txBody>
      </p:sp>
      <p:sp>
        <p:nvSpPr>
          <p:cNvPr id="3" name="Прямоугольник 2"/>
          <p:cNvSpPr/>
          <p:nvPr/>
        </p:nvSpPr>
        <p:spPr>
          <a:xfrm>
            <a:off x="108857" y="631371"/>
            <a:ext cx="12083142" cy="6555641"/>
          </a:xfrm>
          <a:prstGeom prst="rect">
            <a:avLst/>
          </a:prstGeom>
        </p:spPr>
        <p:txBody>
          <a:bodyPr wrap="square">
            <a:spAutoFit/>
          </a:bodyPr>
          <a:lstStyle/>
          <a:p>
            <a:pPr fontAlgn="base"/>
            <a:r>
              <a:rPr lang="uk-UA" sz="2000" b="1" dirty="0" smtClean="0">
                <a:solidFill>
                  <a:srgbClr val="00B0F0"/>
                </a:solidFill>
                <a:latin typeface="Georgia" panose="02040502050405020303" pitchFamily="18" charset="0"/>
              </a:rPr>
              <a:t>1. Загальні </a:t>
            </a:r>
            <a:r>
              <a:rPr lang="uk-UA" sz="2000" b="1" dirty="0">
                <a:solidFill>
                  <a:srgbClr val="00B0F0"/>
                </a:solidFill>
                <a:latin typeface="Georgia" panose="02040502050405020303" pitchFamily="18" charset="0"/>
              </a:rPr>
              <a:t>відомості професійного </a:t>
            </a:r>
            <a:r>
              <a:rPr lang="uk-UA" sz="2000" b="1" dirty="0" smtClean="0">
                <a:solidFill>
                  <a:srgbClr val="00B0F0"/>
                </a:solidFill>
                <a:latin typeface="Georgia" panose="02040502050405020303" pitchFamily="18" charset="0"/>
              </a:rPr>
              <a:t>стандарту</a:t>
            </a:r>
            <a:r>
              <a:rPr lang="uk-UA" sz="2000" dirty="0" smtClean="0">
                <a:solidFill>
                  <a:srgbClr val="00B0F0"/>
                </a:solidFill>
                <a:latin typeface="Georgia" panose="02040502050405020303" pitchFamily="18" charset="0"/>
              </a:rPr>
              <a:t>.</a:t>
            </a:r>
            <a:r>
              <a:rPr lang="uk-UA" sz="2000" dirty="0">
                <a:solidFill>
                  <a:srgbClr val="00B0F0"/>
                </a:solidFill>
                <a:latin typeface="Georgia" panose="02040502050405020303" pitchFamily="18" charset="0"/>
              </a:rPr>
              <a:t> </a:t>
            </a:r>
            <a:r>
              <a:rPr lang="uk-UA" sz="2000" dirty="0" smtClean="0">
                <a:solidFill>
                  <a:srgbClr val="00B0F0"/>
                </a:solidFill>
                <a:latin typeface="Georgia" panose="02040502050405020303" pitchFamily="18" charset="0"/>
              </a:rPr>
              <a:t> </a:t>
            </a:r>
            <a:endParaRPr lang="uk-UA" sz="2000" dirty="0">
              <a:solidFill>
                <a:srgbClr val="00B0F0"/>
              </a:solidFill>
              <a:latin typeface="Georgia" panose="02040502050405020303" pitchFamily="18" charset="0"/>
            </a:endParaRPr>
          </a:p>
          <a:p>
            <a:r>
              <a:rPr lang="uk-UA" sz="1600" dirty="0">
                <a:latin typeface="Georgia" panose="02040502050405020303" pitchFamily="18" charset="0"/>
              </a:rPr>
              <a:t>1.1. Основна мета професійної </a:t>
            </a:r>
            <a:r>
              <a:rPr lang="uk-UA" sz="1600" dirty="0" smtClean="0">
                <a:latin typeface="Georgia" panose="02040502050405020303" pitchFamily="18" charset="0"/>
              </a:rPr>
              <a:t>діяльності.</a:t>
            </a:r>
            <a:r>
              <a:rPr lang="uk-UA" sz="1600" dirty="0">
                <a:latin typeface="Georgia" panose="02040502050405020303" pitchFamily="18" charset="0"/>
              </a:rPr>
              <a:t> </a:t>
            </a:r>
          </a:p>
          <a:p>
            <a:r>
              <a:rPr lang="uk-UA" sz="1600" dirty="0">
                <a:latin typeface="Georgia" panose="02040502050405020303" pitchFamily="18" charset="0"/>
              </a:rPr>
              <a:t>1.2. Назва виду економічної </a:t>
            </a:r>
            <a:r>
              <a:rPr lang="uk-UA" sz="1600" dirty="0" smtClean="0">
                <a:latin typeface="Georgia" panose="02040502050405020303" pitchFamily="18" charset="0"/>
              </a:rPr>
              <a:t>діяльності.</a:t>
            </a:r>
            <a:r>
              <a:rPr lang="uk-UA" sz="1600" dirty="0">
                <a:latin typeface="Georgia" panose="02040502050405020303" pitchFamily="18" charset="0"/>
              </a:rPr>
              <a:t> </a:t>
            </a:r>
          </a:p>
          <a:p>
            <a:r>
              <a:rPr lang="uk-UA" sz="1600" dirty="0">
                <a:latin typeface="Georgia" panose="02040502050405020303" pitchFamily="18" charset="0"/>
              </a:rPr>
              <a:t>1.3. Назва виду професійної діяльності та її код згідно з «Класифікатором професій</a:t>
            </a:r>
            <a:r>
              <a:rPr lang="uk-UA" sz="1600" dirty="0" smtClean="0">
                <a:latin typeface="Georgia" panose="02040502050405020303" pitchFamily="18" charset="0"/>
              </a:rPr>
              <a:t>».</a:t>
            </a:r>
            <a:endParaRPr lang="uk-UA" sz="1600" dirty="0">
              <a:latin typeface="Georgia" panose="02040502050405020303" pitchFamily="18" charset="0"/>
            </a:endParaRPr>
          </a:p>
          <a:p>
            <a:r>
              <a:rPr lang="uk-UA" sz="1600" dirty="0">
                <a:latin typeface="Georgia" panose="02040502050405020303" pitchFamily="18" charset="0"/>
              </a:rPr>
              <a:t>1.4. Назва професії та її код згідно з «Класифікатором професій» (</a:t>
            </a:r>
            <a:r>
              <a:rPr lang="uk-UA" sz="1600" dirty="0" smtClean="0">
                <a:latin typeface="Georgia" panose="02040502050405020303" pitchFamily="18" charset="0"/>
              </a:rPr>
              <a:t>24425.2 </a:t>
            </a:r>
            <a:r>
              <a:rPr lang="uk-UA" sz="1600" dirty="0">
                <a:latin typeface="Georgia" panose="02040502050405020303" pitchFamily="18" charset="0"/>
              </a:rPr>
              <a:t>– Практичний психолог закладу освіти</a:t>
            </a:r>
            <a:r>
              <a:rPr lang="uk-UA" sz="1600" dirty="0" smtClean="0">
                <a:latin typeface="Georgia" panose="02040502050405020303" pitchFamily="18" charset="0"/>
              </a:rPr>
              <a:t>).</a:t>
            </a:r>
            <a:endParaRPr lang="uk-UA" sz="1600" dirty="0">
              <a:latin typeface="Georgia" panose="02040502050405020303" pitchFamily="18" charset="0"/>
            </a:endParaRPr>
          </a:p>
          <a:p>
            <a:r>
              <a:rPr lang="uk-UA" sz="1600" dirty="0">
                <a:latin typeface="Georgia" panose="02040502050405020303" pitchFamily="18" charset="0"/>
              </a:rPr>
              <a:t>1.5. Узагальнена назва професії (Психолог</a:t>
            </a:r>
            <a:r>
              <a:rPr lang="uk-UA" sz="1600" dirty="0" smtClean="0">
                <a:latin typeface="Georgia" panose="02040502050405020303" pitchFamily="18" charset="0"/>
              </a:rPr>
              <a:t>).</a:t>
            </a:r>
            <a:endParaRPr lang="uk-UA" sz="1600" dirty="0">
              <a:latin typeface="Georgia" panose="02040502050405020303" pitchFamily="18" charset="0"/>
            </a:endParaRPr>
          </a:p>
          <a:p>
            <a:r>
              <a:rPr lang="uk-UA" sz="1600" dirty="0">
                <a:latin typeface="Georgia" panose="02040502050405020303" pitchFamily="18" charset="0"/>
              </a:rPr>
              <a:t>1.6. Назви типових посад (Посада педагогічного працівника: практичний психолог</a:t>
            </a:r>
            <a:r>
              <a:rPr lang="uk-UA" sz="1600" dirty="0" smtClean="0">
                <a:latin typeface="Georgia" panose="02040502050405020303" pitchFamily="18" charset="0"/>
              </a:rPr>
              <a:t>).</a:t>
            </a:r>
            <a:endParaRPr lang="uk-UA" sz="1600" dirty="0">
              <a:latin typeface="Georgia" panose="02040502050405020303" pitchFamily="18" charset="0"/>
            </a:endParaRPr>
          </a:p>
          <a:p>
            <a:r>
              <a:rPr lang="uk-UA" sz="1600" dirty="0">
                <a:latin typeface="Georgia" panose="02040502050405020303" pitchFamily="18" charset="0"/>
              </a:rPr>
              <a:t>1.7. Місце </a:t>
            </a:r>
            <a:r>
              <a:rPr lang="uk-UA" sz="1600" dirty="0" smtClean="0">
                <a:latin typeface="Georgia" panose="02040502050405020303" pitchFamily="18" charset="0"/>
              </a:rPr>
              <a:t>професії.</a:t>
            </a:r>
            <a:endParaRPr lang="uk-UA" sz="1600" dirty="0">
              <a:latin typeface="Georgia" panose="02040502050405020303" pitchFamily="18" charset="0"/>
            </a:endParaRPr>
          </a:p>
          <a:p>
            <a:r>
              <a:rPr lang="uk-UA" sz="1600" dirty="0">
                <a:latin typeface="Georgia" panose="02040502050405020303" pitchFamily="18" charset="0"/>
              </a:rPr>
              <a:t>1.8. Умови </a:t>
            </a:r>
            <a:r>
              <a:rPr lang="uk-UA" sz="1600" dirty="0" smtClean="0">
                <a:latin typeface="Georgia" panose="02040502050405020303" pitchFamily="18" charset="0"/>
              </a:rPr>
              <a:t>праці.</a:t>
            </a:r>
            <a:endParaRPr lang="uk-UA" sz="1600" dirty="0">
              <a:latin typeface="Georgia" panose="02040502050405020303" pitchFamily="18" charset="0"/>
            </a:endParaRPr>
          </a:p>
          <a:p>
            <a:r>
              <a:rPr lang="uk-UA" sz="1600" dirty="0">
                <a:latin typeface="Georgia" panose="02040502050405020303" pitchFamily="18" charset="0"/>
              </a:rPr>
              <a:t>1.9. Умови допуску  до роботи за </a:t>
            </a:r>
            <a:r>
              <a:rPr lang="uk-UA" sz="1600" dirty="0" smtClean="0">
                <a:latin typeface="Georgia" panose="02040502050405020303" pitchFamily="18" charset="0"/>
              </a:rPr>
              <a:t>професією.</a:t>
            </a:r>
            <a:endParaRPr lang="uk-UA" sz="1600" dirty="0">
              <a:latin typeface="Georgia" panose="02040502050405020303" pitchFamily="18" charset="0"/>
            </a:endParaRPr>
          </a:p>
          <a:p>
            <a:r>
              <a:rPr lang="uk-UA" sz="1600" dirty="0">
                <a:latin typeface="Georgia" panose="02040502050405020303" pitchFamily="18" charset="0"/>
              </a:rPr>
              <a:t>1.10 Документи, що підтверджують професійну та освітн</a:t>
            </a:r>
            <a:r>
              <a:rPr lang="uk-UA" sz="2000" dirty="0">
                <a:latin typeface="Georgia" panose="02040502050405020303" pitchFamily="18" charset="0"/>
              </a:rPr>
              <a:t>ю кваліфікацію (диплом, сертифікат, атестаційний лист, інші додаткові документи</a:t>
            </a:r>
            <a:r>
              <a:rPr lang="uk-UA" sz="2000" dirty="0" smtClean="0">
                <a:latin typeface="Georgia" panose="02040502050405020303" pitchFamily="18" charset="0"/>
              </a:rPr>
              <a:t>).</a:t>
            </a:r>
            <a:endParaRPr lang="uk-UA" sz="2000" dirty="0">
              <a:latin typeface="Georgia" panose="02040502050405020303" pitchFamily="18" charset="0"/>
            </a:endParaRPr>
          </a:p>
          <a:p>
            <a:r>
              <a:rPr lang="uk-UA" sz="2000" b="1" dirty="0">
                <a:solidFill>
                  <a:srgbClr val="00B0F0"/>
                </a:solidFill>
                <a:latin typeface="Georgia" panose="02040502050405020303" pitchFamily="18" charset="0"/>
              </a:rPr>
              <a:t>2. Нормативно-правові акти та нормативно-технічні документи з питань професійної діяльності </a:t>
            </a:r>
          </a:p>
          <a:p>
            <a:r>
              <a:rPr lang="uk-UA" sz="2000" b="1" dirty="0">
                <a:solidFill>
                  <a:srgbClr val="00B0F0"/>
                </a:solidFill>
                <a:latin typeface="Georgia" panose="02040502050405020303" pitchFamily="18" charset="0"/>
              </a:rPr>
              <a:t>3. Загальні компетентності (за умовними позначеннями ЗК</a:t>
            </a:r>
            <a:r>
              <a:rPr lang="uk-UA" sz="2000" b="1" dirty="0" smtClean="0">
                <a:solidFill>
                  <a:srgbClr val="00B0F0"/>
                </a:solidFill>
                <a:latin typeface="Georgia" panose="02040502050405020303" pitchFamily="18" charset="0"/>
              </a:rPr>
              <a:t>).</a:t>
            </a:r>
            <a:endParaRPr lang="uk-UA" sz="2000" b="1" dirty="0">
              <a:solidFill>
                <a:srgbClr val="00B0F0"/>
              </a:solidFill>
              <a:latin typeface="Georgia" panose="02040502050405020303" pitchFamily="18" charset="0"/>
            </a:endParaRPr>
          </a:p>
          <a:p>
            <a:r>
              <a:rPr lang="uk-UA" sz="2000" b="1" dirty="0">
                <a:solidFill>
                  <a:srgbClr val="00B0F0"/>
                </a:solidFill>
                <a:latin typeface="Georgia" panose="02040502050405020303" pitchFamily="18" charset="0"/>
              </a:rPr>
              <a:t>4. Перелік трудових функцій (професійних </a:t>
            </a:r>
            <a:r>
              <a:rPr lang="uk-UA" sz="2000" b="1" dirty="0" err="1">
                <a:solidFill>
                  <a:srgbClr val="00B0F0"/>
                </a:solidFill>
                <a:latin typeface="Georgia" panose="02040502050405020303" pitchFamily="18" charset="0"/>
              </a:rPr>
              <a:t>компетентностей</a:t>
            </a:r>
            <a:r>
              <a:rPr lang="uk-UA" sz="2000" b="1" dirty="0">
                <a:solidFill>
                  <a:srgbClr val="00B0F0"/>
                </a:solidFill>
                <a:latin typeface="Georgia" panose="02040502050405020303" pitchFamily="18" charset="0"/>
              </a:rPr>
              <a:t> за </a:t>
            </a:r>
            <a:r>
              <a:rPr lang="uk-UA" sz="2000" b="1" dirty="0" smtClean="0">
                <a:solidFill>
                  <a:srgbClr val="00B0F0"/>
                </a:solidFill>
                <a:latin typeface="Georgia" panose="02040502050405020303" pitchFamily="18" charset="0"/>
              </a:rPr>
              <a:t>груповою дією або групою  </a:t>
            </a:r>
            <a:r>
              <a:rPr lang="uk-UA" sz="2000" b="1" dirty="0">
                <a:solidFill>
                  <a:srgbClr val="00B0F0"/>
                </a:solidFill>
                <a:latin typeface="Georgia" panose="02040502050405020303" pitchFamily="18" charset="0"/>
              </a:rPr>
              <a:t>трудових дій, що входять до них), умовні позначення трудових функцій  (шифр</a:t>
            </a:r>
            <a:r>
              <a:rPr lang="uk-UA" sz="2000" b="1" dirty="0" smtClean="0">
                <a:solidFill>
                  <a:srgbClr val="00B0F0"/>
                </a:solidFill>
                <a:latin typeface="Georgia" panose="02040502050405020303" pitchFamily="18" charset="0"/>
              </a:rPr>
              <a:t>).</a:t>
            </a:r>
            <a:endParaRPr lang="uk-UA" sz="2000" b="1" dirty="0">
              <a:solidFill>
                <a:srgbClr val="00B0F0"/>
              </a:solidFill>
              <a:latin typeface="Georgia" panose="02040502050405020303" pitchFamily="18" charset="0"/>
            </a:endParaRPr>
          </a:p>
          <a:p>
            <a:r>
              <a:rPr lang="uk-UA" sz="2000" b="1" dirty="0">
                <a:solidFill>
                  <a:srgbClr val="00B0F0"/>
                </a:solidFill>
                <a:latin typeface="Georgia" panose="02040502050405020303" pitchFamily="18" charset="0"/>
              </a:rPr>
              <a:t>5. Опис трудових функцій, предметів і засобів праці, професійних </a:t>
            </a:r>
            <a:r>
              <a:rPr lang="uk-UA" sz="2000" b="1" dirty="0" err="1">
                <a:solidFill>
                  <a:srgbClr val="00B0F0"/>
                </a:solidFill>
                <a:latin typeface="Georgia" panose="02040502050405020303" pitchFamily="18" charset="0"/>
              </a:rPr>
              <a:t>компетентностей</a:t>
            </a:r>
            <a:r>
              <a:rPr lang="uk-UA" sz="2000" b="1" dirty="0">
                <a:solidFill>
                  <a:srgbClr val="00B0F0"/>
                </a:solidFill>
                <a:latin typeface="Georgia" panose="02040502050405020303" pitchFamily="18" charset="0"/>
              </a:rPr>
              <a:t>, знань, умінь та </a:t>
            </a:r>
            <a:r>
              <a:rPr lang="uk-UA" sz="2000" b="1" dirty="0" smtClean="0">
                <a:solidFill>
                  <a:srgbClr val="00B0F0"/>
                </a:solidFill>
                <a:latin typeface="Georgia" panose="02040502050405020303" pitchFamily="18" charset="0"/>
              </a:rPr>
              <a:t>навичок.</a:t>
            </a:r>
            <a:r>
              <a:rPr lang="uk-UA" sz="2000" b="1" dirty="0">
                <a:solidFill>
                  <a:srgbClr val="00B0F0"/>
                </a:solidFill>
                <a:latin typeface="Georgia" panose="02040502050405020303" pitchFamily="18" charset="0"/>
              </a:rPr>
              <a:t> </a:t>
            </a:r>
            <a:endParaRPr lang="uk-UA" sz="2000" b="1" dirty="0" smtClean="0">
              <a:solidFill>
                <a:srgbClr val="00B0F0"/>
              </a:solidFill>
              <a:latin typeface="Georgia" panose="02040502050405020303" pitchFamily="18" charset="0"/>
            </a:endParaRPr>
          </a:p>
          <a:p>
            <a:r>
              <a:rPr lang="uk-UA" sz="2000" b="1" dirty="0">
                <a:solidFill>
                  <a:srgbClr val="00B0F0"/>
                </a:solidFill>
                <a:latin typeface="Georgia" panose="02040502050405020303" pitchFamily="18" charset="0"/>
              </a:rPr>
              <a:t> </a:t>
            </a:r>
            <a:r>
              <a:rPr lang="uk-UA" sz="2000" b="1" dirty="0" smtClean="0">
                <a:solidFill>
                  <a:srgbClr val="00B0F0"/>
                </a:solidFill>
                <a:latin typeface="Georgia" panose="02040502050405020303" pitchFamily="18" charset="0"/>
              </a:rPr>
              <a:t>6. Дані щодо розроблення та затвердження професійного стандарту.</a:t>
            </a:r>
            <a:endParaRPr lang="uk-UA" sz="2000" b="1" dirty="0">
              <a:solidFill>
                <a:srgbClr val="00B0F0"/>
              </a:solidFill>
              <a:latin typeface="Georgia" panose="02040502050405020303" pitchFamily="18" charset="0"/>
            </a:endParaRPr>
          </a:p>
          <a:p>
            <a:r>
              <a:rPr lang="uk-UA" b="1" dirty="0">
                <a:solidFill>
                  <a:srgbClr val="00B0F0"/>
                </a:solidFill>
              </a:rPr>
              <a:t/>
            </a:r>
            <a:br>
              <a:rPr lang="uk-UA" b="1" dirty="0">
                <a:solidFill>
                  <a:srgbClr val="00B0F0"/>
                </a:solidFill>
              </a:rPr>
            </a:br>
            <a:endParaRPr lang="uk-UA" b="1" dirty="0">
              <a:solidFill>
                <a:srgbClr val="00B0F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4514" y="72371"/>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162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4228" y="380531"/>
            <a:ext cx="8262257" cy="1077218"/>
          </a:xfrm>
          <a:prstGeom prst="rect">
            <a:avLst/>
          </a:prstGeom>
        </p:spPr>
        <p:txBody>
          <a:bodyPr wrap="square">
            <a:spAutoFit/>
          </a:bodyPr>
          <a:lstStyle/>
          <a:p>
            <a:pPr algn="ctr"/>
            <a:r>
              <a:rPr lang="uk-UA" sz="3200" b="1" dirty="0" smtClean="0">
                <a:solidFill>
                  <a:srgbClr val="0070C0"/>
                </a:solidFill>
                <a:latin typeface="Georgia" panose="02040502050405020303" pitchFamily="18" charset="0"/>
              </a:rPr>
              <a:t>П.1 Основна </a:t>
            </a:r>
            <a:r>
              <a:rPr lang="uk-UA" sz="3200" b="1" dirty="0">
                <a:solidFill>
                  <a:srgbClr val="0070C0"/>
                </a:solidFill>
                <a:latin typeface="Georgia" panose="02040502050405020303" pitchFamily="18" charset="0"/>
              </a:rPr>
              <a:t>мета професійної діяльності </a:t>
            </a:r>
          </a:p>
        </p:txBody>
      </p:sp>
      <p:sp>
        <p:nvSpPr>
          <p:cNvPr id="3" name="Прямоугольник 2"/>
          <p:cNvSpPr/>
          <p:nvPr/>
        </p:nvSpPr>
        <p:spPr>
          <a:xfrm>
            <a:off x="762000" y="2177143"/>
            <a:ext cx="10635343" cy="3416320"/>
          </a:xfrm>
          <a:prstGeom prst="rect">
            <a:avLst/>
          </a:prstGeom>
        </p:spPr>
        <p:txBody>
          <a:bodyPr wrap="square">
            <a:spAutoFit/>
          </a:bodyPr>
          <a:lstStyle/>
          <a:p>
            <a:r>
              <a:rPr lang="uk-UA" sz="2400" b="1" dirty="0">
                <a:solidFill>
                  <a:srgbClr val="00B0F0"/>
                </a:solidFill>
                <a:latin typeface="Georgia" panose="02040502050405020303" pitchFamily="18" charset="0"/>
              </a:rPr>
              <a:t>Психологічне забезпечення освітнього процесу </a:t>
            </a:r>
            <a:r>
              <a:rPr lang="uk-UA" sz="2400" dirty="0">
                <a:latin typeface="Georgia" panose="02040502050405020303" pitchFamily="18" charset="0"/>
              </a:rPr>
              <a:t>відповідно до цілей та завдань освітньої діяльності та визначених результатів </a:t>
            </a:r>
            <a:r>
              <a:rPr lang="uk-UA" sz="2400" dirty="0" smtClean="0">
                <a:latin typeface="Georgia" panose="02040502050405020303" pitchFamily="18" charset="0"/>
              </a:rPr>
              <a:t>навчання;</a:t>
            </a:r>
            <a:r>
              <a:rPr lang="uk-UA" sz="2400" dirty="0">
                <a:latin typeface="Georgia" panose="02040502050405020303" pitchFamily="18" charset="0"/>
              </a:rPr>
              <a:t> </a:t>
            </a:r>
          </a:p>
          <a:p>
            <a:r>
              <a:rPr lang="uk-UA" sz="2400" b="1" dirty="0">
                <a:solidFill>
                  <a:srgbClr val="00B0F0"/>
                </a:solidFill>
                <a:latin typeface="Georgia" panose="02040502050405020303" pitchFamily="18" charset="0"/>
              </a:rPr>
              <a:t>сприяння створенню психолого-педагогічних умов</a:t>
            </a:r>
            <a:r>
              <a:rPr lang="uk-UA" sz="2400" i="1" dirty="0">
                <a:latin typeface="Georgia" panose="02040502050405020303" pitchFamily="18" charset="0"/>
              </a:rPr>
              <a:t>, </a:t>
            </a:r>
            <a:r>
              <a:rPr lang="uk-UA" sz="2400" dirty="0">
                <a:latin typeface="Georgia" panose="02040502050405020303" pitchFamily="18" charset="0"/>
              </a:rPr>
              <a:t>необхідних для досягнення результатів навчання здобувачів освіти, ефективної роботи педагогічних працівників  закладів </a:t>
            </a:r>
            <a:r>
              <a:rPr lang="uk-UA" sz="2400" dirty="0" smtClean="0">
                <a:latin typeface="Georgia" panose="02040502050405020303" pitchFamily="18" charset="0"/>
              </a:rPr>
              <a:t>освіти;</a:t>
            </a:r>
            <a:r>
              <a:rPr lang="uk-UA" sz="2400" dirty="0">
                <a:latin typeface="Georgia" panose="02040502050405020303" pitchFamily="18" charset="0"/>
              </a:rPr>
              <a:t> </a:t>
            </a:r>
          </a:p>
          <a:p>
            <a:r>
              <a:rPr lang="uk-UA" sz="2400" b="1" dirty="0">
                <a:solidFill>
                  <a:srgbClr val="00B0F0"/>
                </a:solidFill>
                <a:latin typeface="Georgia" panose="02040502050405020303" pitchFamily="18" charset="0"/>
              </a:rPr>
              <a:t>сприяння всебічному особистісному розвитку </a:t>
            </a:r>
            <a:r>
              <a:rPr lang="uk-UA" sz="2400" dirty="0">
                <a:latin typeface="Georgia" panose="02040502050405020303" pitchFamily="18" charset="0"/>
              </a:rPr>
              <a:t>здобувачів освіти, реалізації їхніх можливостей та </a:t>
            </a:r>
            <a:r>
              <a:rPr lang="uk-UA" sz="2400" dirty="0" smtClean="0">
                <a:solidFill>
                  <a:srgbClr val="00B0F0"/>
                </a:solidFill>
                <a:latin typeface="Georgia" panose="02040502050405020303" pitchFamily="18" charset="0"/>
              </a:rPr>
              <a:t> </a:t>
            </a:r>
            <a:r>
              <a:rPr lang="uk-UA" sz="2400" b="1" dirty="0" smtClean="0">
                <a:solidFill>
                  <a:srgbClr val="00B0F0"/>
                </a:solidFill>
                <a:latin typeface="Georgia" panose="02040502050405020303" pitchFamily="18" charset="0"/>
              </a:rPr>
              <a:t>захист </a:t>
            </a:r>
            <a:r>
              <a:rPr lang="uk-UA" sz="2400" b="1" dirty="0">
                <a:solidFill>
                  <a:srgbClr val="00B0F0"/>
                </a:solidFill>
                <a:latin typeface="Georgia" panose="02040502050405020303" pitchFamily="18" charset="0"/>
              </a:rPr>
              <a:t>психічного здоров’я</a:t>
            </a:r>
            <a:r>
              <a:rPr lang="uk-UA" sz="2400" dirty="0">
                <a:solidFill>
                  <a:srgbClr val="00B0F0"/>
                </a:solidFill>
                <a:latin typeface="Georgia" panose="02040502050405020303" pitchFamily="18" charset="0"/>
              </a:rPr>
              <a:t> </a:t>
            </a:r>
            <a:r>
              <a:rPr lang="uk-UA" sz="2400" dirty="0">
                <a:latin typeface="Georgia" panose="02040502050405020303" pitchFamily="18" charset="0"/>
              </a:rPr>
              <a:t>під час </a:t>
            </a:r>
            <a:r>
              <a:rPr lang="uk-UA" sz="2400" dirty="0" smtClean="0">
                <a:latin typeface="Georgia" panose="02040502050405020303" pitchFamily="18" charset="0"/>
              </a:rPr>
              <a:t>навчання</a:t>
            </a:r>
            <a:r>
              <a:rPr lang="uk-UA" sz="2000" dirty="0">
                <a:latin typeface="Georgia" panose="02040502050405020303" pitchFamily="18" charset="0"/>
              </a:rPr>
              <a:t>.</a:t>
            </a:r>
            <a:r>
              <a:rPr lang="uk-UA" sz="2000" dirty="0" smtClean="0">
                <a:latin typeface="Georgia" panose="02040502050405020303" pitchFamily="18" charset="0"/>
              </a:rPr>
              <a:t> </a:t>
            </a:r>
            <a:endParaRPr lang="uk-UA" sz="2000" dirty="0">
              <a:latin typeface="Georgia" panose="02040502050405020303"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942" y="219554"/>
            <a:ext cx="1379659" cy="181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72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1737</TotalTime>
  <Words>1065</Words>
  <Application>Microsoft Office PowerPoint</Application>
  <PresentationFormat>Произвольный</PresentationFormat>
  <Paragraphs>273</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Открытая</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Сабінська</cp:lastModifiedBy>
  <cp:revision>119</cp:revision>
  <dcterms:created xsi:type="dcterms:W3CDTF">2021-02-08T14:09:31Z</dcterms:created>
  <dcterms:modified xsi:type="dcterms:W3CDTF">2021-03-04T09:26:12Z</dcterms:modified>
</cp:coreProperties>
</file>