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3" r:id="rId2"/>
    <p:sldId id="274" r:id="rId3"/>
    <p:sldId id="259" r:id="rId4"/>
    <p:sldId id="272" r:id="rId5"/>
    <p:sldId id="270" r:id="rId6"/>
    <p:sldId id="256" r:id="rId7"/>
    <p:sldId id="271" r:id="rId8"/>
    <p:sldId id="265" r:id="rId9"/>
    <p:sldId id="275" r:id="rId10"/>
    <p:sldId id="276" r:id="rId11"/>
    <p:sldId id="277" r:id="rId12"/>
    <p:sldId id="260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AEC"/>
    <a:srgbClr val="789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69" autoAdjust="0"/>
  </p:normalViewPr>
  <p:slideViewPr>
    <p:cSldViewPr>
      <p:cViewPr varScale="1">
        <p:scale>
          <a:sx n="104" d="100"/>
          <a:sy n="104" d="100"/>
        </p:scale>
        <p:origin x="174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C7A1D-FE53-439B-9D5F-664652313C40}" type="datetimeFigureOut">
              <a:rPr lang="ru-UA" smtClean="0"/>
              <a:t>09.04.2020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D643E-EE37-406E-822A-D5A78E66BA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24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D643E-EE37-406E-822A-D5A78E66BABD}" type="slidenum">
              <a:rPr lang="ru-UA" smtClean="0"/>
              <a:t>17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659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F5AC-AE9A-4914-8865-E5BF97B8F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7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Documents%20and%20Settings\&#1051;&#1070;&#1041;&#1054;&#1063;&#1050;&#1040;\&#1056;&#1072;&#1073;&#1086;&#1095;&#1080;&#1081;%20&#1089;&#1090;&#1086;&#1083;\&#1082;&#1086;&#1084;&#1087;&#1077;&#1090;&#1077;&#1085;&#1094;&#1099;&#1098;\&#1091;&#1082;&#1088;&#1072;&#1098;&#1085;&#1072;%20&#1076;&#1077;&#1082;&#1083;&#1072;&#1088;&#1072;&#1094;&#1099;&#1103;.wmv" TargetMode="External"/><Relationship Id="rId1" Type="http://schemas.openxmlformats.org/officeDocument/2006/relationships/video" Target="file:///C:\Documents%20and%20Settings\&#1051;&#1070;&#1041;&#1054;&#1063;&#1050;&#1040;\&#1056;&#1072;&#1073;&#1086;&#1095;&#1080;&#1081;%20&#1089;&#1090;&#1086;&#1083;\&#1082;&#1086;&#1084;&#1087;&#1077;&#1090;&#1077;&#1085;&#1094;&#1099;&#1098;\&#1075;&#1086;&#1088;&#1073;&#1072;&#1095;&#1086;&#1074;%20&#1086;&#1094;&#1110;&#1085;&#1082;&#1072;%20&#1085;&#1072;%20&#1079;&#1072;&#1093;&#1086;&#1076;&#1110;%20&#1110;%20&#1090;&#1091;&#1090;.wm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B82EC6-E9E8-4EBF-8652-2FFDA84BA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1" b="16312"/>
          <a:stretch/>
        </p:blipFill>
        <p:spPr>
          <a:xfrm>
            <a:off x="179512" y="3068960"/>
            <a:ext cx="8752052" cy="35283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B6BF4-A448-43B7-AD9D-B78483F90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02624" cy="2952328"/>
          </a:xfrm>
        </p:spPr>
        <p:txBody>
          <a:bodyPr>
            <a:normAutofit fontScale="90000"/>
          </a:bodyPr>
          <a:lstStyle/>
          <a:p>
            <a:br>
              <a:rPr lang="uk-UA" dirty="0">
                <a:solidFill>
                  <a:srgbClr val="FF0000"/>
                </a:solidFill>
                <a:latin typeface="Georgia" pitchFamily="18" charset="0"/>
              </a:rPr>
            </a:br>
            <a:br>
              <a:rPr lang="uk-UA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творчого мислення та 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ормування ключових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 учнів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історії</a:t>
            </a:r>
            <a:endParaRPr lang="ru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6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7F5CFB-6AF3-442A-A74A-34B269D9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5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E1E3-6616-4EC3-A21F-53552F1E3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95"/>
          <a:stretch/>
        </p:blipFill>
        <p:spPr>
          <a:xfrm>
            <a:off x="179512" y="188640"/>
            <a:ext cx="878497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060848"/>
            <a:ext cx="55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/>
          </a:p>
        </p:txBody>
      </p:sp>
      <p:sp>
        <p:nvSpPr>
          <p:cNvPr id="4" name="AutoShape 2" descr="Картинки по запросу картинки для презентації з біолог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картинки для презентації з біології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Картинки по запросу картинки для презентації з біології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Картинки по запросу картинки для презентації з біології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1052720" y="4304893"/>
            <a:ext cx="504056" cy="2443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Картинки по запросу &quot;структура компетентнісних завда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0336"/>
            <a:ext cx="8808912" cy="6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0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07504" y="1126957"/>
            <a:ext cx="88569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i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Просторова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 вміння учнів орієнтуватися в історичному просторі: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співвідносити роки історичних явищ і процесів з географічним розташуванням країн та їх природними умовами;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 картою, пояснювати причини і наслідки історичних подій, процесів вітчизняної та всесвітньої історії, основні тенденції  розвитку міжнародних відносин;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характеризувати, спираючись на карту, історичний процес та його регіональні особливості.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Georgia" pitchFamily="18" charset="0"/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компетенції: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209800"/>
            <a:ext cx="4800600" cy="3640138"/>
          </a:xfr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8600" y="1905000"/>
            <a:ext cx="4343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 err="1">
                <a:latin typeface="Georgia" pitchFamily="18" charset="0"/>
              </a:rPr>
              <a:t>Які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воєнні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події</a:t>
            </a:r>
            <a:r>
              <a:rPr lang="ru-RU" sz="2000" b="1" dirty="0">
                <a:latin typeface="Georgia" pitchFamily="18" charset="0"/>
              </a:rPr>
              <a:t> 1919 р. </a:t>
            </a:r>
            <a:r>
              <a:rPr lang="ru-RU" sz="2000" b="1" dirty="0" err="1">
                <a:latin typeface="Georgia" pitchFamily="18" charset="0"/>
              </a:rPr>
              <a:t>позначено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стрілками</a:t>
            </a:r>
            <a:r>
              <a:rPr lang="ru-RU" sz="2000" b="1" dirty="0">
                <a:latin typeface="Georgia" pitchFamily="18" charset="0"/>
              </a:rPr>
              <a:t> на </a:t>
            </a:r>
            <a:r>
              <a:rPr lang="ru-RU" sz="2000" b="1" dirty="0" err="1">
                <a:latin typeface="Georgia" pitchFamily="18" charset="0"/>
              </a:rPr>
              <a:t>картосхемі</a:t>
            </a:r>
            <a:r>
              <a:rPr lang="ru-RU" sz="2000" b="1" dirty="0">
                <a:latin typeface="Georgia" pitchFamily="18" charset="0"/>
              </a:rPr>
              <a:t>?</a:t>
            </a:r>
          </a:p>
          <a:p>
            <a:r>
              <a:rPr lang="ru-RU" sz="2000" dirty="0">
                <a:latin typeface="Georgia" pitchFamily="18" charset="0"/>
              </a:rPr>
              <a:t>А       </a:t>
            </a:r>
            <a:r>
              <a:rPr lang="ru-RU" sz="2000" dirty="0" err="1">
                <a:latin typeface="Georgia" pitchFamily="18" charset="0"/>
              </a:rPr>
              <a:t>Наступ</a:t>
            </a:r>
            <a:r>
              <a:rPr lang="ru-RU" sz="2000" dirty="0">
                <a:latin typeface="Georgia" pitchFamily="18" charset="0"/>
              </a:rPr>
              <a:t> 80-тисячної </a:t>
            </a:r>
            <a:r>
              <a:rPr lang="ru-RU" sz="2000" dirty="0" err="1">
                <a:latin typeface="Georgia" pitchFamily="18" charset="0"/>
              </a:rPr>
              <a:t>польської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армії</a:t>
            </a:r>
            <a:r>
              <a:rPr lang="ru-RU" sz="2000" dirty="0">
                <a:latin typeface="Georgia" pitchFamily="18" charset="0"/>
              </a:rPr>
              <a:t> генерала </a:t>
            </a:r>
          </a:p>
          <a:p>
            <a:r>
              <a:rPr lang="ru-RU" sz="2000" dirty="0">
                <a:latin typeface="Georgia" pitchFamily="18" charset="0"/>
              </a:rPr>
              <a:t>Ю. Галлера в </a:t>
            </a:r>
            <a:r>
              <a:rPr lang="ru-RU" sz="2000" dirty="0" err="1">
                <a:latin typeface="Georgia" pitchFamily="18" charset="0"/>
              </a:rPr>
              <a:t>травні</a:t>
            </a:r>
            <a:r>
              <a:rPr lang="ru-RU" sz="2000" dirty="0">
                <a:latin typeface="Georgia" pitchFamily="18" charset="0"/>
              </a:rPr>
              <a:t> 1919р. </a:t>
            </a:r>
            <a:r>
              <a:rPr lang="ru-RU" sz="2000" dirty="0" err="1">
                <a:latin typeface="Georgia" pitchFamily="18" charset="0"/>
              </a:rPr>
              <a:t>під</a:t>
            </a:r>
            <a:r>
              <a:rPr lang="ru-RU" sz="2000" dirty="0">
                <a:latin typeface="Georgia" pitchFamily="18" charset="0"/>
              </a:rPr>
              <a:t> час </a:t>
            </a:r>
            <a:r>
              <a:rPr lang="ru-RU" sz="2000" dirty="0" err="1">
                <a:latin typeface="Georgia" pitchFamily="18" charset="0"/>
              </a:rPr>
              <a:t>українсько-польської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війни</a:t>
            </a:r>
            <a:r>
              <a:rPr lang="ru-RU" sz="2000" dirty="0">
                <a:latin typeface="Georgia" pitchFamily="18" charset="0"/>
              </a:rPr>
              <a:t>.</a:t>
            </a:r>
          </a:p>
          <a:p>
            <a:r>
              <a:rPr lang="ru-RU" sz="2000" dirty="0">
                <a:latin typeface="Georgia" pitchFamily="18" charset="0"/>
              </a:rPr>
              <a:t> Б       </a:t>
            </a:r>
            <a:r>
              <a:rPr lang="ru-RU" sz="2000" dirty="0" err="1">
                <a:latin typeface="Georgia" pitchFamily="18" charset="0"/>
              </a:rPr>
              <a:t>Наступ</a:t>
            </a:r>
            <a:r>
              <a:rPr lang="ru-RU" sz="2000" dirty="0">
                <a:latin typeface="Georgia" pitchFamily="18" charset="0"/>
              </a:rPr>
              <a:t> УГА в </a:t>
            </a:r>
            <a:r>
              <a:rPr lang="ru-RU" sz="2000" dirty="0" err="1">
                <a:latin typeface="Georgia" pitchFamily="18" charset="0"/>
              </a:rPr>
              <a:t>червні</a:t>
            </a:r>
            <a:r>
              <a:rPr lang="ru-RU" sz="2000" dirty="0">
                <a:latin typeface="Georgia" pitchFamily="18" charset="0"/>
              </a:rPr>
              <a:t> 1919 р. </a:t>
            </a:r>
            <a:r>
              <a:rPr lang="ru-RU" sz="2000" dirty="0" err="1">
                <a:latin typeface="Georgia" pitchFamily="18" charset="0"/>
              </a:rPr>
              <a:t>під</a:t>
            </a:r>
            <a:r>
              <a:rPr lang="ru-RU" sz="2000" dirty="0">
                <a:latin typeface="Georgia" pitchFamily="18" charset="0"/>
              </a:rPr>
              <a:t> час </a:t>
            </a:r>
            <a:r>
              <a:rPr lang="ru-RU" sz="2000" dirty="0" err="1">
                <a:latin typeface="Georgia" pitchFamily="18" charset="0"/>
              </a:rPr>
              <a:t>українсько-польської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війни</a:t>
            </a:r>
            <a:r>
              <a:rPr lang="ru-RU" sz="2000" dirty="0">
                <a:latin typeface="Georgia" pitchFamily="18" charset="0"/>
              </a:rPr>
              <a:t>.</a:t>
            </a:r>
          </a:p>
          <a:p>
            <a:r>
              <a:rPr lang="ru-RU" sz="2000" dirty="0">
                <a:latin typeface="Georgia" pitchFamily="18" charset="0"/>
              </a:rPr>
              <a:t> В       </a:t>
            </a:r>
            <a:r>
              <a:rPr lang="ru-RU" sz="2000" dirty="0" err="1">
                <a:latin typeface="Georgia" pitchFamily="18" charset="0"/>
              </a:rPr>
              <a:t>Відхід</a:t>
            </a:r>
            <a:r>
              <a:rPr lang="ru-RU" sz="2000" dirty="0">
                <a:latin typeface="Georgia" pitchFamily="18" charset="0"/>
              </a:rPr>
              <a:t> УГА за Збруч 17 липня. </a:t>
            </a:r>
            <a:r>
              <a:rPr lang="ru-RU" sz="2000" dirty="0" err="1">
                <a:latin typeface="Georgia" pitchFamily="18" charset="0"/>
              </a:rPr>
              <a:t>Окупація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Галичини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польськими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військами</a:t>
            </a:r>
            <a:r>
              <a:rPr lang="ru-RU" sz="2000" dirty="0">
                <a:latin typeface="Georgia" pitchFamily="18" charset="0"/>
              </a:rPr>
              <a:t>, </a:t>
            </a:r>
          </a:p>
          <a:p>
            <a:r>
              <a:rPr lang="ru-RU" sz="2000" dirty="0">
                <a:latin typeface="Georgia" pitchFamily="18" charset="0"/>
              </a:rPr>
              <a:t>Г       Перший зимовий </a:t>
            </a:r>
            <a:r>
              <a:rPr lang="ru-RU" sz="2000" dirty="0" err="1">
                <a:latin typeface="Georgia" pitchFamily="18" charset="0"/>
              </a:rPr>
              <a:t>похід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армії</a:t>
            </a:r>
            <a:r>
              <a:rPr lang="ru-RU" sz="2000" dirty="0">
                <a:latin typeface="Georgia" pitchFamily="18" charset="0"/>
              </a:rPr>
              <a:t> УНР.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3528" y="983397"/>
            <a:ext cx="455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України, 10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152400"/>
            <a:ext cx="866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локалізацію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оричних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фактів на карті та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події на основі знання дат, хронологічних меж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51521" y="1628800"/>
            <a:ext cx="859244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95536" y="188640"/>
            <a:ext cx="8448427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2400" b="1" dirty="0">
                <a:solidFill>
                  <a:srgbClr val="002060"/>
                </a:solidFill>
                <a:latin typeface="Georgia" pitchFamily="18" charset="0"/>
              </a:rPr>
              <a:t>Всесвітня історія, 10 клас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2400" b="1" dirty="0">
                <a:solidFill>
                  <a:srgbClr val="002060"/>
                </a:solidFill>
                <a:latin typeface="Georgia" pitchFamily="18" charset="0"/>
              </a:rPr>
              <a:t>Тема: Італія(1919-39 рр.)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2115920"/>
            <a:ext cx="4495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 i="1" dirty="0">
              <a:latin typeface="Georgia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Вкажіть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коли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відбулося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звільнення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нацистських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окупантів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територій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України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заштрихованих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картосхемі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А       На </a:t>
            </a:r>
            <a:r>
              <a:rPr lang="ru-RU" sz="2000" dirty="0" err="1">
                <a:latin typeface="Georgia" pitchFamily="18" charset="0"/>
              </a:rPr>
              <a:t>кінець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грудня</a:t>
            </a:r>
            <a:r>
              <a:rPr lang="ru-RU" sz="2000" dirty="0">
                <a:latin typeface="Georgia" pitchFamily="18" charset="0"/>
              </a:rPr>
              <a:t> 1942 р </a:t>
            </a:r>
          </a:p>
          <a:p>
            <a:r>
              <a:rPr lang="ru-RU" sz="2000" dirty="0">
                <a:latin typeface="Georgia" pitchFamily="18" charset="0"/>
              </a:rPr>
              <a:t>Б       На </a:t>
            </a:r>
            <a:r>
              <a:rPr lang="ru-RU" sz="2000" dirty="0" err="1">
                <a:latin typeface="Georgia" pitchFamily="18" charset="0"/>
              </a:rPr>
              <a:t>березень-квітень</a:t>
            </a:r>
            <a:r>
              <a:rPr lang="ru-RU" sz="2000" dirty="0">
                <a:latin typeface="Georgia" pitchFamily="18" charset="0"/>
              </a:rPr>
              <a:t> 1943 р. </a:t>
            </a:r>
          </a:p>
          <a:p>
            <a:r>
              <a:rPr lang="ru-RU" sz="2000" dirty="0">
                <a:latin typeface="Georgia" pitchFamily="18" charset="0"/>
              </a:rPr>
              <a:t>В       На вересень-листопад 1943 р.</a:t>
            </a:r>
          </a:p>
          <a:p>
            <a:r>
              <a:rPr lang="ru-RU" sz="2000" dirty="0">
                <a:latin typeface="Georgia" pitchFamily="18" charset="0"/>
              </a:rPr>
              <a:t>Г       На </a:t>
            </a:r>
            <a:r>
              <a:rPr lang="ru-RU" sz="2000" dirty="0" err="1">
                <a:latin typeface="Georgia" pitchFamily="18" charset="0"/>
              </a:rPr>
              <a:t>квітень-травень</a:t>
            </a:r>
            <a:r>
              <a:rPr lang="ru-RU" sz="2000" dirty="0">
                <a:latin typeface="Georgia" pitchFamily="18" charset="0"/>
              </a:rPr>
              <a:t> 1944 р.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" y="228600"/>
            <a:ext cx="8663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локалізувати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 l="13559" t="13083" b="11687"/>
          <a:stretch>
            <a:fillRect/>
          </a:stretch>
        </p:blipFill>
        <p:spPr bwMode="auto">
          <a:xfrm>
            <a:off x="4665371" y="2362200"/>
            <a:ext cx="4173829" cy="35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57200" y="1679575"/>
            <a:ext cx="4224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b="1" dirty="0">
                <a:solidFill>
                  <a:schemeClr val="accent2"/>
                </a:solidFill>
              </a:rPr>
              <a:t> </a:t>
            </a:r>
            <a:r>
              <a:rPr lang="uk-UA" sz="2400" b="1" dirty="0">
                <a:solidFill>
                  <a:schemeClr val="accent2"/>
                </a:solidFill>
                <a:latin typeface="Georgia" pitchFamily="18" charset="0"/>
              </a:rPr>
              <a:t>Історія України, 11 клас 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51520" y="-2145333"/>
            <a:ext cx="864096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pPr lvl="0"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компетенції: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8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pPr algn="just"/>
            <a:r>
              <a:rPr lang="uk-UA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Хронологічна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передбачає вміння учнів орієнтуватися в історичному часі:</a:t>
            </a:r>
          </a:p>
          <a:p>
            <a:pPr algn="just"/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 суспільні явища в розвитку та в конкретно-історичних умовах певного часу;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співвідносити історичні події, явища з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пріодами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орієнтуватися в науковій періодизації історії;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використовувати періодизацію як спосіб пізнання історичного процесу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1520" y="-1076029"/>
            <a:ext cx="8640960" cy="75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3404" tIns="822066" rIns="1036311" bIns="228528" anchor="ctr">
            <a:spAutoFit/>
          </a:bodyPr>
          <a:lstStyle/>
          <a:p>
            <a:endParaRPr lang="en-US" sz="2000" b="1" dirty="0">
              <a:latin typeface="Georgia" pitchFamily="18" charset="0"/>
            </a:endParaRPr>
          </a:p>
          <a:p>
            <a:pPr algn="ctr"/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ФОРМУВАННЮ ХРОНОЛОГІЧНОЇ  КОМПЕТЕНЦІЇ СПРИЯЮТЬ:</a:t>
            </a:r>
            <a:endParaRPr lang="en-US" sz="2000" b="1" dirty="0">
              <a:solidFill>
                <a:schemeClr val="tx2"/>
              </a:solidFill>
              <a:latin typeface="Georgia" pitchFamily="18" charset="0"/>
            </a:endParaRPr>
          </a:p>
          <a:p>
            <a:endParaRPr lang="ru-RU" sz="2000" b="1" dirty="0">
              <a:latin typeface="Georgia" pitchFamily="18" charset="0"/>
            </a:endParaRPr>
          </a:p>
          <a:p>
            <a:endParaRPr lang="en-US" sz="2000" b="1" dirty="0">
              <a:latin typeface="Georgia" pitchFamily="18" charset="0"/>
            </a:endParaRPr>
          </a:p>
          <a:p>
            <a:r>
              <a:rPr lang="uk-UA" sz="2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•</a:t>
            </a:r>
            <a:r>
              <a:rPr lang="uk-UA" sz="2000" b="1" dirty="0">
                <a:latin typeface="Georgia" pitchFamily="18" charset="0"/>
              </a:rPr>
              <a:t> </a:t>
            </a:r>
            <a:r>
              <a:rPr lang="uk-UA" sz="2000" b="1" dirty="0">
                <a:solidFill>
                  <a:schemeClr val="accent1"/>
                </a:solidFill>
                <a:latin typeface="Georgia" pitchFamily="18" charset="0"/>
              </a:rPr>
              <a:t>завдання на встановлення подій за датами або дат за подіями;</a:t>
            </a:r>
          </a:p>
          <a:p>
            <a:r>
              <a:rPr lang="uk-UA" sz="2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• </a:t>
            </a: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завдання на встановлення тривалості події, віддаленості її від сьогодення; </a:t>
            </a:r>
          </a:p>
          <a:p>
            <a:r>
              <a:rPr lang="uk-UA" sz="2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• </a:t>
            </a:r>
            <a:r>
              <a:rPr lang="uk-UA" sz="2000" b="1" dirty="0">
                <a:solidFill>
                  <a:schemeClr val="accent1"/>
                </a:solidFill>
                <a:latin typeface="Georgia" pitchFamily="18" charset="0"/>
              </a:rPr>
              <a:t>завдання на співвіднесення подій та дат зі століттям (або тисячоліттям), його початком (чи половиною) та кінцем; </a:t>
            </a:r>
          </a:p>
          <a:p>
            <a:r>
              <a:rPr lang="uk-UA" sz="2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• </a:t>
            </a: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завдання на встановлення та групування дат на основі певних подій, явищ, процесів; •завдання на встановлення синхронності фактів, подій, історичних періодів;</a:t>
            </a:r>
          </a:p>
          <a:p>
            <a:r>
              <a:rPr lang="uk-UA" sz="2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• </a:t>
            </a:r>
            <a:r>
              <a:rPr lang="uk-UA" sz="2000" b="1" dirty="0">
                <a:solidFill>
                  <a:schemeClr val="accent1"/>
                </a:solidFill>
                <a:latin typeface="Georgia" pitchFamily="18" charset="0"/>
              </a:rPr>
              <a:t>завдання на встановлення хронологічної послідовності подій (уривків з документів, візуальних джерел, історичних малюнків (картин)) тощо</a:t>
            </a:r>
            <a:r>
              <a:rPr lang="uk-UA" sz="2000" dirty="0">
                <a:solidFill>
                  <a:schemeClr val="accent1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89248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dirty="0">
                <a:solidFill>
                  <a:schemeClr val="tx2"/>
                </a:solidFill>
                <a:latin typeface="Georgia" pitchFamily="18" charset="0"/>
              </a:rPr>
              <a:t>На якому фото зображено події 1943 р.?</a:t>
            </a:r>
            <a:endParaRPr lang="ru-RU" sz="38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1989" name="Picture 5" descr="ANd9GcRsTSdvaUI5LVvkqNWd53Y9LIFlj2I8qWdkf6ERmR81NFQGFURq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ANd9GcR7NSnBko8Iw5ZIKA3mJGqzmSsvBk2QQ5goOlfYTzneOz77zjBxnaW1bD7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ANd9GcSa53tTfEn3t_HMpniJpptGOOTTtYH-kyzOpxq1uutWAtzWsz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86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e68727ec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962400"/>
            <a:ext cx="3048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304800" y="1295400"/>
            <a:ext cx="492125" cy="533400"/>
            <a:chOff x="192" y="1917"/>
            <a:chExt cx="1042" cy="1102"/>
          </a:xfrm>
        </p:grpSpPr>
        <p:grpSp>
          <p:nvGrpSpPr>
            <p:cNvPr id="22558" name="Group 13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2560" name="Picture 14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1" name="Picture 15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0" name="Oval 1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2559" name="Picture 17" descr="Picture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6" name="Group 24"/>
          <p:cNvGrpSpPr>
            <a:grpSpLocks/>
          </p:cNvGrpSpPr>
          <p:nvPr/>
        </p:nvGrpSpPr>
        <p:grpSpPr bwMode="auto">
          <a:xfrm>
            <a:off x="304800" y="3886200"/>
            <a:ext cx="492125" cy="533400"/>
            <a:chOff x="192" y="1917"/>
            <a:chExt cx="1042" cy="1102"/>
          </a:xfrm>
        </p:grpSpPr>
        <p:grpSp>
          <p:nvGrpSpPr>
            <p:cNvPr id="22553" name="Group 25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2555" name="Picture 26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6" name="Picture 27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12" name="Oval 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2554" name="Picture 29" descr="Picture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7" name="Group 30"/>
          <p:cNvGrpSpPr>
            <a:grpSpLocks/>
          </p:cNvGrpSpPr>
          <p:nvPr/>
        </p:nvGrpSpPr>
        <p:grpSpPr bwMode="auto">
          <a:xfrm>
            <a:off x="4419600" y="1371600"/>
            <a:ext cx="492125" cy="533400"/>
            <a:chOff x="192" y="1917"/>
            <a:chExt cx="1042" cy="1102"/>
          </a:xfrm>
        </p:grpSpPr>
        <p:grpSp>
          <p:nvGrpSpPr>
            <p:cNvPr id="22548" name="Group 31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2550" name="Picture 32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1" name="Picture 3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18" name="Oval 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2549" name="Picture 35" descr="Picture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8" name="Rectangle 38"/>
          <p:cNvSpPr>
            <a:spLocks noChangeArrowheads="1"/>
          </p:cNvSpPr>
          <p:nvPr/>
        </p:nvSpPr>
        <p:spPr bwMode="auto">
          <a:xfrm>
            <a:off x="4495800" y="1371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3</a:t>
            </a:r>
            <a:endParaRPr lang="ru-RU" b="1"/>
          </a:p>
        </p:txBody>
      </p:sp>
      <p:sp>
        <p:nvSpPr>
          <p:cNvPr id="22539" name="Rectangle 39"/>
          <p:cNvSpPr>
            <a:spLocks noChangeArrowheads="1"/>
          </p:cNvSpPr>
          <p:nvPr/>
        </p:nvSpPr>
        <p:spPr bwMode="auto">
          <a:xfrm>
            <a:off x="3810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2</a:t>
            </a:r>
            <a:endParaRPr lang="ru-RU" b="1"/>
          </a:p>
        </p:txBody>
      </p:sp>
      <p:sp>
        <p:nvSpPr>
          <p:cNvPr id="22540" name="Rectangle 40"/>
          <p:cNvSpPr>
            <a:spLocks noChangeArrowheads="1"/>
          </p:cNvSpPr>
          <p:nvPr/>
        </p:nvSpPr>
        <p:spPr bwMode="auto">
          <a:xfrm>
            <a:off x="381000" y="1371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1</a:t>
            </a:r>
            <a:endParaRPr lang="ru-RU" b="1"/>
          </a:p>
        </p:txBody>
      </p:sp>
      <p:grpSp>
        <p:nvGrpSpPr>
          <p:cNvPr id="22541" name="Group 41"/>
          <p:cNvGrpSpPr>
            <a:grpSpLocks/>
          </p:cNvGrpSpPr>
          <p:nvPr/>
        </p:nvGrpSpPr>
        <p:grpSpPr bwMode="auto">
          <a:xfrm>
            <a:off x="4572000" y="3886200"/>
            <a:ext cx="492125" cy="533400"/>
            <a:chOff x="192" y="1917"/>
            <a:chExt cx="1042" cy="1102"/>
          </a:xfrm>
        </p:grpSpPr>
        <p:grpSp>
          <p:nvGrpSpPr>
            <p:cNvPr id="22543" name="Group 42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2545" name="Picture 43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6" name="Picture 44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29" name="Oval 45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2544" name="Picture 46" descr="Picture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2" name="Rectangle 47"/>
          <p:cNvSpPr>
            <a:spLocks noChangeArrowheads="1"/>
          </p:cNvSpPr>
          <p:nvPr/>
        </p:nvSpPr>
        <p:spPr bwMode="auto">
          <a:xfrm>
            <a:off x="4648200" y="3962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4</a:t>
            </a:r>
            <a:endParaRPr lang="ru-RU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DCA97B2-7352-4105-AA43-45112DB1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3310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 – це результат освіти :</a:t>
            </a:r>
          </a:p>
          <a:p>
            <a:endParaRPr lang="ru-RU" sz="3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– це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проблем.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 – це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 – це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 – це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нинішньому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1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3528" y="1335087"/>
            <a:ext cx="462947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  <a:latin typeface="Georgia" pitchFamily="18" charset="0"/>
              </a:rPr>
              <a:t>       </a:t>
            </a:r>
            <a:r>
              <a:rPr lang="uk-UA" sz="2000" b="1" dirty="0">
                <a:solidFill>
                  <a:schemeClr val="tx2"/>
                </a:solidFill>
                <a:latin typeface="Georgia" pitchFamily="18" charset="0"/>
              </a:rPr>
              <a:t>Укажіть хронологічні межі</a:t>
            </a:r>
          </a:p>
          <a:p>
            <a:pPr algn="ctr"/>
            <a:r>
              <a:rPr lang="uk-UA" sz="2000" b="1" dirty="0">
                <a:solidFill>
                  <a:schemeClr val="tx2"/>
                </a:solidFill>
                <a:latin typeface="Georgia" pitchFamily="18" charset="0"/>
              </a:rPr>
              <a:t> явища доби УСРР, про яке йдеться в уривкові зі «Щоденника» С. Єфремова?</a:t>
            </a:r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uk-UA" i="1" dirty="0">
                <a:latin typeface="Georgia" pitchFamily="18" charset="0"/>
              </a:rPr>
              <a:t>“... Просто стогін і ґвалт стоїть по установах. Виданий був наказ, щоб усі службовці вміли по-українському, але як ніхто із росіян і «</a:t>
            </a:r>
            <a:r>
              <a:rPr lang="uk-UA" i="1" dirty="0" err="1">
                <a:latin typeface="Georgia" pitchFamily="18" charset="0"/>
              </a:rPr>
              <a:t>тоже</a:t>
            </a:r>
            <a:r>
              <a:rPr lang="uk-UA" i="1" dirty="0">
                <a:latin typeface="Georgia" pitchFamily="18" charset="0"/>
              </a:rPr>
              <a:t> - </a:t>
            </a:r>
            <a:r>
              <a:rPr lang="uk-UA" i="1" dirty="0" err="1">
                <a:latin typeface="Georgia" pitchFamily="18" charset="0"/>
              </a:rPr>
              <a:t>малоросов</a:t>
            </a:r>
            <a:r>
              <a:rPr lang="uk-UA" i="1" dirty="0">
                <a:latin typeface="Georgia" pitchFamily="18" charset="0"/>
              </a:rPr>
              <a:t>» того всерйоз не брав, то граматики і словники любенько собі спочивали під спудом. Аж тут почали іспити робити і, хто не складе, - виганяти. От тут от і почалося...” </a:t>
            </a:r>
            <a:endParaRPr lang="uk-UA" dirty="0">
              <a:latin typeface="Georgia" pitchFamily="18" charset="0"/>
            </a:endParaRPr>
          </a:p>
          <a:p>
            <a:r>
              <a:rPr lang="uk-UA" b="1" dirty="0">
                <a:latin typeface="Georgia" pitchFamily="18" charset="0"/>
              </a:rPr>
              <a:t>А  1919-1923 </a:t>
            </a:r>
            <a:r>
              <a:rPr lang="uk-UA" b="1" dirty="0" err="1">
                <a:latin typeface="Georgia" pitchFamily="18" charset="0"/>
              </a:rPr>
              <a:t>рр</a:t>
            </a:r>
            <a:r>
              <a:rPr lang="uk-UA" b="1" dirty="0">
                <a:latin typeface="Georgia" pitchFamily="18" charset="0"/>
              </a:rPr>
              <a:t>,</a:t>
            </a:r>
          </a:p>
          <a:p>
            <a:r>
              <a:rPr lang="uk-UA" b="1" dirty="0">
                <a:latin typeface="Georgia" pitchFamily="18" charset="0"/>
              </a:rPr>
              <a:t>Б  1921-1923 рр.</a:t>
            </a:r>
          </a:p>
          <a:p>
            <a:r>
              <a:rPr lang="uk-UA" b="1" dirty="0">
                <a:latin typeface="Georgia" pitchFamily="18" charset="0"/>
              </a:rPr>
              <a:t>В  1923-1933 рр. </a:t>
            </a:r>
          </a:p>
          <a:p>
            <a:r>
              <a:rPr lang="uk-UA" b="1" dirty="0">
                <a:latin typeface="Georgia" pitchFamily="18" charset="0"/>
              </a:rPr>
              <a:t>Г   1939-1945 рр.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800600" y="1295400"/>
            <a:ext cx="4114800" cy="53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2000" b="1" dirty="0">
                <a:solidFill>
                  <a:schemeClr val="accent1"/>
                </a:solidFill>
                <a:latin typeface="Georgia" pitchFamily="18" charset="0"/>
              </a:rPr>
              <a:t>    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20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uk-UA" sz="2000" b="1" dirty="0">
                <a:solidFill>
                  <a:schemeClr val="tx2"/>
                </a:solidFill>
                <a:latin typeface="Georgia" pitchFamily="18" charset="0"/>
              </a:rPr>
              <a:t>Установіть початок події, про яку йде мова в документі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</a:pPr>
            <a:endParaRPr lang="uk-UA" sz="2000" b="1" dirty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2000" b="1" dirty="0">
                <a:latin typeface="Georgia" pitchFamily="18" charset="0"/>
              </a:rPr>
              <a:t>    </a:t>
            </a:r>
            <a:r>
              <a:rPr lang="uk-UA" sz="2000" dirty="0">
                <a:latin typeface="Georgia" pitchFamily="18" charset="0"/>
              </a:rPr>
              <a:t>Із постанови РНК УСРР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i="1" dirty="0">
                <a:latin typeface="Georgia" pitchFamily="18" charset="0"/>
              </a:rPr>
              <a:t>“…</a:t>
            </a:r>
            <a:r>
              <a:rPr lang="uk-UA" i="1" dirty="0" err="1">
                <a:latin typeface="Georgia" pitchFamily="18" charset="0"/>
              </a:rPr>
              <a:t>Совет</a:t>
            </a:r>
            <a:r>
              <a:rPr lang="uk-UA" i="1" dirty="0">
                <a:latin typeface="Georgia" pitchFamily="18" charset="0"/>
              </a:rPr>
              <a:t> </a:t>
            </a:r>
            <a:r>
              <a:rPr lang="uk-UA" i="1" dirty="0" err="1">
                <a:latin typeface="Georgia" pitchFamily="18" charset="0"/>
              </a:rPr>
              <a:t>Народн</a:t>
            </a:r>
            <a:r>
              <a:rPr lang="ru-RU" i="1" dirty="0" err="1">
                <a:latin typeface="Georgia" pitchFamily="18" charset="0"/>
              </a:rPr>
              <a:t>ых</a:t>
            </a:r>
            <a:r>
              <a:rPr lang="ru-RU" i="1" dirty="0">
                <a:latin typeface="Georgia" pitchFamily="18" charset="0"/>
              </a:rPr>
              <a:t> Комиссаров постановил: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i="1" dirty="0">
                <a:latin typeface="Georgia" pitchFamily="18" charset="0"/>
              </a:rPr>
              <a:t> 1. Все население Республики в возрасте от 8 до 50 лет, не умеющее читать и писать, обязано обучаться грамоте….</a:t>
            </a:r>
            <a:r>
              <a:rPr lang="uk-UA" i="1" dirty="0">
                <a:latin typeface="Georgia" pitchFamily="18" charset="0"/>
              </a:rPr>
              <a:t> ”</a:t>
            </a:r>
            <a:endParaRPr lang="ru-RU" i="1" dirty="0"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uk-UA" sz="2000" b="1" dirty="0">
                <a:latin typeface="Georgia" pitchFamily="18" charset="0"/>
              </a:rPr>
              <a:t>А  1919</a:t>
            </a:r>
          </a:p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uk-UA" sz="2000" b="1" dirty="0">
                <a:latin typeface="Georgia" pitchFamily="18" charset="0"/>
              </a:rPr>
              <a:t>Б  1920</a:t>
            </a:r>
          </a:p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uk-UA" sz="2000" b="1" dirty="0">
                <a:latin typeface="Georgia" pitchFamily="18" charset="0"/>
              </a:rPr>
              <a:t>В  1921 </a:t>
            </a:r>
          </a:p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uk-UA" sz="2000" b="1" dirty="0">
                <a:latin typeface="Georgia" pitchFamily="18" charset="0"/>
              </a:rPr>
              <a:t>Г  1922</a:t>
            </a:r>
            <a:endParaRPr lang="ru-RU" sz="2000" b="1" dirty="0">
              <a:latin typeface="Georgia" pitchFamily="18" charset="0"/>
            </a:endParaRPr>
          </a:p>
        </p:txBody>
      </p:sp>
      <p:grpSp>
        <p:nvGrpSpPr>
          <p:cNvPr id="23556" name="Group 10"/>
          <p:cNvGrpSpPr>
            <a:grpSpLocks/>
          </p:cNvGrpSpPr>
          <p:nvPr/>
        </p:nvGrpSpPr>
        <p:grpSpPr bwMode="auto">
          <a:xfrm>
            <a:off x="4876800" y="762000"/>
            <a:ext cx="457200" cy="441325"/>
            <a:chOff x="2608" y="1076"/>
            <a:chExt cx="466" cy="518"/>
          </a:xfrm>
        </p:grpSpPr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3565" name="Picture 12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6" name="Picture 1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3564" name="Picture 1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265801" y="681644"/>
            <a:ext cx="457200" cy="457200"/>
            <a:chOff x="2608" y="1076"/>
            <a:chExt cx="466" cy="518"/>
          </a:xfrm>
        </p:grpSpPr>
        <p:grpSp>
          <p:nvGrpSpPr>
            <p:cNvPr id="23558" name="Group 17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3560" name="Picture 18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1" name="Picture 1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28" name="Oval 20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3559" name="Picture 21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51520" y="-5009"/>
            <a:ext cx="866388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uk-UA" sz="24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endParaRPr lang="uk-UA" sz="24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pPr lvl="0"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компетенції: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i="1" u="sng" dirty="0">
              <a:solidFill>
                <a:schemeClr val="folHlink"/>
              </a:solidFill>
              <a:latin typeface="Georgia" pitchFamily="18" charset="0"/>
            </a:endParaRPr>
          </a:p>
          <a:p>
            <a:pPr algn="just"/>
            <a:r>
              <a:rPr lang="uk-UA" sz="2400" b="1" i="1" u="sng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uk-UA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передбачає вміння учнів визначати та застосовувати теоретичні поняття, положення, концепції для аналізу й пояснення історичних фактів, явищ, процесів: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визначати теоретичні поняття та застосовувати їх для пояснення історичних явищ і процесів;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аналізувати, синтезувати та узагальнювати значний обсяг фактів, простежуючи зв’язки і тенденції історичного процесу;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визначати причини, сутність, наслідки та значення історичних явищ та подій;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 визначати роль людського фактора в історії, розкривати внутрішні мотиви та зовнішні чинники діяльності історичних осіб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51520" y="-31382"/>
            <a:ext cx="8640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000" dirty="0">
              <a:latin typeface="Georgia" pitchFamily="18" charset="0"/>
            </a:endParaRPr>
          </a:p>
          <a:p>
            <a:pPr lvl="0" algn="ctr"/>
            <a:r>
              <a:rPr lang="ru-RU" sz="2000" b="1" dirty="0">
                <a:solidFill>
                  <a:srgbClr val="073E87"/>
                </a:solidFill>
                <a:latin typeface="Georgia" pitchFamily="18" charset="0"/>
              </a:rPr>
              <a:t>ФОРМУВАННЮ ЛОГІЧНОЇ  КОМПЕТЕНЦІЇ СПРИЯЮТЬ:</a:t>
            </a:r>
            <a:endParaRPr lang="en-US" sz="2000" b="1" dirty="0">
              <a:solidFill>
                <a:srgbClr val="073E87"/>
              </a:solidFill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•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причин і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однотипних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характеристику альтернатив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а не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відмінного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порівнюваних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характеристику та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фактом,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іменем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ними 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понять;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висловлювань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1520" y="387662"/>
            <a:ext cx="864096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 err="1">
                <a:latin typeface="Georgia" pitchFamily="18" charset="0"/>
              </a:rPr>
              <a:t>Задання</a:t>
            </a:r>
            <a:r>
              <a:rPr lang="ru-RU" sz="2000" b="1" i="1" dirty="0">
                <a:latin typeface="Georgia" pitchFamily="18" charset="0"/>
              </a:rPr>
              <a:t> на </a:t>
            </a:r>
            <a:r>
              <a:rPr lang="ru-RU" sz="2000" b="1" i="1" dirty="0" err="1">
                <a:latin typeface="Georgia" pitchFamily="18" charset="0"/>
              </a:rPr>
              <a:t>співвідшення</a:t>
            </a:r>
            <a:r>
              <a:rPr lang="ru-RU" sz="2000" b="1" i="1" dirty="0">
                <a:latin typeface="Georgia" pitchFamily="18" charset="0"/>
              </a:rPr>
              <a:t>  </a:t>
            </a:r>
            <a:r>
              <a:rPr lang="ru-RU" sz="2000" b="1" i="1" dirty="0" err="1">
                <a:latin typeface="Georgia" pitchFamily="18" charset="0"/>
              </a:rPr>
              <a:t>одиничних</a:t>
            </a: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b="1" i="1" dirty="0" err="1">
                <a:latin typeface="Georgia" pitchFamily="18" charset="0"/>
              </a:rPr>
              <a:t>фактів</a:t>
            </a:r>
            <a:r>
              <a:rPr lang="ru-RU" sz="2000" b="1" i="1" dirty="0">
                <a:latin typeface="Georgia" pitchFamily="18" charset="0"/>
              </a:rPr>
              <a:t> (</a:t>
            </a:r>
            <a:r>
              <a:rPr lang="ru-RU" sz="2000" b="1" i="1" dirty="0" err="1">
                <a:latin typeface="Georgia" pitchFamily="18" charset="0"/>
              </a:rPr>
              <a:t>подій</a:t>
            </a:r>
            <a:r>
              <a:rPr lang="ru-RU" sz="2000" b="1" i="1" dirty="0">
                <a:latin typeface="Georgia" pitchFamily="18" charset="0"/>
              </a:rPr>
              <a:t>) з </a:t>
            </a:r>
            <a:r>
              <a:rPr lang="ru-RU" sz="2000" b="1" i="1" dirty="0" err="1">
                <a:latin typeface="Georgia" pitchFamily="18" charset="0"/>
              </a:rPr>
              <a:t>історичними</a:t>
            </a: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b="1" i="1" dirty="0" err="1">
                <a:latin typeface="Georgia" pitchFamily="18" charset="0"/>
              </a:rPr>
              <a:t>явищами</a:t>
            </a:r>
            <a:r>
              <a:rPr lang="ru-RU" sz="2000" b="1" i="1" dirty="0">
                <a:latin typeface="Georgia" pitchFamily="18" charset="0"/>
              </a:rPr>
              <a:t> й </a:t>
            </a:r>
            <a:r>
              <a:rPr lang="ru-RU" sz="2000" b="1" i="1" dirty="0" err="1">
                <a:latin typeface="Georgia" pitchFamily="18" charset="0"/>
              </a:rPr>
              <a:t>процесами</a:t>
            </a:r>
            <a:r>
              <a:rPr lang="ru-RU" sz="2000" b="1" i="1" dirty="0">
                <a:latin typeface="Georgia" pitchFamily="18" charset="0"/>
              </a:rPr>
              <a:t> (</a:t>
            </a:r>
            <a:r>
              <a:rPr lang="ru-RU" sz="2000" b="1" i="1" dirty="0" err="1">
                <a:latin typeface="Georgia" pitchFamily="18" charset="0"/>
              </a:rPr>
              <a:t>текстовий</a:t>
            </a: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b="1" i="1" dirty="0" err="1">
                <a:latin typeface="Georgia" pitchFamily="18" charset="0"/>
              </a:rPr>
              <a:t>матеріал</a:t>
            </a: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b="1" i="1" dirty="0" err="1">
                <a:latin typeface="Georgia" pitchFamily="18" charset="0"/>
              </a:rPr>
              <a:t>може</a:t>
            </a:r>
            <a:r>
              <a:rPr lang="ru-RU" sz="2000" b="1" i="1" dirty="0">
                <a:latin typeface="Georgia" pitchFamily="18" charset="0"/>
              </a:rPr>
              <a:t> бути </a:t>
            </a:r>
            <a:r>
              <a:rPr lang="ru-RU" sz="2000" b="1" i="1" dirty="0" err="1">
                <a:latin typeface="Georgia" pitchFamily="18" charset="0"/>
              </a:rPr>
              <a:t>замінено</a:t>
            </a: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b="1" i="1" dirty="0" err="1">
                <a:latin typeface="Georgia" pitchFamily="18" charset="0"/>
              </a:rPr>
              <a:t>візуальними</a:t>
            </a:r>
            <a:r>
              <a:rPr lang="ru-RU" sz="2000" b="1" i="1" dirty="0">
                <a:latin typeface="Georgia" pitchFamily="18" charset="0"/>
              </a:rPr>
              <a:t> </a:t>
            </a:r>
            <a:r>
              <a:rPr lang="ru-RU" sz="2000" b="1" i="1" dirty="0" err="1">
                <a:latin typeface="Georgia" pitchFamily="18" charset="0"/>
              </a:rPr>
              <a:t>джерелами</a:t>
            </a:r>
            <a:r>
              <a:rPr lang="ru-RU" sz="2000" b="1" i="1" dirty="0">
                <a:latin typeface="Georgia" pitchFamily="18" charset="0"/>
              </a:rPr>
              <a:t>)</a:t>
            </a:r>
          </a:p>
          <a:p>
            <a:endParaRPr lang="ru-RU" sz="2000" b="1" i="1" dirty="0">
              <a:latin typeface="Georgia" pitchFamily="18" charset="0"/>
            </a:endParaRPr>
          </a:p>
          <a:p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Яка </a:t>
            </a:r>
            <a:r>
              <a:rPr lang="ru-RU" b="1" dirty="0" err="1">
                <a:solidFill>
                  <a:schemeClr val="hlink"/>
                </a:solidFill>
                <a:latin typeface="Georgia" pitchFamily="18" charset="0"/>
              </a:rPr>
              <a:t>спільна</a:t>
            </a: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 риса </a:t>
            </a:r>
            <a:r>
              <a:rPr lang="ru-RU" b="1" dirty="0" err="1">
                <a:solidFill>
                  <a:schemeClr val="hlink"/>
                </a:solidFill>
                <a:latin typeface="Georgia" pitchFamily="18" charset="0"/>
              </a:rPr>
              <a:t>властива</a:t>
            </a: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chemeClr val="hlink"/>
                </a:solidFill>
                <a:latin typeface="Georgia" pitchFamily="18" charset="0"/>
              </a:rPr>
              <a:t>голодним</a:t>
            </a: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 рокам в </a:t>
            </a:r>
            <a:r>
              <a:rPr lang="ru-RU" b="1" dirty="0" err="1">
                <a:solidFill>
                  <a:schemeClr val="hlink"/>
                </a:solidFill>
                <a:latin typeface="Georgia" pitchFamily="18" charset="0"/>
              </a:rPr>
              <a:t>Україні</a:t>
            </a: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:</a:t>
            </a:r>
          </a:p>
          <a:p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1921-1923,1932-1933,1946-1947 </a:t>
            </a:r>
            <a:r>
              <a:rPr lang="ru-RU" b="1" dirty="0" err="1">
                <a:solidFill>
                  <a:schemeClr val="hlink"/>
                </a:solidFill>
                <a:latin typeface="Georgia" pitchFamily="18" charset="0"/>
              </a:rPr>
              <a:t>рр</a:t>
            </a: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?</a:t>
            </a:r>
          </a:p>
          <a:p>
            <a:endParaRPr lang="ru-RU" b="1" dirty="0">
              <a:solidFill>
                <a:schemeClr val="hlink"/>
              </a:solidFill>
              <a:latin typeface="Georgia" pitchFamily="18" charset="0"/>
            </a:endParaRPr>
          </a:p>
          <a:p>
            <a:r>
              <a:rPr lang="ru-RU" b="1" i="1" dirty="0">
                <a:latin typeface="Georgia" pitchFamily="18" charset="0"/>
              </a:rPr>
              <a:t>А       </a:t>
            </a:r>
            <a:r>
              <a:rPr lang="ru-RU" b="1" i="1" dirty="0" err="1">
                <a:latin typeface="Georgia" pitchFamily="18" charset="0"/>
              </a:rPr>
              <a:t>Катастрофічні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посухи</a:t>
            </a:r>
            <a:r>
              <a:rPr lang="ru-RU" b="1" i="1" dirty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r>
              <a:rPr lang="ru-RU" b="1" i="1" dirty="0">
                <a:latin typeface="Georgia" pitchFamily="18" charset="0"/>
              </a:rPr>
              <a:t>Б      </a:t>
            </a:r>
            <a:r>
              <a:rPr lang="ru-RU" b="1" i="1" dirty="0" err="1">
                <a:latin typeface="Georgia" pitchFamily="18" charset="0"/>
              </a:rPr>
              <a:t>Повоєнна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розруха</a:t>
            </a:r>
            <a:r>
              <a:rPr lang="ru-RU" b="1" i="1" dirty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r>
              <a:rPr lang="ru-RU" b="1" i="1" dirty="0">
                <a:latin typeface="Georgia" pitchFamily="18" charset="0"/>
              </a:rPr>
              <a:t>В      </a:t>
            </a:r>
            <a:r>
              <a:rPr lang="ru-RU" b="1" i="1" dirty="0" err="1">
                <a:latin typeface="Georgia" pitchFamily="18" charset="0"/>
              </a:rPr>
              <a:t>Боротьба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радянської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влади</a:t>
            </a:r>
            <a:r>
              <a:rPr lang="ru-RU" b="1" i="1" dirty="0">
                <a:latin typeface="Georgia" pitchFamily="18" charset="0"/>
              </a:rPr>
              <a:t> з «</a:t>
            </a:r>
            <a:r>
              <a:rPr lang="ru-RU" b="1" i="1" dirty="0" err="1">
                <a:latin typeface="Georgia" pitchFamily="18" charset="0"/>
              </a:rPr>
              <a:t>куркульським</a:t>
            </a:r>
            <a:r>
              <a:rPr lang="ru-RU" b="1" i="1" dirty="0">
                <a:latin typeface="Georgia" pitchFamily="18" charset="0"/>
              </a:rPr>
              <a:t> бандитизмом».</a:t>
            </a:r>
            <a:endParaRPr lang="ru-RU" b="1" dirty="0">
              <a:latin typeface="Georgia" pitchFamily="18" charset="0"/>
            </a:endParaRPr>
          </a:p>
          <a:p>
            <a:r>
              <a:rPr lang="ru-RU" b="1" i="1" dirty="0">
                <a:latin typeface="Georgia" pitchFamily="18" charset="0"/>
              </a:rPr>
              <a:t>Г       </a:t>
            </a:r>
            <a:r>
              <a:rPr lang="ru-RU" b="1" i="1" dirty="0" err="1">
                <a:latin typeface="Georgia" pitchFamily="18" charset="0"/>
              </a:rPr>
              <a:t>Примусові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державні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хлібозаготівлі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6627" name="Picture 10" descr="309209_rczx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ed7e021500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4767263"/>
            <a:ext cx="2686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ЮНЕСКО так и не признала Голодомор 1932-33 годов в Украине геноцидом  | Украина | СЕГОДНЯ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244967" y="4744203"/>
            <a:ext cx="26146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43434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800" b="1" i="1" dirty="0">
                <a:latin typeface="Georgia" pitchFamily="18" charset="0"/>
              </a:rPr>
              <a:t>    Чому Нобелівський комітет призначив Нобелівську премію миру 1990 року саме  М. Горбачову?</a:t>
            </a:r>
            <a:endParaRPr lang="ru-RU" sz="1800" b="1" i="1" dirty="0">
              <a:latin typeface="Georgia" pitchFamily="18" charset="0"/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724400" y="1066800"/>
            <a:ext cx="42672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 dirty="0">
                <a:latin typeface="Georgia" pitchFamily="18" charset="0"/>
              </a:rPr>
              <a:t>   </a:t>
            </a:r>
            <a:r>
              <a:rPr lang="ru-RU" sz="1800" b="1" i="1" dirty="0">
                <a:latin typeface="Georgia" pitchFamily="18" charset="0"/>
              </a:rPr>
              <a:t>Путч ДКНС. Розпад СРСР.</a:t>
            </a:r>
            <a:r>
              <a:rPr lang="ru-RU" sz="1800" i="1" dirty="0">
                <a:latin typeface="Georgia" pitchFamily="18" charset="0"/>
              </a:rPr>
              <a:t>  </a:t>
            </a:r>
            <a:r>
              <a:rPr lang="uk-UA" sz="1800" b="1" i="1" dirty="0">
                <a:latin typeface="Georgia" pitchFamily="18" charset="0"/>
              </a:rPr>
              <a:t>                       Чи мав шанс ДКНС врятувати Союз від розпаду?</a:t>
            </a:r>
            <a:endParaRPr lang="ru-RU" sz="1800" b="1" i="1" dirty="0">
              <a:latin typeface="Georgia" pitchFamily="18" charset="0"/>
            </a:endParaRPr>
          </a:p>
        </p:txBody>
      </p:sp>
      <p:pic>
        <p:nvPicPr>
          <p:cNvPr id="50184" name="горбачов оцінка на заході і тут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украъна декларацыя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670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11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Тема: «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СРСР</a:t>
            </a:r>
            <a:r>
              <a:rPr lang="uk-U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(1985-1991)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4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0"/>
            <a:ext cx="8686800" cy="1325563"/>
          </a:xfrm>
        </p:spPr>
        <p:txBody>
          <a:bodyPr/>
          <a:lstStyle/>
          <a:p>
            <a:r>
              <a:rPr lang="uk-UA" sz="3800" dirty="0">
                <a:latin typeface="Georgia" pitchFamily="18" charset="0"/>
              </a:rPr>
              <a:t> 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компетентності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" y="2209800"/>
            <a:ext cx="199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 dirty="0">
                <a:latin typeface="Georgia" pitchFamily="18" charset="0"/>
              </a:rPr>
              <a:t>•   </a:t>
            </a:r>
            <a:r>
              <a:rPr lang="uk-UA" sz="2800" i="1" dirty="0">
                <a:latin typeface="Georgia" pitchFamily="18" charset="0"/>
              </a:rPr>
              <a:t>наукові</a:t>
            </a:r>
            <a:r>
              <a:rPr lang="uk-UA" dirty="0"/>
              <a:t> </a:t>
            </a:r>
            <a:r>
              <a:rPr lang="ru-RU" dirty="0"/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2667000"/>
            <a:ext cx="1830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latin typeface="Georgia" pitchFamily="18" charset="0"/>
              </a:rPr>
              <a:t>•   </a:t>
            </a:r>
            <a:r>
              <a:rPr lang="uk-UA" sz="2800" i="1">
                <a:latin typeface="Georgia" pitchFamily="18" charset="0"/>
              </a:rPr>
              <a:t>глибокі</a:t>
            </a:r>
            <a:endParaRPr lang="uk-UA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8600" y="3124200"/>
            <a:ext cx="140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i="1">
                <a:latin typeface="Georgia" pitchFamily="18" charset="0"/>
              </a:rPr>
              <a:t>•  </a:t>
            </a:r>
            <a:r>
              <a:rPr lang="uk-UA" sz="2800" i="1">
                <a:latin typeface="Georgia" pitchFamily="18" charset="0"/>
              </a:rPr>
              <a:t>міцні</a:t>
            </a:r>
            <a:r>
              <a:rPr lang="uk-UA"/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400" y="3581400"/>
            <a:ext cx="300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 dirty="0">
                <a:latin typeface="Georgia" pitchFamily="18" charset="0"/>
              </a:rPr>
              <a:t>•  </a:t>
            </a:r>
            <a:r>
              <a:rPr lang="uk-UA" sz="2800" i="1" dirty="0">
                <a:latin typeface="Georgia" pitchFamily="18" charset="0"/>
              </a:rPr>
              <a:t>систематичні</a:t>
            </a:r>
            <a:endParaRPr lang="uk-UA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4038600"/>
            <a:ext cx="2251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latin typeface="Georgia" pitchFamily="18" charset="0"/>
              </a:rPr>
              <a:t>•  </a:t>
            </a:r>
            <a:r>
              <a:rPr lang="uk-UA" sz="2800" i="1">
                <a:latin typeface="Georgia" pitchFamily="18" charset="0"/>
              </a:rPr>
              <a:t>різнобічні</a:t>
            </a:r>
            <a:r>
              <a:rPr lang="uk-UA"/>
              <a:t> 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3962400" y="1295400"/>
          <a:ext cx="489585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5486400" imgH="5486400" progId="">
                  <p:embed/>
                </p:oleObj>
              </mc:Choice>
              <mc:Fallback>
                <p:oleObj r:id="rId3" imgW="5486400" imgH="5486400" progId="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8000" contrast="6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4895850" cy="451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AutoShape 14"/>
          <p:cNvSpPr>
            <a:spLocks noChangeArrowheads="1"/>
          </p:cNvSpPr>
          <p:nvPr/>
        </p:nvSpPr>
        <p:spPr bwMode="gray">
          <a:xfrm>
            <a:off x="228600" y="1447800"/>
            <a:ext cx="3886200" cy="685800"/>
          </a:xfrm>
          <a:prstGeom prst="roundRect">
            <a:avLst>
              <a:gd name="adj" fmla="val 9144"/>
            </a:avLst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i="1">
              <a:latin typeface="Times New Roman" pitchFamily="18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81000" y="1447800"/>
            <a:ext cx="2719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gray">
          <a:xfrm>
            <a:off x="152400" y="4648200"/>
            <a:ext cx="4038600" cy="609600"/>
          </a:xfrm>
          <a:prstGeom prst="roundRect">
            <a:avLst>
              <a:gd name="adj" fmla="val 9144"/>
            </a:avLst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i="1">
              <a:latin typeface="Times New Roman" pitchFamily="18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gray">
          <a:xfrm>
            <a:off x="122731" y="5779294"/>
            <a:ext cx="8763000" cy="914400"/>
          </a:xfrm>
          <a:prstGeom prst="roundRect">
            <a:avLst>
              <a:gd name="adj" fmla="val 9144"/>
            </a:avLst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i="1">
              <a:latin typeface="Times New Roman" pitchFamily="18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33400" y="4645710"/>
            <a:ext cx="252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/>
              <a:t> 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5867400"/>
            <a:ext cx="863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600" b="1" dirty="0">
                <a:latin typeface="Georgia" pitchFamily="18" charset="0"/>
              </a:rPr>
              <a:t>  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особистісних 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90729-B8D6-42DB-B223-7EF71FA0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569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8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4DFAF7-21DD-4C7B-A20C-CC0141C8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7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1" y="188641"/>
            <a:ext cx="8587655" cy="129614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uk-UA" sz="31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31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Застосування компетентнісних завдань в умовах реалізації оновлених навчальних програм </a:t>
            </a:r>
            <a:br>
              <a:rPr lang="uk-UA" sz="3600" dirty="0">
                <a:ea typeface="Times New Roman"/>
                <a:cs typeface="Times New Roman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4579627"/>
            <a:ext cx="8371630" cy="985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омпетентнісні  завдання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необхідна  умова  для розвитку  логічного  мислення, загальної ерудиції, просторової уяви, здатності учнів аналізувати будь-який об’єкт чи сучасну проблему, формувати ключові компетентності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8B551F-2CA7-486D-8F3D-6C924376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" y="17152"/>
            <a:ext cx="911541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EE3B65-3268-46DC-9FFB-DB7CBABA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 усі складники – знаннєвий, діяльнісний і ціннісний – і передбачити, який досвід отримає учень у результаті їх виконання; </a:t>
            </a: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 форми завдань, оптимальні для певного уроку; </a:t>
            </a: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 зміст завдань, відібрати до нього інформаційний матеріал; </a:t>
            </a: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співвіднести завдання зі змістом матеріалу, що вивчається.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35D90-9B6A-4DCB-B9B2-152A101E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8640"/>
            <a:ext cx="2048288" cy="171876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6454A8-5EF6-4686-8DF9-38A16DA02764}"/>
              </a:ext>
            </a:extLst>
          </p:cNvPr>
          <p:cNvSpPr/>
          <p:nvPr/>
        </p:nvSpPr>
        <p:spPr>
          <a:xfrm>
            <a:off x="251520" y="980728"/>
            <a:ext cx="6589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розроблення компетентнісно орієнтованих завдань необхідно :</a:t>
            </a:r>
            <a:endParaRPr lang="ru-UA" sz="2800" b="1" dirty="0"/>
          </a:p>
        </p:txBody>
      </p:sp>
    </p:spTree>
    <p:extLst>
      <p:ext uri="{BB962C8B-B14F-4D97-AF65-F5344CB8AC3E}">
        <p14:creationId xmlns:p14="http://schemas.microsoft.com/office/powerpoint/2010/main" val="399780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EC2E94-9EA7-4A6C-8CAE-BD2E6BD6C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5" t="25808" r="8420" b="4640"/>
          <a:stretch/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2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1308</TotalTime>
  <Words>1099</Words>
  <Application>Microsoft Office PowerPoint</Application>
  <PresentationFormat>Экран (4:3)</PresentationFormat>
  <Paragraphs>155</Paragraphs>
  <Slides>24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</vt:lpstr>
      <vt:lpstr>Candara</vt:lpstr>
      <vt:lpstr>Georgia</vt:lpstr>
      <vt:lpstr>Symbol</vt:lpstr>
      <vt:lpstr>Times New Roman</vt:lpstr>
      <vt:lpstr>Wingdings</vt:lpstr>
      <vt:lpstr>Волна</vt:lpstr>
      <vt:lpstr>  Розвиток творчого мислення та  формування ключових  компетенцій учнів  на уроках історії</vt:lpstr>
      <vt:lpstr>Презентация PowerPoint</vt:lpstr>
      <vt:lpstr> Структура компетентності</vt:lpstr>
      <vt:lpstr>Презентация PowerPoint</vt:lpstr>
      <vt:lpstr>Презентация PowerPoint</vt:lpstr>
      <vt:lpstr> Застосування компетентнісних завдань в умовах реалізації оновлених навчальних програм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якому фото зображено події 1943 р.?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компетентнісних завдань в умовах реалізації оновлених навчальних програм  </dc:title>
  <dc:creator>ІМЦ4</dc:creator>
  <cp:lastModifiedBy>User</cp:lastModifiedBy>
  <cp:revision>51</cp:revision>
  <dcterms:created xsi:type="dcterms:W3CDTF">2020-02-12T12:05:59Z</dcterms:created>
  <dcterms:modified xsi:type="dcterms:W3CDTF">2020-04-09T13:46:50Z</dcterms:modified>
</cp:coreProperties>
</file>