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96" r:id="rId3"/>
    <p:sldId id="294" r:id="rId4"/>
    <p:sldId id="295" r:id="rId5"/>
    <p:sldId id="297" r:id="rId6"/>
    <p:sldId id="285" r:id="rId7"/>
    <p:sldId id="286" r:id="rId8"/>
    <p:sldId id="287" r:id="rId9"/>
    <p:sldId id="288" r:id="rId10"/>
    <p:sldId id="300" r:id="rId11"/>
    <p:sldId id="289" r:id="rId12"/>
    <p:sldId id="290" r:id="rId13"/>
    <p:sldId id="301" r:id="rId14"/>
    <p:sldId id="291" r:id="rId15"/>
    <p:sldId id="292" r:id="rId16"/>
    <p:sldId id="293" r:id="rId17"/>
    <p:sldId id="298" r:id="rId1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44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7381" y="5592824"/>
            <a:ext cx="10945216" cy="932521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FA1F44D6-ED2F-484E-87BC-F701F07E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BBDBCB0-D10E-40D1-B385-226B37326DDD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8DA40CB-AFA5-47F2-A24A-D0BDE839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1CC8C7D-D623-457C-BEBB-A7E733F7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65568AB-1CF5-4AE9-A8FD-532091138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9142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F71BB-2E91-4100-A7B6-5F4DDD79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5540-BD58-4A3A-8FA9-8E68E7E9B6F0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9446F0-52D0-41C9-A415-3F798AEE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332E6-F7C0-40AD-971A-FB5D6B79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C3E5-6CF7-4E1D-9C7C-0451CD28F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1076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E523A8-FF6A-44F8-96CA-01DE621E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9E2B-6E18-455F-A49D-772019A3046C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CA18D3-439E-4359-9DB1-44B0CB80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FA79F-7B6E-47E1-8FF1-7035D564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297CC-7629-482E-8F43-4A1A540EF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8269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31371" y="1988840"/>
            <a:ext cx="11041227" cy="432048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99723" y="-27384"/>
            <a:ext cx="8448939" cy="1360836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DC2BB-3BBA-4001-8FED-CE151BAB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164F-3B3F-4884-BC0C-611CBCC7CFAD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5F56B9-B213-4DC8-A4EA-70EE6598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1447E-F42E-467B-802B-05DD9BF7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3321-E212-4838-BAF3-1AAC14630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7622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99A8A-6463-4C24-B586-CC7120C1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0D0A-578D-41BB-9FF0-D541C17616DD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C3B3D-B759-4816-8642-C490A3D7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DCD81F-8E42-45CA-B205-7B3AA5E7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74DF-BF07-48A0-AB81-DA0128C3B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3335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382" y="1999382"/>
            <a:ext cx="5664629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8022" y="1999382"/>
            <a:ext cx="5664629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EFBA519-6D91-451B-B663-A7F409DD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7D33-ABEC-4B18-B863-D29C0B26D877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18EF5DF-2CFD-4D72-AA78-88CF4842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6845D0F-40FF-4E0B-9A85-4C48BC6B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5E13-83C9-479B-B564-23ABEE139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823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8BE2772D-6343-45D8-A2FB-62FBD3843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696B-78DA-4EA4-A611-6EFC6C4FADBD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F0176E37-68F6-487E-A185-9B1857CF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80A95CD-6C6B-4E3A-98ED-F6782A87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69D84-D7AB-4FA1-B320-9E5642449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2979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A2403FB6-AB33-4A5A-8BDC-1FEAEB8C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A4FF-A434-40FD-91DA-7D7EDC38A83B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27B173F-A06B-4E72-9994-DBC902B25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59243D7-FDDC-4063-806D-0BA237DC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D29C-68AB-4A11-A9E6-E839C80BC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5778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931B582-9443-4036-8A2F-13414D69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41155-8ED8-4504-BB62-0BA3A5EE290C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62CD5A7-0336-43D8-BD24-D22C9749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AD97467-CBDD-401D-ACA0-9A5F33B4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FAE1D-2407-4341-9A6A-E1CF7EFF4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510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BD20EF3-62EF-4524-B995-41C64E00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EF35-7A5E-4362-8573-BC36D505B7F7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3957CDD-090A-40A1-9B56-803D8DEB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359462C-79B3-4052-895B-BB0C1987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DA6C5-56B9-48F0-B4E3-C3DC260DF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7278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FAEB201-E111-4B49-AFA5-62217199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4AC2-F4DD-415F-9363-D759FFAA3AE5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A5A06C6-8D51-45F2-9955-B5A9F136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51DEA15-C983-419A-81EC-DE611143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3B53-C4A5-4E74-9A0F-6E264CF47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047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7C4FD-51BF-4431-903A-E57470FF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1" y="-26988"/>
            <a:ext cx="8447616" cy="136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id="{8CE45295-00D7-44C9-92D0-F851B9BA9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989139"/>
            <a:ext cx="1104053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53769-AA22-43A5-B608-293CAD8B9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A6F784F-5123-4D50-80BD-42F8A24DA332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ACEC5-D259-4DC9-8F3D-33A08BB62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0B3B0-56E2-4369-BAD2-059AC017C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43E0A37-1045-4A37-BF92-E8F00D1D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9" name="Рисунок 6">
            <a:hlinkClick r:id="rId14"/>
            <a:extLst>
              <a:ext uri="{FF2B5EF4-FFF2-40B4-BE49-F238E27FC236}">
                <a16:creationId xmlns:a16="http://schemas.microsoft.com/office/drawing/2014/main" id="{A6A79EF6-486E-4857-8722-D6F6E349F3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1118" y="46039"/>
            <a:ext cx="1009651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2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D899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D899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D899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D899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D899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omo.com/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assroom.google.com/" TargetMode="External"/><Relationship Id="rId4" Type="http://schemas.openxmlformats.org/officeDocument/2006/relationships/hyperlink" Target="https://www.classdojo.com/ru-ru/?redirect=true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assdojo.com/uk-ua/signup/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s://classroom.google.com/h" TargetMode="External"/><Relationship Id="rId7" Type="http://schemas.openxmlformats.org/officeDocument/2006/relationships/hyperlink" Target="https://meet.google.com/" TargetMode="External"/><Relationship Id="rId12" Type="http://schemas.openxmlformats.org/officeDocument/2006/relationships/hyperlink" Target="https://nus.org.ua/articles/chotyry-servisy-yaki-dopomozhut-organizuvaty-dystantsijne-navchannya/" TargetMode="External"/><Relationship Id="rId2" Type="http://schemas.openxmlformats.org/officeDocument/2006/relationships/hyperlink" Target="https://moodl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zoom.us/wordpress/ru/2020/03/20/&#208;&#353;&#208;&#176;&#208;&#186;-&#208;&#184;&#208;&#183;&#208;&#177;&#208;&#181;&#208;&#182;&#208;&#176;&#209;&#8218;&#209;&#338;-&#208;&#191;&#208;&#190;&#208;&#180;&#208;&#186;&#208;" TargetMode="External"/><Relationship Id="rId11" Type="http://schemas.openxmlformats.org/officeDocument/2006/relationships/hyperlink" Target="https://padlet.com/dashboard" TargetMode="External"/><Relationship Id="rId5" Type="http://schemas.openxmlformats.org/officeDocument/2006/relationships/hyperlink" Target="https://blog.zoom.us/wordpress/" TargetMode="External"/><Relationship Id="rId10" Type="http://schemas.openxmlformats.org/officeDocument/2006/relationships/hyperlink" Target="http://learningapps.org/" TargetMode="External"/><Relationship Id="rId4" Type="http://schemas.openxmlformats.org/officeDocument/2006/relationships/hyperlink" Target="http://zoom.us/download" TargetMode="External"/><Relationship Id="rId9" Type="http://schemas.openxmlformats.org/officeDocument/2006/relationships/hyperlink" Target="https://www.classtime.com/uk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inglink.com/" TargetMode="External"/><Relationship Id="rId3" Type="http://schemas.openxmlformats.org/officeDocument/2006/relationships/hyperlink" Target="https://www.mindmeister.com/" TargetMode="External"/><Relationship Id="rId7" Type="http://schemas.openxmlformats.org/officeDocument/2006/relationships/hyperlink" Target="https://www.canva.com/" TargetMode="External"/><Relationship Id="rId2" Type="http://schemas.openxmlformats.org/officeDocument/2006/relationships/hyperlink" Target="https://info.flipgri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ratch.mit.edu/" TargetMode="External"/><Relationship Id="rId5" Type="http://schemas.openxmlformats.org/officeDocument/2006/relationships/hyperlink" Target="https://www.blogger.com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storyboardthat.com/" TargetMode="External"/><Relationship Id="rId9" Type="http://schemas.openxmlformats.org/officeDocument/2006/relationships/hyperlink" Target="https://www.classtools.net/FB/home-page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fel.info/" TargetMode="External"/><Relationship Id="rId3" Type="http://schemas.openxmlformats.org/officeDocument/2006/relationships/hyperlink" Target="https://mon.gov.ua/" TargetMode="External"/><Relationship Id="rId7" Type="http://schemas.openxmlformats.org/officeDocument/2006/relationships/hyperlink" Target="https://www.geneza.ua/" TargetMode="External"/><Relationship Id="rId2" Type="http://schemas.openxmlformats.org/officeDocument/2006/relationships/hyperlink" Target="https://lib.imzo.gov.ua/yelektronn-vers-pdruchnik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druchniki.net/" TargetMode="External"/><Relationship Id="rId5" Type="http://schemas.openxmlformats.org/officeDocument/2006/relationships/hyperlink" Target="https://pidruchnyk.com.ua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gdz4you.com/" TargetMode="External"/><Relationship Id="rId9" Type="http://schemas.openxmlformats.org/officeDocument/2006/relationships/hyperlink" Target="https://osvita.ua/school/textbook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nus.org.ua/articles/yak-organizuvaty-dystantsijne-navchannya-dlya-ditej-z-oop-dosvid-vchyteliv/" TargetMode="External"/><Relationship Id="rId13" Type="http://schemas.openxmlformats.org/officeDocument/2006/relationships/hyperlink" Target="https://nus.org.ua/articles/yak-pratsyuvaty-v-google-klas-pokrokova-instruktsiya/" TargetMode="External"/><Relationship Id="rId3" Type="http://schemas.openxmlformats.org/officeDocument/2006/relationships/hyperlink" Target="https://nus.org.ua/articles/yak-vykorystovuvaty-youtube-u-dystantsijnijnomu-navchanni/" TargetMode="External"/><Relationship Id="rId7" Type="http://schemas.openxmlformats.org/officeDocument/2006/relationships/hyperlink" Target="https://nus.org.ua/articles/30-instrumentv-dlya-dystantsijnogo-navchannya-dobirka-nush/" TargetMode="External"/><Relationship Id="rId12" Type="http://schemas.openxmlformats.org/officeDocument/2006/relationships/hyperlink" Target="https://nus.org.ua/view/osvita-pislya-pandemiyi-chastyna-2-trendy-majbutnogo-shkilnoyi-osvity/" TargetMode="External"/><Relationship Id="rId2" Type="http://schemas.openxmlformats.org/officeDocument/2006/relationships/hyperlink" Target="https://nus.org.ua/articles/navchannya-vdoma-praktychni-porady-dlya-vchyteliv-vid-psyhologyni-svitlany-roj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s.org.ua/articles/30-instrumentv-dlya-" TargetMode="External"/><Relationship Id="rId11" Type="http://schemas.openxmlformats.org/officeDocument/2006/relationships/hyperlink" Target="https://nus.org.ua/articles/chotyry-servisy-yaki-dopomozhut-organizuvaty-dystantsijne-navchannya/" TargetMode="External"/><Relationship Id="rId5" Type="http://schemas.openxmlformats.org/officeDocument/2006/relationships/hyperlink" Target="https://nus.org.ua/articles/10-lajfhakiv-dlya-vchyteliv-i-porada-batkam-vchytelka-matematyky-pro-dystantsijne-navchannya/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s://nus.org.ua/articles/dystantsine-navchannya-yak-zatsikavyty-uchniv-porady-vid-uchytelky/" TargetMode="External"/><Relationship Id="rId4" Type="http://schemas.openxmlformats.org/officeDocument/2006/relationships/hyperlink" Target="https://nus.org.ua/articles/yak-tehnichno-organizuvaty-dystantsijne-navchannya-pokrokova-instruktsiya/" TargetMode="External"/><Relationship Id="rId9" Type="http://schemas.openxmlformats.org/officeDocument/2006/relationships/hyperlink" Target="https://nus.org.ua/articles/praktyky-ta-pidhody-do-dystantsijnogo-navchannya-rekomendatsiyi-dlya-vchyteliv/" TargetMode="External"/><Relationship Id="rId14" Type="http://schemas.openxmlformats.org/officeDocument/2006/relationships/hyperlink" Target="https://nus.org.ua/articles/use-v-odnomu-mistsi-yak-programa-discord-dopoozhe-organizuvaty-dystantsijne-navchanny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us.org.ua/articles/yak-organizuvaty-dystantsijne-navchannya-dosvid-dyrektoriv-shki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AFB11-9652-4239-9130-2417E8AAFF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defRPr/>
            </a:pPr>
            <a:br>
              <a:rPr lang="uk-UA" altLang="ru-UA" sz="24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altLang="ru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ДОПОМОГА УЧИТЕЛЮ У ОРГАНІЗАЦІЇ ОСВІТНЬОГО ПРОЦЕСУ В УМОВАХ ДИСТАНЦІЙНОГО НАВЧАННЯ: </a:t>
            </a:r>
            <a:br>
              <a:rPr lang="uk-UA" altLang="ru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altLang="ru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КОМУНІКАЦІЯ УЧИТЕЛЯ З УЧНЯМИ ТА БАТЬКАМИ</a:t>
            </a:r>
            <a:br>
              <a:rPr lang="ru-UA" altLang="ru-UA" sz="24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03282E-D178-482A-9950-308941E90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18" t="30280" r="35361" b="33156"/>
          <a:stretch/>
        </p:blipFill>
        <p:spPr>
          <a:xfrm>
            <a:off x="2554664" y="3054286"/>
            <a:ext cx="2960016" cy="13103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8E015B-B983-4C25-9F5E-2E140226A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703" y="4718301"/>
            <a:ext cx="4009183" cy="5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815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6DF154B-9E0E-402A-9D99-EF2E8213F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" y="1611983"/>
            <a:ext cx="11557262" cy="5156461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endParaRPr lang="ru-RU" b="1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Синхронне</a:t>
            </a:r>
            <a:r>
              <a:rPr lang="ru-RU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0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«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прямий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ефір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контактує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учителем. Це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аудіозв’язок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чаті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підтримати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вчителька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смайлик,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добрі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то це для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людськості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Це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спричиняє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долучена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процесу.</a:t>
            </a:r>
          </a:p>
          <a:p>
            <a:pPr marL="0" indent="0" algn="just">
              <a:buNone/>
            </a:pPr>
            <a:r>
              <a:rPr lang="ru-RU" b="1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Асинхронне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допомогою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дедлайнів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 зараз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з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жорсткими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гнучкими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дедлайнами.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Гнучкі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дедлайни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коли не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встигаєш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то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додається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на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доопрацювання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електронне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телевізійні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уроки,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блоги,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Асинхронне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само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потрібне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синхронне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часу на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теми.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асинхронного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навчанням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планувати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умов.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користуюсь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маминим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комп’ютером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мама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 я,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можу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нею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домовитися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відбувалося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Найкращий</a:t>
            </a:r>
            <a:r>
              <a:rPr lang="ru-RU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b="1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гібридне</a:t>
            </a:r>
            <a:r>
              <a:rPr lang="ru-RU" b="1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коли ми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зустрічаємось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синхроні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відеоконференції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застосовуємо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асинхронне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82C0D43-AECA-4B3B-A7C8-EE92E649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ВЗАЄМОДІЇ З УЧНЯМИ ПІД ЧАС ДИСТАНЦІЙНОГО НАВЧАННЯ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21FF7A-06ED-48CE-940E-2DF3334D3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94" y="848083"/>
            <a:ext cx="75597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3722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3F0ECDE-2FBD-442D-A33D-741A179E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734531"/>
            <a:ext cx="11041227" cy="50244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Дистанційне навчання створює нові виклики для дотримання норм і правил академічної доброчесності. </a:t>
            </a:r>
            <a:r>
              <a:rPr lang="uk-UA" sz="17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Запам</a:t>
            </a:r>
            <a:r>
              <a:rPr lang="en-US" sz="17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17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ятайте</a:t>
            </a:r>
            <a:r>
              <a:rPr lang="uk-UA" sz="17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 </a:t>
            </a:r>
            <a:r>
              <a:rPr lang="uk-UA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педагогічні прийоми, які </a:t>
            </a:r>
            <a:r>
              <a:rPr lang="uk-UA" sz="1700" b="1" i="1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 </a:t>
            </a:r>
            <a:r>
              <a:rPr lang="uk-UA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спонукати дітей чесно й самостійно виконувати завдання, якщо</a:t>
            </a:r>
            <a:r>
              <a:rPr lang="uk-UA" sz="1700" b="1" i="1" spc="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вчитель/ка:</a:t>
            </a:r>
          </a:p>
          <a:p>
            <a:pPr algn="just"/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заохочуватиме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хвалитиме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коли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бачитиме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робота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виконана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не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ідеально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7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даватиме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робочі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завдання, де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складності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наростає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елементарного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дуже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складного (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виконала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завдання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половини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/ка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дякуватиме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зроблену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роботу і пояснить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складніший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додатково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sz="17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даватиме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індивідуальні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завдання кожному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хоча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б  раз на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кілька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тижнів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можна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вибірково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7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даватиме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завдання з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готовими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відповідями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проханням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спробувати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спочатку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виконати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завдання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підглядаючи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незрозуміло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звернутися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роз’ясненнями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вчителя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вчительки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17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даватиме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завдання,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передбачають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власні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міркування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висловлення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власної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думки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не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з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готових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</a:t>
            </a:r>
            <a:endParaRPr lang="ru-RU" sz="17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7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60000"/>
              </a:lnSpc>
              <a:buNone/>
            </a:pP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Найголовніша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профілактика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списування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розумна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помірність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навантаження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Часто </a:t>
            </a: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списують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</a:t>
            </a: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надмірну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завдань, особливо </a:t>
            </a: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завдання не </a:t>
            </a: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містять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алгоритму виконання, </a:t>
            </a: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затеоретизовані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17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одноманітні</a:t>
            </a: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17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UA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DA5E8A3-E3EA-4011-BEF5-FF38F3C1B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 НАВЧАННЯ ТА АКАДЕМІЧНА ДОБРОЧЕСНІСТЬ</a:t>
            </a:r>
            <a:br>
              <a:rPr lang="ru-RU" dirty="0"/>
            </a:b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975490-EF66-4A33-9987-4F5A3FF48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21" y="848083"/>
            <a:ext cx="75597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9936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5305C45-DB2B-4356-8C47-9ED7F3270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1442301"/>
            <a:ext cx="11802357" cy="54156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5"/>
              </a:spcBef>
              <a:buNone/>
            </a:pPr>
            <a:r>
              <a:rPr lang="uk-UA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форми онлайн-комунікації 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UA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Відеоконференція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це конференція в режимі реального часу</a:t>
            </a:r>
            <a:r>
              <a:rPr lang="uk-UA" sz="1600" spc="-3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онлайн.</a:t>
            </a:r>
            <a:r>
              <a:rPr lang="uk-UA" sz="1600" spc="-3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Вона</a:t>
            </a:r>
            <a:r>
              <a:rPr lang="uk-UA" sz="1600" spc="-3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проводиться</a:t>
            </a:r>
            <a:r>
              <a:rPr lang="uk-UA" sz="1600" spc="-3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1600" spc="-3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визначений</a:t>
            </a:r>
            <a:r>
              <a:rPr lang="uk-UA" sz="1600" spc="-3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</a:t>
            </a:r>
            <a:r>
              <a:rPr lang="uk-UA" sz="1600" spc="-3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1600" spc="-3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час.</a:t>
            </a:r>
            <a:r>
              <a:rPr lang="uk-UA" sz="1600" spc="-3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Відеоконференція - один із сучасних способів </a:t>
            </a:r>
            <a:r>
              <a:rPr lang="uk-UA" sz="1600" spc="-1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зв’язку,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дозволяє проводити заняття у «віддалених класах», коли учні і вчитель/ка перебувають на відстані. </a:t>
            </a:r>
          </a:p>
          <a:p>
            <a:pPr algn="just"/>
            <a:endParaRPr lang="uk-UA" sz="1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вчительки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учнів у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дистанційному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форум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Модератор/ка форуму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стимулюючи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новою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цікавою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один великий.</a:t>
            </a:r>
          </a:p>
          <a:p>
            <a:pPr algn="just"/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Чат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часу,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через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Є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відеочат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чат.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чат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спілкуватися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допомогою голосу,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іноземної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дистанційній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моментом.</a:t>
            </a:r>
          </a:p>
          <a:p>
            <a:pPr algn="just"/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Блог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це форма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форум, де право на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Автор (учитель/ка, один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розміщує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(блогу)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допис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і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прокоментувати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це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формах (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графічній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звуковій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у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відкритому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зашифрованому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Анкетування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для поточного контролю в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Анкета є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гнучким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безліччю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дистанційному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самооцінку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CDE437-8F66-403E-963B-9D9E373A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ТА ІНСТРУМЕНТАРІЙ ДИСТАНЦІЙНОГО НАВЧАННЯ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624A04-BEC0-49B9-979F-2DF9F4C5E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94" y="857510"/>
            <a:ext cx="75597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3444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8AFD198-23EA-46D2-BEFA-A807B768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711" y="-27384"/>
            <a:ext cx="9128289" cy="136083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організувати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учнів —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покрокова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endParaRPr lang="ru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F6D5FE-907B-4F1E-98FE-E72A15457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00" y="848083"/>
            <a:ext cx="762066" cy="335309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E08FB4B2-311C-4E74-950A-0A09E94D0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5" y="1611984"/>
            <a:ext cx="11811787" cy="4697336"/>
          </a:xfrm>
        </p:spPr>
        <p:txBody>
          <a:bodyPr/>
          <a:lstStyle/>
          <a:p>
            <a:pPr marL="0" indent="0" fontAlgn="base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Крок 1</a:t>
            </a:r>
            <a:r>
              <a:rPr lang="ru-RU" sz="1600" b="1" dirty="0">
                <a:solidFill>
                  <a:srgbClr val="FFC1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Видихніть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занотуйте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стратегію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розробити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ментальну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карту в </a:t>
            </a:r>
            <a:r>
              <a:rPr lang="ru-RU" sz="1600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Mindomo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детально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розписати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Крок 2</a:t>
            </a:r>
            <a:r>
              <a:rPr lang="ru-RU" sz="1600" b="1" dirty="0">
                <a:solidFill>
                  <a:srgbClr val="FFC10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Виберіть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найзручніший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платформа для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sng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ClassDojo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найзручніша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пристосована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стаціонарних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ПК,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ноутбуків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планшетів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мобільних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треба буде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завантажити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застосунок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>
                <a:solidFill>
                  <a:srgbClr val="0000FF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Google</a:t>
            </a:r>
            <a:r>
              <a:rPr lang="ru-RU" sz="1600" u="sng" dirty="0">
                <a:solidFill>
                  <a:srgbClr val="0000FF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1600" u="sng" dirty="0" err="1">
                <a:solidFill>
                  <a:srgbClr val="0000FF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Classroom</a:t>
            </a:r>
            <a:r>
              <a:rPr lang="ru-RU" sz="16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600" dirty="0" err="1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безкоштовний</a:t>
            </a:r>
            <a:r>
              <a:rPr lang="ru-RU" sz="16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16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sz="16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6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6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обліковий</a:t>
            </a:r>
            <a:r>
              <a:rPr lang="ru-RU" sz="16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1600" dirty="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600">
                <a:solidFill>
                  <a:srgbClr val="000000"/>
                </a:solidFill>
                <a:effectLst/>
                <a:latin typeface="stk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1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endParaRPr lang="ru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4677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BDA2ED6-03EB-4081-BC0F-549D6EC95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24" y="1621409"/>
            <a:ext cx="11041227" cy="5236591"/>
          </a:xfrm>
        </p:spPr>
        <p:txBody>
          <a:bodyPr>
            <a:normAutofit fontScale="85000" lnSpcReduction="20000"/>
          </a:bodyPr>
          <a:lstStyle/>
          <a:p>
            <a:pPr marL="811213" marR="0" lvl="0" indent="0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UA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kumimoji="0" lang="uk-UA" altLang="ru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https://moodle.org/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11213" marR="0" lvl="0" indent="0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UA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kumimoji="0" lang="uk-UA" altLang="ru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UA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  <a:r>
              <a:rPr kumimoji="0" lang="uk-UA" altLang="ru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https://classroom.google. </a:t>
            </a:r>
            <a:r>
              <a:rPr kumimoji="0" lang="uk-UA" altLang="ru-UA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11213" indent="0">
              <a:spcBef>
                <a:spcPts val="13"/>
              </a:spcBef>
              <a:buNone/>
              <a:defRPr/>
            </a:pPr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 Suite for Education</a:t>
            </a:r>
            <a:r>
              <a:rPr lang="ru-RU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marR="0" lvl="0" indent="0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UA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zoom.us/</a:t>
            </a:r>
            <a:r>
              <a:rPr kumimoji="0" lang="uk-UA" altLang="ru-UA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конференції 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https://blog.zoom.us/wordpress/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UA" sz="24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/2020/03/20 </a:t>
            </a:r>
            <a:endParaRPr kumimoji="0" lang="uk-UA" altLang="ru-UA" sz="2400" b="0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marR="0" lvl="0" indent="0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kumimoji="0" lang="ru-RU" altLang="ru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altLang="ru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Meet </a:t>
            </a:r>
            <a:r>
              <a:rPr kumimoji="0" lang="en-US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https://meet.google.com/#</a:t>
            </a:r>
            <a:r>
              <a:rPr kumimoji="0" lang="en-US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uk-UA" altLang="ru-UA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marR="0" lvl="0" indent="0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UA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ClassDojo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https://www.classdojo.com/uk-ua/signup/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 простий інструмент для оцінювання роботи класу в режимі реального часу.</a:t>
            </a:r>
          </a:p>
          <a:p>
            <a:pPr marL="811213" marR="0" lvl="0" indent="0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UA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Classtime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https://www.classtime.com/uk/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для створення інтерактивних навчальних додатків.</a:t>
            </a:r>
          </a:p>
          <a:p>
            <a:pPr marL="811213" marR="0" lvl="0" indent="0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UA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kumimoji="0" lang="uk-UA" altLang="ru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UA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r>
              <a:rPr kumimoji="0" lang="uk-UA" altLang="ru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LearningApps.org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 онлайн-сервіс, який дозволяє створювати інтерактивні вправи. </a:t>
            </a:r>
          </a:p>
          <a:p>
            <a:pPr marL="811213" marR="0" lvl="0" indent="0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U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Padlet.com 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ru-UA" sz="2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https://padlet.com/dashboard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— це віртуальна дошка, на якій можна розміщувати окремі плитки-дописи з текстовою інформацією, гіперпосиланнями, зображеннями, прикріплювати файли, аудіо-, відеозаписи.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UA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дізнатись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altLang="ru-UA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натисніть</a:t>
            </a:r>
            <a:r>
              <a:rPr kumimoji="0" lang="ru-RU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UA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https://nus.org.ua/articles/chotyry-servisy-yaki-dopomozhut-organizuvaty-dystantsijne-navchannya/</a:t>
            </a:r>
            <a:endParaRPr kumimoji="0" lang="ru-RU" altLang="ru-UA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UA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UA" sz="2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UA" altLang="ru-UA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587E858-E7AD-4C59-B717-68016622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 ВЕБ-РЕСУРСИ ДЛЯ ДИСТАНЦІЙНОГО НАВЧАННЯ: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3B24B-EF45-40A7-825C-0630419B8E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967" y="854276"/>
            <a:ext cx="75597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0953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2C85C49-6853-4150-B867-205EBCAD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611983"/>
            <a:ext cx="11041227" cy="4873657"/>
          </a:xfrm>
        </p:spPr>
        <p:txBody>
          <a:bodyPr>
            <a:normAutofit fontScale="85000" lnSpcReduction="10000"/>
          </a:bodyPr>
          <a:lstStyle/>
          <a:p>
            <a:pPr marL="442913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8775" algn="l"/>
              </a:tabLst>
              <a:defRPr/>
            </a:pP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відеоролики, на яких учні можуть завантажувати свої </a:t>
            </a:r>
            <a:r>
              <a:rPr kumimoji="0" lang="uk-UA" altLang="ru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відеовідповіді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коментувати їх,    </a:t>
            </a:r>
          </a:p>
          <a:p>
            <a:pPr marL="442913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8775" algn="l"/>
              </a:tabLst>
              <a:defRPr/>
            </a:pP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дискутувати (</a:t>
            </a:r>
            <a:r>
              <a:rPr lang="uk-UA" altLang="ru-UA" sz="2400" dirty="0">
                <a:solidFill>
                  <a:srgbClr val="3D899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прикладу 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ttps://info.flipgrid.com/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42913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карти понять (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https://www.mindmeister.com/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42913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комікси (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https://www.storyboardthat.com/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442913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блоги (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https://www.blogger.com/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kumimoji="0" lang="ru-UA" altLang="ru-UA" sz="2400" b="0" i="0" u="none" strike="noStrike" kern="1200" cap="none" spc="0" normalizeH="0" baseline="0" noProof="0" dirty="0">
              <a:ln>
                <a:noFill/>
              </a:ln>
              <a:solidFill>
                <a:srgbClr val="3D899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 (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https://scratch.mit.edu/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442913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інфографіка (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https://www.canva.com/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kumimoji="0" lang="ru-UA" altLang="ru-UA" sz="2400" b="0" i="0" u="none" strike="noStrike" kern="1200" cap="none" spc="0" normalizeH="0" baseline="0" noProof="0" dirty="0">
              <a:ln>
                <a:noFill/>
              </a:ln>
              <a:solidFill>
                <a:srgbClr val="3D899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анотовані зображення (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https://www.thinglink.com/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442913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фейкбук </a:t>
            </a:r>
            <a:r>
              <a:rPr kumimoji="0" lang="uk-UA" altLang="ru-UA" sz="2400" b="0" i="0" u="sng" strike="noStrike" kern="1200" cap="none" spc="0" normalizeH="0" baseline="0" noProof="0" dirty="0">
                <a:ln>
                  <a:noFill/>
                </a:ln>
                <a:solidFill>
                  <a:srgbClr val="275B9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https://www.classtools.net/FB/home-page</a:t>
            </a:r>
            <a:r>
              <a:rPr kumimoji="0" lang="uk-UA" altLang="ru-UA" sz="2400" b="0" i="0" u="none" strike="noStrike" kern="1200" cap="none" spc="0" normalizeH="0" baseline="0" noProof="0" dirty="0">
                <a:ln>
                  <a:noFill/>
                </a:ln>
                <a:solidFill>
                  <a:srgbClr val="3D899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42913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4013" algn="l"/>
              </a:tabLst>
              <a:defRPr/>
            </a:pPr>
            <a:r>
              <a:rPr kumimoji="0" lang="ru-RU" altLang="ru-UA" sz="24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</a:t>
            </a:r>
            <a:r>
              <a:rPr kumimoji="0" lang="ru-RU" altLang="ru-UA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kumimoji="0" lang="ru-RU" altLang="ru-UA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бути завдання </a:t>
            </a:r>
            <a:r>
              <a:rPr kumimoji="0" lang="ru-RU" altLang="ru-UA" sz="24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kumimoji="0" lang="ru-RU" altLang="ru-UA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уявну</a:t>
            </a:r>
            <a:r>
              <a:rPr kumimoji="0" lang="ru-RU" altLang="ru-UA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сторінку</a:t>
            </a:r>
            <a:r>
              <a:rPr kumimoji="0" lang="ru-RU" altLang="ru-UA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altLang="ru-UA" sz="24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соціальній</a:t>
            </a:r>
            <a:r>
              <a:rPr kumimoji="0" lang="ru-RU" altLang="ru-UA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kumimoji="0" lang="ru-RU" altLang="ru-UA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для персонажа книги (так званий фейкбук) </a:t>
            </a:r>
            <a:r>
              <a:rPr kumimoji="0" lang="ru-RU" altLang="ru-UA" sz="24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kumimoji="0" lang="ru-RU" altLang="ru-UA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переказати</a:t>
            </a:r>
            <a:r>
              <a:rPr kumimoji="0" lang="ru-RU" altLang="ru-UA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сюжет історії, </a:t>
            </a:r>
            <a:r>
              <a:rPr kumimoji="0" lang="ru-RU" altLang="ru-UA" sz="24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kumimoji="0" lang="ru-RU" altLang="ru-UA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UA" sz="24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емотикони</a:t>
            </a:r>
            <a:r>
              <a:rPr kumimoji="0" lang="ru-RU" altLang="ru-UA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UA" altLang="ru-UA" sz="2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8E472EE-E231-40F9-AB32-96C79F37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 ТВОРЧІСТЬ УЧНІВ :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3BEBB8-8086-4419-AE24-92722A6923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347" y="838657"/>
            <a:ext cx="762066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5206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DC09F95-7801-47C9-AA6F-D5CDC987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1451728"/>
            <a:ext cx="11057819" cy="5406272"/>
          </a:xfrm>
        </p:spPr>
        <p:txBody>
          <a:bodyPr>
            <a:normAutofit fontScale="40000" lnSpcReduction="20000"/>
          </a:bodyPr>
          <a:lstStyle/>
          <a:p>
            <a:pPr algn="l"/>
            <a:endParaRPr lang="ru-RU" sz="42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4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</a:t>
            </a:r>
            <a:r>
              <a:rPr lang="ru-RU" sz="4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 </a:t>
            </a:r>
            <a:r>
              <a:rPr lang="ru-RU" sz="4200" b="1" i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електронні</a:t>
            </a:r>
            <a:r>
              <a:rPr lang="ru-RU" sz="4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4200" b="1" i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версії</a:t>
            </a:r>
            <a:r>
              <a:rPr lang="ru-RU" sz="4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4200" b="1" i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підручникі</a:t>
            </a:r>
            <a:r>
              <a:rPr lang="ru-RU" sz="4200" b="1" i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200" b="1" i="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sz="4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lang="ru-RU" sz="4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4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і науки України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</a:t>
            </a:r>
            <a:r>
              <a:rPr lang="ru-RU" sz="4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https://mon.gov.ua</a:t>
            </a:r>
            <a:r>
              <a:rPr lang="en-US" sz="4200" b="0" i="0" dirty="0">
                <a:solidFill>
                  <a:srgbClr val="26CBE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4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представлена пристойна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колекція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pdf. 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Одних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Букварів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11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Найповнішу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колекцію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підручників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4200" b="1" i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порталі</a:t>
            </a:r>
            <a:r>
              <a:rPr lang="ru-RU" sz="4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GDZ4YOU</a:t>
            </a:r>
            <a:r>
              <a:rPr lang="en-US" sz="420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знайдуть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тут книгу з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предмету. Є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видання та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переглядати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книги онлайн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завантажити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ru-RU" sz="4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порталі</a:t>
            </a:r>
            <a:r>
              <a:rPr lang="ru-RU" sz="4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200" b="1" i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Шкільні</a:t>
            </a:r>
            <a:r>
              <a:rPr lang="ru-RU" sz="4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4200" b="1" i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підручники</a:t>
            </a:r>
            <a:r>
              <a:rPr lang="ru-RU" sz="42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зібрані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учнів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старших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сотень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підручників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найрізноманітніших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в </a:t>
            </a:r>
            <a:r>
              <a:rPr lang="ru-RU" sz="4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  <a:r>
              <a:rPr lang="ru-RU" sz="4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бібліотеці</a:t>
            </a:r>
            <a:r>
              <a:rPr lang="ru-RU" sz="4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Pidruchniki.net</a:t>
            </a:r>
            <a:r>
              <a:rPr lang="en-US" sz="42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завантажити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pdf. 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тестів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ЗНО.</a:t>
            </a:r>
            <a:b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4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видавництва</a:t>
            </a:r>
            <a:r>
              <a:rPr lang="ru-RU" sz="4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Генеза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знайдете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безкоштовні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версії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підручників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1 до 11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Книги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завантаження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pdf-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4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Портфель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вичерпну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книги,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номер </a:t>
            </a:r>
            <a:r>
              <a:rPr lang="en-US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ISBN. 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головній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сторінці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небагато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вкладку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відкриється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книг для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4200" b="1" i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Освіта</a:t>
            </a:r>
            <a:r>
              <a:rPr lang="ru-RU" sz="4200" b="1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4200" b="1" i="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</a:t>
            </a:r>
            <a:r>
              <a:rPr lang="en-US" sz="42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42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521EB1-021C-48FE-BDD1-35395018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0273" y="-27384"/>
            <a:ext cx="8928390" cy="136083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 ПІДРУЧНИКИ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032C79-0DED-4D7C-9CAD-EEE6DA99A8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627" y="821282"/>
            <a:ext cx="762066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2460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14A9B59-E182-4833-AFD8-6DC0393E3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" y="1753386"/>
            <a:ext cx="11973248" cy="5104614"/>
          </a:xfrm>
        </p:spPr>
        <p:txBody>
          <a:bodyPr>
            <a:normAutofit fontScale="77500" lnSpcReduction="20000"/>
          </a:bodyPr>
          <a:lstStyle/>
          <a:p>
            <a:pPr marL="0" marR="0" indent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endParaRPr lang="uk-UA" sz="1800" b="0" i="0" u="none" strike="noStrike" kern="1200" baseline="0" dirty="0">
              <a:ln>
                <a:noFill/>
              </a:ln>
              <a:solidFill>
                <a:srgbClr val="002060"/>
              </a:solidFill>
              <a:effectLst/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Навчання вдома: практичні поради для вчителів від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психологині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Світлани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Ройз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2"/>
              </a:rPr>
              <a:t>https://nus.org.ua/articles/navchannya-vdoma-praktychni-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2"/>
              </a:rPr>
              <a:t>porady-dlya-vchyteliv-vid-psyhologyni-svitlany-rojz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2"/>
              </a:rPr>
              <a:t>/ 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Як використовувати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YouTube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у дистанційному навчанні </a:t>
            </a:r>
            <a:r>
              <a:rPr lang="uk-UA" sz="1800" b="0" i="0" u="sng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3"/>
              </a:rPr>
              <a:t>https://nus.org.ua/articles/yak-vykorystovuvaty-youtube-u-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sng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3"/>
              </a:rPr>
              <a:t>dystantsijnijnomu-navchanni</a:t>
            </a:r>
            <a:r>
              <a:rPr lang="uk-UA" sz="1800" b="0" i="0" u="sng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3"/>
              </a:rPr>
              <a:t>/ 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Як технічно організувати дистанційне навчання — по крокова інструкція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lnSpc>
                <a:spcPct val="103000"/>
              </a:lnSpc>
              <a:spcBef>
                <a:spcPts val="13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4"/>
              </a:rPr>
              <a:t>https://nus.org.ua/articles/yak-tehnichno-organizuvaty-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4"/>
              </a:rPr>
              <a:t>dystantsijne-navchannya-pokrokova-instruktsiya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4"/>
              </a:rPr>
              <a:t>/ 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just" rtl="0" eaLnBrk="1" fontAlgn="base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10 лайфхаків для вчителів і порада батькам – вчителька математики про дистанційне навчання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just" rtl="0" eaLnBrk="1" fontAlgn="base" latinLnBrk="0" hangingPunct="1">
              <a:lnSpc>
                <a:spcPct val="103000"/>
              </a:lnSpc>
              <a:spcBef>
                <a:spcPts val="13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5"/>
              </a:rPr>
              <a:t>https://nus.org.ua/articles/10-lajfhakiv-dlya-vchyteliv-i-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5"/>
              </a:rPr>
              <a:t>porada-batkam-vchytelka-matematyky-pro-dystantsijne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5"/>
              </a:rPr>
              <a:t>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5"/>
              </a:rPr>
              <a:t>navchannya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5"/>
              </a:rPr>
              <a:t>/ 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35 інструментів для дистанційного навчання — добірка НУШ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spcBef>
                <a:spcPts val="13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6"/>
              </a:rPr>
              <a:t>https://nus.org.ua/articles/30-instrumentv-dlya-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7"/>
              </a:rPr>
              <a:t>dystantsijnogo-navchannya-dobirka-nush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7"/>
              </a:rPr>
              <a:t>/ 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Як організувати дистанційне навчання для дітей з ООП.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spcBef>
                <a:spcPts val="5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Досвід учителів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8"/>
              </a:rPr>
              <a:t>https://nus.org.ua/articles/yak-organizuvaty-dystantsijne-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8"/>
              </a:rPr>
              <a:t>navchannya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8"/>
              </a:rPr>
              <a:t>-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8"/>
              </a:rPr>
              <a:t>dlya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8"/>
              </a:rPr>
              <a:t>-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8"/>
              </a:rPr>
              <a:t>ditej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8"/>
              </a:rPr>
              <a:t>-z-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8"/>
              </a:rPr>
              <a:t>oop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8"/>
              </a:rPr>
              <a:t>-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8"/>
              </a:rPr>
              <a:t>dosvid-vchyteliv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8"/>
              </a:rPr>
              <a:t>/ 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Практики та підходи до дистанційного навчання — рекомендації для вчителів 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9"/>
              </a:rPr>
              <a:t>https://nus.org.ua/articles/praktyky-ta-pidhody-do-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9"/>
              </a:rPr>
              <a:t>dystantsijnogo-navchannya-rekomendatsiyi-dlya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9"/>
              </a:rPr>
              <a:t>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9"/>
              </a:rPr>
              <a:t>vchyteliv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9"/>
              </a:rPr>
              <a:t>/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Дистанційне навчання: як зацікавити учнів — поради від учительки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lnSpc>
                <a:spcPct val="103000"/>
              </a:lnSpc>
              <a:spcBef>
                <a:spcPts val="13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0"/>
              </a:rPr>
              <a:t>https://nus.org.ua/articles/dystantsine-navchannya-yak-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0"/>
              </a:rPr>
              <a:t>zatsikavyty-uchniv-porady-vid-uchytelky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0"/>
              </a:rPr>
              <a:t>/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Чотири сервіси, які допоможуть організувати дистанційне навчання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lnSpc>
                <a:spcPct val="103000"/>
              </a:lnSpc>
              <a:spcBef>
                <a:spcPts val="13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1"/>
              </a:rPr>
              <a:t>https://nus.org.ua/articles/chotyry-servisy-yaki-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1"/>
              </a:rPr>
              <a:t>dopomozhut-organizuvaty-dystantsijne-navchannya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1"/>
              </a:rPr>
              <a:t>/ 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Освіта після пандемії. Тренди майбутнього шкільної освіти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lnSpc>
                <a:spcPct val="103000"/>
              </a:lnSpc>
              <a:spcBef>
                <a:spcPts val="13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2"/>
              </a:rPr>
              <a:t>https://nus.org.ua/view/osvita-pislya-pandemiyi-chastyna-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2"/>
              </a:rPr>
              <a:t>2-trendy-majbutnogo-shkilnoyi-osvity/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base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Як працювати в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Google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-клас: покрокова інструкція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3"/>
              </a:rPr>
              <a:t>https://nus.org.ua/articles/yak-pratsyuvaty-v-google-klas-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3"/>
              </a:rPr>
              <a:t>pokrokova-instruktsiya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3"/>
              </a:rPr>
              <a:t>/ 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just" rtl="0" eaLnBrk="1" fontAlgn="base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Усе в одному місці: як програма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Discord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002060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допоможе організувати дистанційне навчання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just" rtl="0" eaLnBrk="1" fontAlgn="base" latinLnBrk="0" hangingPunct="1"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4"/>
              </a:rPr>
              <a:t>https://nus.org.ua/articles/use-v-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4"/>
              </a:rPr>
              <a:t>odnomu-mistsi-yak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4"/>
              </a:rPr>
              <a:t>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4"/>
              </a:rPr>
              <a:t>programa-discord-dopoozhe-organizuvaty-dystantsijne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4"/>
              </a:rPr>
              <a:t>-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uk-UA" sz="1800" b="0" i="0" u="none" strike="noStrike" kern="1200" baseline="0" dirty="0" err="1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4"/>
              </a:rPr>
              <a:t>navchannya</a:t>
            </a:r>
            <a:r>
              <a:rPr lang="uk-UA" sz="1800" b="0" i="0" u="none" strike="noStrike" kern="1200" baseline="0" dirty="0">
                <a:ln>
                  <a:noFill/>
                </a:ln>
                <a:solidFill>
                  <a:srgbClr val="3C8C93"/>
                </a:solidFill>
                <a:effectLst/>
                <a:latin typeface="Bookman Old Style" panose="02050604050505020204" pitchFamily="18" charset="0"/>
                <a:cs typeface="Arial" panose="020B0604020202020204" pitchFamily="34" charset="0"/>
                <a:hlinkClick r:id="rId14"/>
              </a:rPr>
              <a:t>/</a:t>
            </a:r>
            <a:endParaRPr lang="ru-UA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ru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CA167C-DD6E-44A1-88A8-3B15A5D0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07830F-011B-4BC8-A362-C35005889A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2200" y="819803"/>
            <a:ext cx="762066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7971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D4689E-C898-46B5-A26D-EF22D6F6D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3922" y="0"/>
            <a:ext cx="5678078" cy="692099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360E61-DD19-455A-B6BB-F421CE91B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95" y="838656"/>
            <a:ext cx="75597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4169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7F5652D2-183F-413F-B4FF-0F695F72EF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377634"/>
              </p:ext>
            </p:extLst>
          </p:nvPr>
        </p:nvGraphicFramePr>
        <p:xfrm>
          <a:off x="0" y="1489435"/>
          <a:ext cx="12192000" cy="5368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734">
                  <a:extLst>
                    <a:ext uri="{9D8B030D-6E8A-4147-A177-3AD203B41FA5}">
                      <a16:colId xmlns:a16="http://schemas.microsoft.com/office/drawing/2014/main" val="2337443279"/>
                    </a:ext>
                  </a:extLst>
                </a:gridCol>
                <a:gridCol w="11409266">
                  <a:extLst>
                    <a:ext uri="{9D8B030D-6E8A-4147-A177-3AD203B41FA5}">
                      <a16:colId xmlns:a16="http://schemas.microsoft.com/office/drawing/2014/main" val="325050815"/>
                    </a:ext>
                  </a:extLst>
                </a:gridCol>
              </a:tblGrid>
              <a:tr h="1115658">
                <a:tc>
                  <a:txBody>
                    <a:bodyPr/>
                    <a:lstStyle/>
                    <a:p>
                      <a:pPr indent="215900" algn="ctr"/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UA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15900" algn="ctr"/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з/п</a:t>
                      </a:r>
                      <a:endParaRPr lang="ru-UA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600"/>
                        </a:spcBef>
                      </a:pPr>
                      <a:r>
                        <a:rPr lang="uk-UA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Діяльність учителя </a:t>
                      </a:r>
                      <a:endParaRPr lang="ru-UA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89377"/>
                  </a:ext>
                </a:extLst>
              </a:tr>
              <a:tr h="857890">
                <a:tc>
                  <a:txBody>
                    <a:bodyPr/>
                    <a:lstStyle/>
                    <a:p>
                      <a:pPr indent="215900" algn="just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l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Використовує інформаційно-комунікаційні технології, що сприяють формуванню в учнів ключових </a:t>
                      </a:r>
                    </a:p>
                    <a:p>
                      <a:pPr indent="215900" algn="l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компетентностей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29374"/>
                  </a:ext>
                </a:extLst>
              </a:tr>
              <a:tr h="839619">
                <a:tc>
                  <a:txBody>
                    <a:bodyPr/>
                    <a:lstStyle/>
                    <a:p>
                      <a:pPr indent="215900" algn="just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l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Використовує електронні освітні ресурси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11656"/>
                  </a:ext>
                </a:extLst>
              </a:tr>
              <a:tr h="839619">
                <a:tc>
                  <a:txBody>
                    <a:bodyPr/>
                    <a:lstStyle/>
                    <a:p>
                      <a:pPr indent="215900" algn="just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l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Використовує </a:t>
                      </a:r>
                      <a:r>
                        <a:rPr lang="uk-UA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медіаресурси</a:t>
                      </a: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 навчальною метою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897973"/>
                  </a:ext>
                </a:extLst>
              </a:tr>
              <a:tr h="857890">
                <a:tc>
                  <a:txBody>
                    <a:bodyPr/>
                    <a:lstStyle/>
                    <a:p>
                      <a:pPr indent="215900" algn="just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l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Використовує мережу Інтернет для пошуку навчальної інформації, виконання онлайн-завдань тощо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20284"/>
                  </a:ext>
                </a:extLst>
              </a:tr>
              <a:tr h="857890">
                <a:tc>
                  <a:txBody>
                    <a:bodyPr/>
                    <a:lstStyle/>
                    <a:p>
                      <a:pPr indent="215900" algn="just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l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Використовує обладнання та засоби навчання для активізації навчально-пізнавальної діяльності учнів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18786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148CD05-B932-49F4-821F-7CD1EF237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699" y="-27384"/>
            <a:ext cx="8918963" cy="136083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600"/>
              </a:spcBef>
              <a:spcAft>
                <a:spcPts val="1400"/>
              </a:spcAft>
            </a:pPr>
            <a:br>
              <a:rPr lang="uk-UA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ІНФОРМАЦІЙНО-КОМУНІКАЦІЙНИХ ТЕХНОЛОГІЙ, </a:t>
            </a:r>
            <a:br>
              <a:rPr lang="uk-UA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ОБЛАДНАННЯ, ЗАСОБІВ НАВЧАННЯ</a:t>
            </a:r>
            <a:br>
              <a:rPr lang="ru-UA" sz="3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sz="31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55694F-A053-4309-8041-3F8E0DF03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68" y="829229"/>
            <a:ext cx="755970" cy="3353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0C55B2-069A-45A7-9E5D-5E9CFCB7D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6589"/>
            <a:ext cx="1402202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5089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FE7A4AC-9ECA-4F73-A0B6-13CF4ABA80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766165"/>
              </p:ext>
            </p:extLst>
          </p:nvPr>
        </p:nvGraphicFramePr>
        <p:xfrm>
          <a:off x="0" y="1333452"/>
          <a:ext cx="12192000" cy="5581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734">
                  <a:extLst>
                    <a:ext uri="{9D8B030D-6E8A-4147-A177-3AD203B41FA5}">
                      <a16:colId xmlns:a16="http://schemas.microsoft.com/office/drawing/2014/main" val="2892164314"/>
                    </a:ext>
                  </a:extLst>
                </a:gridCol>
                <a:gridCol w="11409266">
                  <a:extLst>
                    <a:ext uri="{9D8B030D-6E8A-4147-A177-3AD203B41FA5}">
                      <a16:colId xmlns:a16="http://schemas.microsoft.com/office/drawing/2014/main" val="80433359"/>
                    </a:ext>
                  </a:extLst>
                </a:gridCol>
              </a:tblGrid>
              <a:tr h="641023">
                <a:tc>
                  <a:txBody>
                    <a:bodyPr/>
                    <a:lstStyle/>
                    <a:p>
                      <a:pPr indent="215900" algn="ctr"/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UA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215900" algn="ctr"/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з/п</a:t>
                      </a:r>
                      <a:endParaRPr lang="ru-UA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ctr">
                        <a:spcBef>
                          <a:spcPts val="600"/>
                        </a:spcBef>
                      </a:pPr>
                      <a:r>
                        <a:rPr lang="uk-UA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Діяльність учителя </a:t>
                      </a:r>
                      <a:endParaRPr lang="ru-UA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292285"/>
                  </a:ext>
                </a:extLst>
              </a:tr>
              <a:tr h="490193">
                <a:tc>
                  <a:txBody>
                    <a:bodyPr/>
                    <a:lstStyle/>
                    <a:p>
                      <a:pPr indent="215900" algn="l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l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Зміст  завдань, які  пропонуються  учням, спрямований  на  оволодіння  учнями  ключовими  компетентностями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018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indent="215900" algn="l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l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Завдання  для  учнів містять  критерії оцінювання результатів  навчання учнів. 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238076"/>
                  </a:ext>
                </a:extLst>
              </a:tr>
              <a:tr h="701295">
                <a:tc>
                  <a:txBody>
                    <a:bodyPr/>
                    <a:lstStyle/>
                    <a:p>
                      <a:pPr indent="215900" algn="l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l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Критерії  результатів  навчання, які  пропонуються  учням, спрямовані  на  оволодіння  учнями  ключовими  </a:t>
                      </a:r>
                    </a:p>
                    <a:p>
                      <a:pPr indent="215900" algn="l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компетентностями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799060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indent="215900" algn="l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l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Вчитель/ка  використовує  освітні  ресурси: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54289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457200" indent="-228600" algn="l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-"/>
                      </a:pPr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розробки  навчальних  занять</a:t>
                      </a:r>
                      <a:endParaRPr lang="ru-UA" sz="18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056569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457200" indent="-228600" algn="l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-"/>
                      </a:pPr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презентації</a:t>
                      </a:r>
                      <a:endParaRPr lang="ru-UA" sz="18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22800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457200" indent="-228600" algn="l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-"/>
                      </a:pPr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тести</a:t>
                      </a:r>
                      <a:endParaRPr lang="ru-UA" sz="18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33876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457200" indent="-228600" algn="l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-"/>
                      </a:pPr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завдання  для  самостійного  опрацювання  учнями</a:t>
                      </a:r>
                      <a:endParaRPr lang="ru-UA" sz="18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47892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457200" indent="-228600" algn="l"/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 panose="05050102010706020507" pitchFamily="18" charset="2"/>
                        <a:buChar char="-"/>
                      </a:pPr>
                      <a:r>
                        <a:rPr lang="uk-UA" sz="180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завдання  для  підсумкового  оцінювання  результатів  навчання  учнів.</a:t>
                      </a:r>
                      <a:endParaRPr lang="ru-UA" sz="1800" u="none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407261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indent="215900" algn="l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5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l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Завдання, які  пропонується  вчителем/кою, сприяють  формуванню  суспільних  цінностей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242140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indent="215900" algn="l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6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0" algn="l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 використанні   освітніх  ресурсів  вчитель/ка  керується  принципами  академічної  доброчесності</a:t>
                      </a:r>
                      <a:endParaRPr lang="ru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276915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94B252A-5E0F-4945-AD6E-E7518865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993" y="-27384"/>
            <a:ext cx="8956670" cy="1360836"/>
          </a:xfrm>
        </p:spPr>
        <p:txBody>
          <a:bodyPr>
            <a:normAutofit fontScale="90000"/>
          </a:bodyPr>
          <a:lstStyle/>
          <a:p>
            <a:pPr indent="215900">
              <a:spcBef>
                <a:spcPts val="600"/>
              </a:spcBef>
              <a:spcAft>
                <a:spcPts val="600"/>
              </a:spcAft>
            </a:pPr>
            <a:br>
              <a:rPr lang="uk-UA" sz="2700" b="1" dirty="0">
                <a:effectLst/>
                <a:latin typeface="Times New Roman" panose="02020603050405020304" pitchFamily="18" charset="0"/>
              </a:rPr>
            </a:br>
            <a:br>
              <a:rPr lang="uk-UA" sz="2700" b="1" dirty="0">
                <a:effectLst/>
                <a:latin typeface="Times New Roman" panose="02020603050405020304" pitchFamily="18" charset="0"/>
              </a:rPr>
            </a:br>
            <a:br>
              <a:rPr lang="uk-UA" sz="2700" b="1" dirty="0">
                <a:effectLst/>
                <a:latin typeface="Times New Roman" panose="02020603050405020304" pitchFamily="18" charset="0"/>
              </a:rPr>
            </a:br>
            <a:r>
              <a:rPr lang="uk-UA" sz="3100" b="1" dirty="0">
                <a:effectLst/>
                <a:latin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Times New Roman" panose="02020603050405020304" pitchFamily="18" charset="0"/>
              </a:rPr>
              <a:t>ВИВЧЕННЯ  ОСВІТНІХ  РЕСУРСІВ  ТА  ЗАВДАНЬ, ЯКІ  ВИКОРИСТОВУЮТЬ  ВЧИТЕЛІ  ПІД  ЧАС  ВИКОРИСТАННЯ  ТЕХНОЛОГІЇ  ДИСТАНЦІЙНОГО  НАВЧАННЯ  </a:t>
            </a:r>
            <a:br>
              <a:rPr lang="ru-UA" sz="4800" b="1" dirty="0">
                <a:effectLst/>
                <a:latin typeface="Times New Roman" panose="02020603050405020304" pitchFamily="18" charset="0"/>
              </a:rPr>
            </a:br>
            <a: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42C144-E232-4A82-BE02-B327CB31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94" y="829230"/>
            <a:ext cx="755970" cy="335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4AD819-16AA-4271-A79A-9B4732BA3C04}"/>
              </a:ext>
            </a:extLst>
          </p:cNvPr>
          <p:cNvSpPr txBox="1"/>
          <p:nvPr/>
        </p:nvSpPr>
        <p:spPr>
          <a:xfrm>
            <a:off x="1" y="735291"/>
            <a:ext cx="140236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15900" algn="ctr">
              <a:tabLst>
                <a:tab pos="3060065" algn="ctr"/>
                <a:tab pos="3060065" algn="ctr"/>
              </a:tabLst>
            </a:pPr>
            <a:r>
              <a:rPr lang="ru-UA" sz="7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Додаток</a:t>
            </a:r>
            <a:r>
              <a:rPr lang="uk-UA" sz="7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ru-UA" sz="7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7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ru-UA" sz="7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до наказу </a:t>
            </a:r>
            <a:r>
              <a:rPr lang="ru-UA" sz="7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Державної</a:t>
            </a:r>
            <a:r>
              <a:rPr lang="ru-UA" sz="7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7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служби</a:t>
            </a:r>
            <a:r>
              <a:rPr lang="ru-UA" sz="7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7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якості</a:t>
            </a:r>
            <a:r>
              <a:rPr lang="ru-UA" sz="7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освіти України </a:t>
            </a:r>
            <a:br>
              <a:rPr lang="ru-UA" sz="7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uk-UA" sz="7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від 09 січня 2020 № 01-11/1</a:t>
            </a:r>
            <a:endParaRPr lang="ru-UA" sz="7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8460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113CA5E-1FAD-49B1-A7F8-8D87AF55F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spcBef>
                <a:spcPts val="600"/>
              </a:spcBef>
              <a:buNone/>
            </a:pPr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 вивчення педагогічної діяльності  Державної служби якості (електронні  освітні  ресурси)</a:t>
            </a:r>
            <a:endParaRPr lang="ru-UA" sz="1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Електронні  освітні  ресурси  містять  критерії  результатів  навчання,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спрямовані  на  оволодіння  учнями  ключовими  компетентностями.</a:t>
            </a:r>
            <a:endParaRPr lang="ru-UA" sz="1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358775" algn="l"/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Здійснюється  постійна  комунікація  вчителя  і  учнів, консультування, учням  надається  підтримка. </a:t>
            </a:r>
          </a:p>
          <a:p>
            <a:pPr marL="0" indent="358775" algn="l"/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  освітнього  контенту  та  завдань, які  пропонуються  учням, спрямовані  на  оволодіння  ключовими   </a:t>
            </a:r>
          </a:p>
          <a:p>
            <a:pPr marL="0" indent="0" algn="l">
              <a:buNone/>
            </a:pPr>
            <a:r>
              <a:rPr lang="uk-UA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компетентностями. </a:t>
            </a:r>
          </a:p>
          <a:p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 допомогою  технологій  дистанційного  навчання відстежуються  індивідуальні  освітні  траєкторії  учнів. </a:t>
            </a:r>
          </a:p>
          <a:p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Вчитель/ка використовує  електронні освітні  ресурси, розроблені  власноруч.</a:t>
            </a:r>
          </a:p>
          <a:p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  освітнього  контенту  спрямований  на  формування  суспільних цінностей. </a:t>
            </a:r>
          </a:p>
          <a:p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 використанні  електронних  освітніх  ресурсів  вчитель/ка керується  принципами  академічної  доброчесності.</a:t>
            </a:r>
            <a:endParaRPr lang="ru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B80485C-0735-4147-B632-BEF39BCA6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139" y="-27384"/>
            <a:ext cx="8975524" cy="1360836"/>
          </a:xfrm>
        </p:spPr>
        <p:txBody>
          <a:bodyPr>
            <a:noAutofit/>
          </a:bodyPr>
          <a:lstStyle/>
          <a:p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 освітніх  ресурсів, інформаційно-комунікаційних технологій  (ІКТ), медіаресурсів у освітній діяльності</a:t>
            </a:r>
            <a:endParaRPr lang="ru-U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0E1AFD-4FFA-4ABB-ADCE-C7F9FB261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67" y="848083"/>
            <a:ext cx="75597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3164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4D7015F-B54E-48D6-9665-02F58A02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МІЖ УЧАСНИКАМИ ОСВІТНЬОГО ПРОЦЕСУ ПІД ЧАС ДИСТАНЦІЙНОГО НАВЧАННЯ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54132C-70AC-4785-B20C-8F954F2C2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32" y="844200"/>
            <a:ext cx="755336" cy="334151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D05EC306-851C-40D9-91FF-5CB86907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831" y="1640264"/>
            <a:ext cx="10889149" cy="5043340"/>
          </a:xfrm>
        </p:spPr>
        <p:txBody>
          <a:bodyPr>
            <a:normAutofit lnSpcReduction="10000"/>
          </a:bodyPr>
          <a:lstStyle/>
          <a:p>
            <a:pPr algn="just"/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керівника закладу освіти -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обговорити зміну форм навчання з педагогічним колективом, обрати онлайн платформу, організувати й запровадити навчання з використанням дистанційних технологій. Запроваджуючи дистанційне навчання, </a:t>
            </a:r>
            <a:r>
              <a:rPr lang="uk-UA" sz="1600" spc="1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адміністрації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uk-UA" sz="1600" spc="1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кладу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 зважати не лише на наявність техніки і </a:t>
            </a:r>
            <a:r>
              <a:rPr lang="uk-UA" sz="1600" spc="1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доступу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інтернет у вчителів та учнів, а й на специфіку початкової,</a:t>
            </a:r>
            <a:r>
              <a:rPr lang="uk-UA" sz="1600" spc="-3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основної</a:t>
            </a:r>
            <a:r>
              <a:rPr lang="uk-UA" sz="1600" spc="-2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uk-UA" sz="1600" spc="-3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старшої</a:t>
            </a:r>
            <a:r>
              <a:rPr lang="uk-UA" sz="1600" spc="-2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школи.</a:t>
            </a:r>
            <a:r>
              <a:rPr lang="uk-UA" sz="1600" spc="-2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Варто</a:t>
            </a:r>
            <a:r>
              <a:rPr lang="uk-UA" sz="1600" spc="-3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пам’ятати,</a:t>
            </a:r>
            <a:r>
              <a:rPr lang="uk-UA" sz="1600" spc="-2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uk-UA" sz="1600" spc="-2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сформованості самостійної роботи учнів початкових класів нижчий, ніж учнів основної та старшої школи, тому організовувати </a:t>
            </a:r>
            <a:r>
              <a:rPr lang="uk-UA" sz="1600" spc="1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роботу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молодших школярів мають дорослі, адже</a:t>
            </a:r>
            <a:r>
              <a:rPr lang="uk-UA" sz="1600" spc="1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йдеться</a:t>
            </a:r>
            <a:r>
              <a:rPr lang="uk-UA" sz="1600" spc="-4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саме</a:t>
            </a:r>
            <a:r>
              <a:rPr lang="uk-UA" sz="1600" spc="-4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</a:t>
            </a:r>
            <a:r>
              <a:rPr lang="uk-UA" sz="1600" spc="-4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організацію</a:t>
            </a:r>
            <a:r>
              <a:rPr lang="uk-UA" sz="1600" spc="-4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навчального</a:t>
            </a:r>
            <a:r>
              <a:rPr lang="uk-UA" sz="1600" spc="-4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процесу</a:t>
            </a:r>
            <a:r>
              <a:rPr lang="uk-UA" sz="1600" spc="-45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вдома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https://nus.org.ua/articles/yak-organizuvaty-dystantsijne-navchannya-dosvid-dyrektoriv-shkil/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Вчитель/ка 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зобов’язаний(а)</a:t>
            </a:r>
            <a:r>
              <a:rPr lang="uk-UA" sz="1800" spc="26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виконувати  освітню  програму для досягнення учнями передбачених результатів навчання, тобто надавати інформацію щодо  </a:t>
            </a:r>
            <a:r>
              <a:rPr lang="uk-UA" sz="1800" spc="1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обсягу  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 змі</a:t>
            </a:r>
            <a:r>
              <a:rPr lang="uk-UA" sz="1800" spc="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 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навчального матеріалу, завдань на його закріплення, перевіряти й оцінювати їх та надавати </a:t>
            </a:r>
            <a:r>
              <a:rPr lang="uk-UA" sz="1800" spc="1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відгуки </a:t>
            </a:r>
            <a:r>
              <a:rPr 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виконані завдання.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Він/вона має розуміти мету, план виконуваних завдань, інструментарій для праці, ї </a:t>
            </a:r>
            <a:r>
              <a:rPr lang="uk-UA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обсяг та методику оцінювання виконаної</a:t>
            </a:r>
            <a:r>
              <a:rPr lang="uk-UA" sz="1600" spc="9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роботи. </a:t>
            </a:r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Рекомендуємо вчителям розпочати з планування графіка своєї роботи, визначити базові інструменти  та  платформу. </a:t>
            </a:r>
          </a:p>
          <a:p>
            <a:pPr algn="just"/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завдань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індивідуальної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освітньої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траєкторії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особливими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потребами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вчителям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асистентам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вчителів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інклюзивних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варто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проаналізувати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календарно-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тематичне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визначити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теми  для 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вивчення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дистанційному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тематичні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завдання   в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онлайн у межах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навантаження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384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52D4A4B-331C-40AA-B6F5-DB29F8951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опрацьовувати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компетентностями та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дотримуючись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принципу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доброчесності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боку, батьки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завдань та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початком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їхніми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обговорити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скоординувати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зручному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рекомендуємо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розмістити 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занять  (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і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Домовтесь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 про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непорозумінь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поясніть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батькам алгоритм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покладати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всю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без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обійтися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Завдання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могла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навчатися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завдання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6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A448FB-ECA3-4FE7-89A5-CBAC04E3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МІЖ УЧАСНИКАМИ ОСВІТНЬОГО ПРОЦЕСУ ПІД ЧАС ДИСТАНЦІЙНОГО НАВЧАННЯ</a:t>
            </a:r>
            <a:endParaRPr lang="ru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786D75-5FB3-45D3-9642-22A68EA08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0" y="838656"/>
            <a:ext cx="75597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181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0531868-E7BC-45CC-95EE-EB1A26403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838227"/>
            <a:ext cx="11041227" cy="4741681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Інвентаризація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учнів.</a:t>
            </a:r>
          </a:p>
          <a:p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загальноприйнятних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 для проведення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їхнє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педколективі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експрес-курси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тих,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(силами «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просунутих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перерозподіл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педпрацівників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норм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працюватиме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(силами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класами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сповіщення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завдань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батьками.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нарад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колективом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слабшим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неформального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б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16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перевантажувала</a:t>
            </a:r>
            <a:r>
              <a:rPr lang="ru-RU" sz="16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</a:t>
            </a:r>
            <a:r>
              <a:rPr lang="ru-RU" sz="1600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5D0C03-E581-49A6-8B45-D87FE8AE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РОБОТИ З ОРГАНІЗАЦІЇ ДИСТАНЦІЙНОГО НАВЧАННЯ В ШКОЛІ :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BBA430-AD2F-4E86-8739-1E4347D5C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94" y="838657"/>
            <a:ext cx="75597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7402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5C27216B-D96D-4126-A11D-E987CF06F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857080"/>
            <a:ext cx="11041227" cy="47511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гнучкості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місця, часу, темпу та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траєкторії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деякі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внутрішню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мотивацію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учнів,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завдання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3 з 5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запропонованих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порядку, за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розкладом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межах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навчальну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траєкторію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тому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нарощувати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автономність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(на) учитель/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учителька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стикаючись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викликом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скоригувати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календарно-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очікуваних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пам’ятаючи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деякі з них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недосяжними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умовах, деякі 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потребуватимуть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незначної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корекції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залишаться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незмінними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довше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аніж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вчителем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вчителькою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Варто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скоротити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Це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тематичне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вилучити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несуттєві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комбінувати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 в одну.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переглянути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нижчий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їх 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їх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скоригувати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умовах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їх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надто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9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розраховувати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охоплення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планованого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і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засвоює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скорочений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вилучені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теми.</a:t>
            </a:r>
          </a:p>
          <a:p>
            <a:endParaRPr lang="ru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A90D4C7-9446-458E-A773-BD8EF996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 МІСЦЯ, ЧАСУ,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ТЕМПУ ТА ТРАЄКТОРІЇ НАВЧАННЯ</a:t>
            </a:r>
            <a:endParaRPr lang="ru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DC2D1-9153-43EC-BCB3-BD75D00B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48" y="829229"/>
            <a:ext cx="755970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777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2846</Words>
  <Application>Microsoft Office PowerPoint</Application>
  <PresentationFormat>Широкоэкранный</PresentationFormat>
  <Paragraphs>180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Calibri</vt:lpstr>
      <vt:lpstr>stk</vt:lpstr>
      <vt:lpstr>Symbol</vt:lpstr>
      <vt:lpstr>Times New Roman</vt:lpstr>
      <vt:lpstr>1_Тема Office</vt:lpstr>
      <vt:lpstr> ДОПОМОГА УЧИТЕЛЮ У ОРГАНІЗАЦІЇ ОСВІТНЬОГО ПРОЦЕСУ В УМОВАХ ДИСТАНЦІЙНОГО НАВЧАННЯ:  КОМУНІКАЦІЯ УЧИТЕЛЯ З УЧНЯМИ ТА БАТЬКАМИ </vt:lpstr>
      <vt:lpstr>Презентация PowerPoint</vt:lpstr>
      <vt:lpstr> ВИКОРИСТАННЯ ІНФОРМАЦІЙНО-КОМУНІКАЦІЙНИХ ТЕХНОЛОГІЙ,  ОБЛАДНАННЯ, ЗАСОБІВ НАВЧАННЯ </vt:lpstr>
      <vt:lpstr>    ВИВЧЕННЯ  ОСВІТНІХ  РЕСУРСІВ  ТА  ЗАВДАНЬ, ЯКІ  ВИКОРИСТОВУЮТЬ  ВЧИТЕЛІ  ПІД  ЧАС  ВИКОРИСТАННЯ  ТЕХНОЛОГІЇ  ДИСТАНЦІЙНОГО  НАВЧАННЯ     </vt:lpstr>
      <vt:lpstr>Використання освітніх  ресурсів, інформаційно-комунікаційних технологій  (ІКТ), медіаресурсів у освітній діяльності</vt:lpstr>
      <vt:lpstr>ВЗАЄМОДІЯ МІЖ УЧАСНИКАМИ ОСВІТНЬОГО ПРОЦЕСУ ПІД ЧАС ДИСТАНЦІЙНОГО НАВЧАННЯ</vt:lpstr>
      <vt:lpstr>ВЗАЄМОДІЯ МІЖ УЧАСНИКАМИ ОСВІТНЬОГО ПРОЦЕСУ ПІД ЧАС ДИСТАНЦІЙНОГО НАВЧАННЯ</vt:lpstr>
      <vt:lpstr>АЛГОРИТМ РОБОТИ З ОРГАНІЗАЦІЇ ДИСТАНЦІЙНОГО НАВЧАННЯ В ШКОЛІ :</vt:lpstr>
      <vt:lpstr>ГНУЧКІСТЬ МІСЦЯ, ЧАСУ,  ТЕМПУ ТА ТРАЄКТОРІЇ НАВЧАННЯ</vt:lpstr>
      <vt:lpstr>МЕТОДИ ВЗАЄМОДІЇ З УЧНЯМИ ПІД ЧАС ДИСТАНЦІЙНОГО НАВЧАННЯ</vt:lpstr>
      <vt:lpstr> ДИСТАНЦІЙНЕ НАВЧАННЯ ТА АКАДЕМІЧНА ДОБРОЧЕСНІСТЬ </vt:lpstr>
      <vt:lpstr>ЗАСОБИ ТА ІНСТРУМЕНТАРІЙ ДИСТАНЦІЙНОГО НАВЧАННЯ</vt:lpstr>
      <vt:lpstr>Як організувати дистанційне навчання учнів — покрокова інструкція</vt:lpstr>
      <vt:lpstr> ПОШИРЕНІ ВЕБ-РЕСУРСИ ДЛЯ ДИСТАНЦІЙНОГО НАВЧАННЯ: </vt:lpstr>
      <vt:lpstr>ЦИФРОВА ТВОРЧІСТЬ УЧНІВ :</vt:lpstr>
      <vt:lpstr>ЕЛЕКТРОННІ ПІДРУЧНИКИ</vt:lpstr>
      <vt:lpstr>Методичний інструментарій для дистанційного навчання: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ДОПОМОГА УЧИТЕЛЮ У ОРГАНІЗАЦІЇ ОСВІТНЬОГО ПРОЦЕСУ В УМОВАХ ДИСТАНЦІЙНОГО НАВЧАННЯ:  КОМУНІКАЦІЯ УЧИТЕЛЯ З УЧНЯМИ ТА БАТЬКАМИ </dc:title>
  <dc:creator>User</dc:creator>
  <cp:lastModifiedBy>User</cp:lastModifiedBy>
  <cp:revision>35</cp:revision>
  <dcterms:created xsi:type="dcterms:W3CDTF">2020-11-26T09:12:28Z</dcterms:created>
  <dcterms:modified xsi:type="dcterms:W3CDTF">2021-01-05T15:03:52Z</dcterms:modified>
</cp:coreProperties>
</file>