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90" r:id="rId2"/>
    <p:sldId id="257" r:id="rId3"/>
    <p:sldId id="259" r:id="rId4"/>
    <p:sldId id="260" r:id="rId5"/>
    <p:sldId id="261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2" r:id="rId22"/>
    <p:sldId id="263" r:id="rId23"/>
    <p:sldId id="266" r:id="rId24"/>
    <p:sldId id="267" r:id="rId25"/>
    <p:sldId id="268" r:id="rId26"/>
    <p:sldId id="285" r:id="rId27"/>
    <p:sldId id="289" r:id="rId28"/>
    <p:sldId id="287" r:id="rId29"/>
    <p:sldId id="288" r:id="rId30"/>
    <p:sldId id="295" r:id="rId31"/>
    <p:sldId id="296" r:id="rId32"/>
    <p:sldId id="297" r:id="rId33"/>
    <p:sldId id="298" r:id="rId34"/>
    <p:sldId id="299" r:id="rId35"/>
    <p:sldId id="300" r:id="rId36"/>
    <p:sldId id="303" r:id="rId37"/>
    <p:sldId id="304" r:id="rId38"/>
    <p:sldId id="302" r:id="rId39"/>
    <p:sldId id="30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8C37E6-6D79-4F6F-87FE-D653737F0C5A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B26499-0A47-41EE-9823-7110E286C3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0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ADB03-4867-4995-B5DD-4D2955D7A4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7BCE-24E6-4C08-9351-EF6E325AE1D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12FC-9719-4829-9E25-7B7395994E4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522D31-8E9E-4168-94A1-4D25CAAF40A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B1C8B-ADC2-4CB9-B53F-92FEC4EBC21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7A057-20AD-45A0-BBC5-15E41B78E6D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8401-436E-4F79-8918-7A764C15D5B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AF168-B447-486E-A60D-AFF3BF851BB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507B4-0915-40B6-849E-C54960162CE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B0A97-AC82-4EE0-BC1E-B045305CD36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4F35B-551E-4143-85B5-52E6996F15E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0CB28-F080-4ABD-86E5-3343DE5B86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63E07-B646-4873-AC51-322AF825D3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41EA40-28EC-4D76-8780-52B53E953CD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495E7-0FD9-4457-8BB8-13A04EED06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EEFFA-663D-4EB9-ABBB-A2E4801B38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198376-1CBC-45E6-A6C9-679F61A01E6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2C04F-07FD-4554-A95B-5DAF5384EA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A8B73-65D5-4B23-9A18-E5713F2A678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F720-6368-4C20-BA6E-85D213C859A9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F32B-1251-4287-8CF4-8E557A2468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1B86-91B1-4809-B95B-5D692A0BDCA2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82D0-8D1E-4F18-A24F-706FC6FF4CF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C2EA-DFA2-46DB-BCAA-D7248379924B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A64-3772-4BDB-B317-FE2E0AB6B1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5D41-91B0-408D-82E7-51B27F74C2E8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492D-37F8-4011-951D-E00CE7B0EB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1C53-49FF-47D3-9B97-D0212621798C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49A8-6C29-45F4-9FA3-5DCC420BD2B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C3BC-8F76-4DA1-AE49-4322F8D2BB4E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60BF-29EF-4231-9C90-29180030F72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F165-4DF4-4D32-9B53-EDF127EFD6F5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C170-0344-41C0-831A-41D5791929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D299-35D9-4648-B515-0FB97B6F9EC8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CA6F-8A51-4DBD-B31A-A38C96705E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3AA6-7CEA-4E30-9E89-D01D279CBA9C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D18D-9217-4D36-87DF-E598523595F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2884-25F0-4B56-9DFF-4B3E918EEDD7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584E-1510-468F-8DB4-3CE4004883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82015-E54C-4DD7-AEA8-B48AFEE5D945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C8191-CC31-48C1-B0BE-FCC87022A31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57166"/>
            <a:ext cx="745463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238375" indent="-2238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uk-UA" sz="1600" b="1" u="sng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38375" indent="-2238375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u="sng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38375" indent="-2238375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u="sng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38375" indent="-22383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00808"/>
            <a:ext cx="77048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Витинанка</a:t>
            </a:r>
            <a:r>
              <a:rPr lang="uk-UA" sz="3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вид </a:t>
            </a:r>
            <a:r>
              <a:rPr lang="uk-UA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декоративно </a:t>
            </a:r>
            <a:r>
              <a:rPr lang="uk-UA" sz="36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–прикладного</a:t>
            </a:r>
            <a:r>
              <a:rPr lang="uk-UA" sz="3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мистецтва”</a:t>
            </a:r>
            <a:endParaRPr lang="uk-UA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2071670" y="302359"/>
            <a:ext cx="8429684" cy="655564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Немов відтворення серпанку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паперу вирізано все.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перед нами витинанки – 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Зразки чудової краси.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Легкі. прозорі, мов пушинки.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Цілком нагадують вони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Серветки, зірочки, сніжинки – 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Казковий витвір давнини.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Готують їх і витинають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Здебільш до новорічних свят.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Ними ялинки прикрашають,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Панелі замків і кімнат.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Ажурні витончені стрічки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Кладуть на шафи і полички.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ті, що мають форму кіл,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Кладуть під печиво на стіл.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їх навчитись витинати,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цього слід приготувати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Робочих приладів набір,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 першу чергу, треба взяти</a:t>
            </a:r>
          </a:p>
          <a:p>
            <a:pPr marL="530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Тонкий папір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331640" y="1772816"/>
            <a:ext cx="6400816" cy="3046988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“Паперове</a:t>
            </a:r>
            <a:r>
              <a:rPr lang="uk-UA" sz="48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4800" b="1" i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мереживо”</a:t>
            </a:r>
            <a:endParaRPr lang="uk-UA" sz="48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Дивосвіт витинанки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1285852" y="357166"/>
            <a:ext cx="6858048" cy="107721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cap="all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итинанка – це орнаментована й фігурна прикраса. 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журна витинанк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3379581" cy="2928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ажурна витинан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3426" y="1071546"/>
            <a:ext cx="3090574" cy="37528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витинанка в еліпсі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571876"/>
            <a:ext cx="4071966" cy="30539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1142976" y="500042"/>
            <a:ext cx="8286776" cy="58477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формою витинанки поділяють на:</a:t>
            </a: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0" y="4286256"/>
            <a:ext cx="4286280" cy="52322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виготовлені у смужці;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72066" y="1214422"/>
            <a:ext cx="4286280" cy="52322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виготовлені у колі;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57158" y="1214422"/>
            <a:ext cx="4572032" cy="52322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виготовлені у квадраті;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786314" y="4286256"/>
            <a:ext cx="4572032" cy="52322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виготовлені у еліпсі;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vitinank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5072074"/>
            <a:ext cx="4714909" cy="13573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витинанка в кол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799664"/>
            <a:ext cx="2643206" cy="2389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витинанка в квадраті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857363"/>
            <a:ext cx="2786082" cy="23654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силуетна витинанка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857760"/>
            <a:ext cx="2762252" cy="1785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1000100" y="500042"/>
            <a:ext cx="8358246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мотивами витинанки поділяють на:</a:t>
            </a: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1142976" y="1643050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силуетні;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857884" y="1643050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ажурні;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итинанка в еліпс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4500562" cy="3271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4a497131196e6e413c1858fca6961184_1242963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2047" y="2500306"/>
            <a:ext cx="4271953" cy="32146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2428860" y="285728"/>
            <a:ext cx="6715140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Витинанки бувають таких груп: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2214546" y="928670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фігурки;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2214546" y="1428736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розетки;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214546" y="1928802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дерева;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2214546" y="2428868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стрічки;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214546" y="2928934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фіранки;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2214546" y="3429000"/>
            <a:ext cx="2571768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шпалери.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928662" y="285728"/>
            <a:ext cx="7929650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витинанці виділяють такі символи:</a:t>
            </a: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928662" y="857232"/>
            <a:ext cx="3071834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геометричні;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429256" y="857232"/>
            <a:ext cx="3071834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рослинні;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42910" y="3714752"/>
            <a:ext cx="3071834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тваринні;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786314" y="3714752"/>
            <a:ext cx="4000496" cy="64633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зображення людей;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vitinank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74168" y="640354"/>
            <a:ext cx="1971294" cy="36909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52205263_6c30c23717a69e4394fc69c357866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3549296" cy="23678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IMG_1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357395"/>
            <a:ext cx="2714644" cy="2500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143380"/>
            <a:ext cx="2786082" cy="28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2500298" y="285728"/>
            <a:ext cx="4429156" cy="70788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Марія Руденко</a:t>
            </a:r>
          </a:p>
        </p:txBody>
      </p:sp>
      <p:pic>
        <p:nvPicPr>
          <p:cNvPr id="13" name="Рисунок 12" descr="vytynankarud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000108"/>
            <a:ext cx="2000264" cy="2580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vytynank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3432">
            <a:off x="29678" y="-26566"/>
            <a:ext cx="2977247" cy="3738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 descr="vytynanka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1829">
            <a:off x="6164666" y="117463"/>
            <a:ext cx="2904394" cy="36470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 descr="26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558324"/>
            <a:ext cx="2857520" cy="32996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 descr="26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91052">
            <a:off x="6638800" y="4014558"/>
            <a:ext cx="2027025" cy="25465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 descr="26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25979">
            <a:off x="624009" y="4030803"/>
            <a:ext cx="2091038" cy="262693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2000232" y="285728"/>
            <a:ext cx="5357850" cy="70788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cap="all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арас Крамаренко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928670"/>
            <a:ext cx="225604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3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486" y="78008"/>
            <a:ext cx="2218551" cy="3566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3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4700">
            <a:off x="6577681" y="57116"/>
            <a:ext cx="2476507" cy="38100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3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429000"/>
            <a:ext cx="2714644" cy="32627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35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643314"/>
            <a:ext cx="2214578" cy="30605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 descr="35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3786189"/>
            <a:ext cx="2168030" cy="307181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2000232" y="285728"/>
            <a:ext cx="5357850" cy="70788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Емма </a:t>
            </a:r>
            <a:r>
              <a:rPr lang="uk-UA" sz="4000" b="1" dirty="0" err="1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Левадська</a:t>
            </a:r>
            <a:endParaRPr lang="uk-UA" sz="40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19872" y="928669"/>
            <a:ext cx="2017491" cy="264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3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12509"/>
            <a:ext cx="3312368" cy="33454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3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4687" y="332656"/>
            <a:ext cx="2629313" cy="32115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3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3016"/>
            <a:ext cx="2714644" cy="28154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35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852"/>
            <a:ext cx="2494528" cy="33260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 descr="35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7" y="3145860"/>
            <a:ext cx="2714613" cy="36194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643050"/>
            <a:ext cx="7072362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найвеличнішому</a:t>
            </a:r>
            <a:endParaRPr lang="ru-RU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споміж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мистецтву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endParaRPr lang="ru-RU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Бертольд Брехт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1259632" y="1196752"/>
            <a:ext cx="8429684" cy="403187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Мереживо ніжне, таке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нитривке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Папір, мов живий, тихо дише.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серці моїм щось тріпоче м'яке,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Мабуть, свою долю я пишу.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віриться: буде вона ота мить,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витинанку зроблю я,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Яка синім птахом у світ полетить,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світ ця краса порятує.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785794"/>
            <a:ext cx="7429552" cy="5693866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листка паперу дерево звелося.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дивно якось все переплелося: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Минувшина людська і майбуття.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 назвали – Дерево життя.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землі коріння. Крона в небо пнеться.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</a:t>
            </a:r>
            <a:r>
              <a:rPr lang="uk-UA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чого воно вже так ведеться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Нитки незримі все буття сплели,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мінливості щось там ми знайшли.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Вмирає щось, </a:t>
            </a:r>
            <a:r>
              <a:rPr lang="uk-UA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знову відродиться,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Живим дощем через віки </a:t>
            </a:r>
            <a:r>
              <a:rPr lang="uk-UA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пролиться</a:t>
            </a: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Зернята правди, мудрості, добра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 витинанка зберегла.</a:t>
            </a:r>
            <a:r>
              <a:rPr lang="uk-UA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Наталія Калачник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785794"/>
            <a:ext cx="6400816" cy="2308324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 життя – це символ Всесвіту, невичерпних життєвих сил, вічного оновлення та відродження</a:t>
            </a:r>
            <a:endParaRPr sz="3600" b="1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4071942"/>
            <a:ext cx="7329510" cy="2308324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роду –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Божої</a:t>
            </a:r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мудрості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1743052" y="500042"/>
            <a:ext cx="7400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endParaRPr lang="ru-RU" sz="3600" b="1" u="sng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928662" y="2214554"/>
            <a:ext cx="8215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Кольоровий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папір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папір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Картон (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кольоровий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Клей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Ножиці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1857356" y="642918"/>
            <a:ext cx="7072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3600" b="1" u="sng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785786" y="1500174"/>
            <a:ext cx="8001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горизонталі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вертикалі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аркуш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навпіл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Олівцем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аркуша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ми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зігнули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нанести половину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Ножицями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контуру рисунка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вирізати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охайно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Наклеїти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витинанку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картон.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1857356" y="357166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користуванні</a:t>
            </a:r>
            <a:r>
              <a:rPr lang="ru-RU" sz="36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ножицями</a:t>
            </a:r>
            <a:endParaRPr lang="ru-RU" sz="3600" b="1" u="sng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714348" y="1687354"/>
            <a:ext cx="80010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Працювати слід обережно.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3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Різати папір ножицями тільки від себе.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3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Передавати ножиці ручками вперед, а замкнуті леза тримати в долоні.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3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Ножиці лише передавати, а не кидати.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3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 завершення роботи прибрати своє робоче місце і скласти ножиці.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62" y="142852"/>
            <a:ext cx="7666162" cy="65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E:\дерев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332656"/>
            <a:ext cx="8376931" cy="62826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1043608" y="1916832"/>
            <a:ext cx="7632848" cy="218521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роду в рід кладе життя мости,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коріння саду не цвісти,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стремління човен не пливе,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коріння сохне все живе.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323528" y="2060848"/>
            <a:ext cx="8352928" cy="304698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Людське безсмертя  з роду і до роду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Увись росте з коріння родоводу.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тільки той , у кого серце чуле,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 знає, береже минуле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вміє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шанувать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сучасне, -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 той майбутнє вивершить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прикрасне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643188" y="2357438"/>
            <a:ext cx="3986212" cy="227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928934"/>
            <a:ext cx="657229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Декоративно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прикладне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мистецтво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50" y="1214438"/>
            <a:ext cx="2571750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928688" y="1143000"/>
            <a:ext cx="2428875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571612"/>
            <a:ext cx="292895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Різблення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4313" y="3000375"/>
            <a:ext cx="205740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-214346" y="3357562"/>
            <a:ext cx="292895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Ткацтво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57563" y="571500"/>
            <a:ext cx="271462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928670"/>
            <a:ext cx="257176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Писанкарство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72313" y="3000375"/>
            <a:ext cx="207168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1643050"/>
            <a:ext cx="292895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Килимарство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3286124"/>
            <a:ext cx="292895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Кераміка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7188" y="4643438"/>
            <a:ext cx="271462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000750" y="4714875"/>
            <a:ext cx="271462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786322"/>
            <a:ext cx="257176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Художня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вишивка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4857760"/>
            <a:ext cx="257176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іграшка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3317636">
            <a:off x="2924175" y="4279900"/>
            <a:ext cx="369888" cy="758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3286125" y="5072063"/>
            <a:ext cx="2571750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>
            <a:off x="3357554" y="5286388"/>
            <a:ext cx="257176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Витинанка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верх 35"/>
          <p:cNvSpPr/>
          <p:nvPr/>
        </p:nvSpPr>
        <p:spPr>
          <a:xfrm rot="16200000">
            <a:off x="2199482" y="3444081"/>
            <a:ext cx="503238" cy="473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8" name="Стрелка вверх 37"/>
          <p:cNvSpPr/>
          <p:nvPr/>
        </p:nvSpPr>
        <p:spPr>
          <a:xfrm rot="18491406">
            <a:off x="2804319" y="2321719"/>
            <a:ext cx="503237" cy="473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9" name="Стрелка вверх 38"/>
          <p:cNvSpPr/>
          <p:nvPr/>
        </p:nvSpPr>
        <p:spPr>
          <a:xfrm>
            <a:off x="4429125" y="1857375"/>
            <a:ext cx="503238" cy="473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0" name="Стрелка вверх 39"/>
          <p:cNvSpPr/>
          <p:nvPr/>
        </p:nvSpPr>
        <p:spPr>
          <a:xfrm rot="2402672">
            <a:off x="6022975" y="2320925"/>
            <a:ext cx="503238" cy="473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1" name="Стрелка вверх 40"/>
          <p:cNvSpPr/>
          <p:nvPr/>
        </p:nvSpPr>
        <p:spPr>
          <a:xfrm rot="5400000">
            <a:off x="6609557" y="3391694"/>
            <a:ext cx="503237" cy="4349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2" name="Стрелка вверх 41"/>
          <p:cNvSpPr/>
          <p:nvPr/>
        </p:nvSpPr>
        <p:spPr>
          <a:xfrm rot="8597825">
            <a:off x="6164263" y="4151313"/>
            <a:ext cx="503237" cy="715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3" name="Стрелка вверх 42"/>
          <p:cNvSpPr/>
          <p:nvPr/>
        </p:nvSpPr>
        <p:spPr>
          <a:xfrm rot="10800000">
            <a:off x="4440238" y="4656138"/>
            <a:ext cx="503237" cy="415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4" grpId="0" animBg="1"/>
      <p:bldP spid="32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00816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u="sng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Вузлики</a:t>
            </a:r>
            <a:r>
              <a:rPr b="1" u="sng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b="1" u="sng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u="sng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b="1" u="sng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000240"/>
            <a:ext cx="7400948" cy="3170099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Витинанка</a:t>
            </a:r>
            <a:r>
              <a:rPr lang="ru-RU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орнаментован</a:t>
            </a:r>
            <a:r>
              <a:rPr lang="uk-UA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фігурна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прикраса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житла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ажурно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вирізана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ножицями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ножем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кольорового</a:t>
            </a:r>
            <a:r>
              <a:rPr lang="ru-RU" sz="4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паперу</a:t>
            </a:r>
            <a:endParaRPr lang="ru-RU" sz="4000" b="1" i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400816" cy="6463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u="sng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Зразки витинанок</a:t>
            </a:r>
          </a:p>
        </p:txBody>
      </p:sp>
      <p:pic>
        <p:nvPicPr>
          <p:cNvPr id="7171" name="Рисунок 6" descr="витинан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3071813"/>
            <a:ext cx="27320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7" descr="decor_pearls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0" descr="витинанка 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857250"/>
            <a:ext cx="2868613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331640" y="1403484"/>
            <a:ext cx="6400816" cy="3785652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8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“Паперове</a:t>
            </a:r>
            <a:r>
              <a:rPr lang="uk-UA" sz="4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4800" b="1" i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мереживо”</a:t>
            </a:r>
            <a:endParaRPr lang="uk-UA" sz="48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Витоки витинанки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1" y="213285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>
          <a:xfrm>
            <a:off x="214282" y="1643050"/>
            <a:ext cx="8643998" cy="341632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Витинанки від українського слова </a:t>
            </a:r>
            <a:r>
              <a:rPr lang="uk-UA" sz="3600" b="1" dirty="0" err="1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“витинати”</a:t>
            </a:r>
            <a:r>
              <a:rPr lang="uk-UA" sz="36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“вирізувати”</a:t>
            </a:r>
            <a:r>
              <a:rPr lang="uk-UA" sz="36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 витинанки виготовляли із шкіри, вони датуються </a:t>
            </a:r>
            <a:r>
              <a:rPr lang="en-US" sz="36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6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 до н. е., ними прикрашали одяг, речі.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214282" y="1214422"/>
            <a:ext cx="8929718" cy="366254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 життя витинанкам дало виробництво паперу. На зміну ажурним візерункам із шкіри і тканини приходили паперові прикраси, які виникли в Китаї у </a:t>
            </a:r>
            <a:r>
              <a:rPr lang="en-US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ІІ-ХІІ ст. Їх можна вважати аналогами традиційних витинанок.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Україні  зажили слави народні паперові прикраси у середині ХІХ ст.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357158" y="1571612"/>
            <a:ext cx="8429684" cy="2800767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b="1" cap="all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озквіт витинанок на Україні припадає на         кінець ХІХ ст. початок ХХ ст. 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Виготовленням витинанок у дитинстві займались М. Гоголь, художники Г. Нарбут,          М. </a:t>
            </a:r>
            <a:r>
              <a:rPr lang="uk-UA" sz="2800" b="1" dirty="0" err="1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Добужинський</a:t>
            </a:r>
            <a:r>
              <a:rPr lang="uk-UA" sz="2800" b="1" dirty="0">
                <a:ln w="10541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b="1" dirty="0">
              <a:ln w="10541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ія витинанка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витинанка</Template>
  <TotalTime>0</TotalTime>
  <Words>769</Words>
  <Application>Microsoft Office PowerPoint</Application>
  <PresentationFormat>Екран (4:3)</PresentationFormat>
  <Paragraphs>167</Paragraphs>
  <Slides>39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0" baseType="lpstr">
      <vt:lpstr>Презентація витинанка</vt:lpstr>
      <vt:lpstr>Слайд 1</vt:lpstr>
      <vt:lpstr>Слайд 2</vt:lpstr>
      <vt:lpstr>Слайд 3</vt:lpstr>
      <vt:lpstr>Вузлики на пам’ять</vt:lpstr>
      <vt:lpstr>Зразки витинанок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Дерево життя – це символ Всесвіту, невичерпних життєвих сил, вічного оновлення та відродження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2011-06-23T18:00:20Z</dcterms:created>
  <dcterms:modified xsi:type="dcterms:W3CDTF">2018-10-18T09:11:35Z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