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9" r:id="rId4"/>
    <p:sldId id="272" r:id="rId5"/>
    <p:sldId id="273" r:id="rId6"/>
    <p:sldId id="258" r:id="rId7"/>
    <p:sldId id="274" r:id="rId8"/>
    <p:sldId id="278" r:id="rId9"/>
    <p:sldId id="261" r:id="rId10"/>
    <p:sldId id="263" r:id="rId11"/>
    <p:sldId id="276" r:id="rId12"/>
    <p:sldId id="275" r:id="rId13"/>
    <p:sldId id="268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33"/>
    <a:srgbClr val="00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5" name="Пі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1" name="Місце для дати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18" name="Місце для нижнього колонтитула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Місце для зображення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аголовка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1" name="Місце для тексту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7" name="Місце для дати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химических веществ. Premium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erver2\Users\Public\Documents\КУ ЦПРПП\ЛОГОТИП ЦПРП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5" y="600382"/>
            <a:ext cx="1872208" cy="13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59" y="188640"/>
            <a:ext cx="6732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СЛАВУТСЬКА МІСЬКА РАДА</a:t>
            </a:r>
          </a:p>
          <a:p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ПРОФЕСІЙНОГО РОЗВИТКУ 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 ПРАЦІВНИКІВ»</a:t>
            </a:r>
          </a:p>
          <a:p>
            <a:endParaRPr lang="uk-UA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636912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 ПЛАНУВАННЯ ПІДВИЩЕННЯ КВАЛІФІКАЦІЇ ПЕДАГОГІЧНИХ ПРАЦІВНИКІВ</a:t>
            </a:r>
          </a:p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15966" r="26839" b="31428"/>
          <a:stretch/>
        </p:blipFill>
        <p:spPr bwMode="auto">
          <a:xfrm>
            <a:off x="73936" y="116632"/>
            <a:ext cx="8962560" cy="670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20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4662" y="116632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ПРОПОЗИЦІЇ ХОІППО НА 2021 рік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0626" y="528834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Тривалісь навчання: 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тиждень – 36 год.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тижні – 72 год.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м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Славути: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тиждень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тижні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формовані групи на базі м. Славути:</a:t>
            </a: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15.02-26.02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 ЗДО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22.02-26.02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15.02-19.02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чителі індивідуального навчання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чителі початкових класів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чителі інклюзивного навчання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базі м. Шепетівки: 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 географії з 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11.01-15.01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ЕТАП ПЛАНУВАННЯ ПІДВИЩЕННЯ КВАЛІФКАЦІЇ</a:t>
            </a:r>
          </a:p>
          <a:p>
            <a:pPr mar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Після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 кошторису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закладу на 2021 рік.</a:t>
            </a:r>
          </a:p>
          <a:p>
            <a:pPr marL="0" indent="0">
              <a:buNone/>
            </a:pPr>
            <a:endParaRPr lang="uk-UA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Керівник закладу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оприлюднює  загальний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коштів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 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підвищення кваліфікації педагогічних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працівників.</a:t>
            </a: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Протягом </a:t>
            </a:r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 15 календарних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днів кожен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працівник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подає керівникові закладу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 до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 підвищення </a:t>
            </a:r>
          </a:p>
          <a:p>
            <a:pPr mar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рік.</a:t>
            </a:r>
          </a:p>
          <a:p>
            <a:pPr marL="0" indent="0">
              <a:buNone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/>
              <a:buAutoNum type="arabicPeriod"/>
            </a:pPr>
            <a:endParaRPr lang="uk-UA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3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87849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9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8820472" cy="6141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пізніше 25 грудня 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 повинен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інформувати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керівника 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  про стан проходження ним ПК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pPr marL="0" indent="0"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додаванням копій отриманих документів про ПК</a:t>
            </a:r>
          </a:p>
          <a:p>
            <a:pPr marL="0" indent="0" algn="ctr"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 рекомендує</a:t>
            </a:r>
          </a:p>
          <a:p>
            <a:pPr marL="0" indent="0"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педагогічним працівникам самостійно у</a:t>
            </a:r>
          </a:p>
          <a:p>
            <a:pPr marL="0" indent="0"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довільній формі облікувати власні результати</a:t>
            </a:r>
          </a:p>
          <a:p>
            <a:pPr marL="0" indent="0"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підвищення кваліфікації з метою уникнення непорозумінь 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 від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04.03.20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1/9-141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067128" cy="45389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Ми не знаємо усього,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але готові знайти відповіді на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будь – які Ваші запитання!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238867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9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8784976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Стаття 54 </a:t>
            </a:r>
            <a:r>
              <a:rPr lang="uk-UA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Закону України «Про освіту»</a:t>
            </a:r>
          </a:p>
          <a:p>
            <a:pPr marL="0" indent="0">
              <a:buNone/>
            </a:pP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Педагогічні працівники зобов'язані </a:t>
            </a:r>
            <a:r>
              <a:rPr lang="uk-UA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uk-UA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підвищувати свій професійний і загальнокультурний рівні  та педагогічну майстерність</a:t>
            </a:r>
          </a:p>
          <a:p>
            <a:pPr marL="0" indent="0">
              <a:buNone/>
            </a:pPr>
            <a:endParaRPr lang="uk-UA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35" y="1010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Законодавче підґрунтя організації системи </a:t>
            </a:r>
          </a:p>
          <a:p>
            <a:pPr algn="ctr"/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ідвищення  кваліфікації  педагогічних  працівників у закладах освіти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59824"/>
              </p:ext>
            </p:extLst>
          </p:nvPr>
        </p:nvGraphicFramePr>
        <p:xfrm>
          <a:off x="110435" y="1484784"/>
          <a:ext cx="8854053" cy="36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6131"/>
                <a:gridCol w="1558611"/>
                <a:gridCol w="1266743"/>
                <a:gridCol w="720080"/>
                <a:gridCol w="1008112"/>
                <a:gridCol w="609560"/>
                <a:gridCol w="1273485"/>
                <a:gridCol w="709243"/>
                <a:gridCol w="792088"/>
              </a:tblGrid>
              <a:tr h="2165918"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Заклади освіти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Загальний обсяг підвищення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 кваліфікації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 smtClean="0"/>
                        <a:t>на 5 років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uk-UA" sz="1100" dirty="0" smtClean="0">
                          <a:solidFill>
                            <a:srgbClr val="C00000"/>
                          </a:solidFill>
                        </a:rPr>
                        <a:t>Вересень 2017 </a:t>
                      </a:r>
                    </a:p>
                    <a:p>
                      <a:pPr algn="ctr"/>
                      <a:r>
                        <a:rPr lang="uk-UA" sz="1100" dirty="0" smtClean="0">
                          <a:solidFill>
                            <a:srgbClr val="C00000"/>
                          </a:solidFill>
                        </a:rPr>
                        <a:t>(Лист МОН  </a:t>
                      </a:r>
                    </a:p>
                    <a:p>
                      <a:pPr algn="ctr"/>
                      <a:r>
                        <a:rPr lang="uk-UA" sz="1100" dirty="0" smtClean="0">
                          <a:solidFill>
                            <a:srgbClr val="C00000"/>
                          </a:solidFill>
                        </a:rPr>
                        <a:t>від </a:t>
                      </a:r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04.03.20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 № 1/9-141)</a:t>
                      </a:r>
                    </a:p>
                    <a:p>
                      <a:pPr algn="ctr"/>
                      <a:endParaRPr lang="ru-RU" sz="11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C00000"/>
                          </a:solidFill>
                        </a:rPr>
                        <a:t>Вимагати від працівника п.к. у 2017 році є неприйнятним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2018</a:t>
                      </a:r>
                      <a:r>
                        <a:rPr lang="uk-UA" sz="1100" baseline="0" dirty="0" smtClean="0"/>
                        <a:t> </a:t>
                      </a:r>
                    </a:p>
                    <a:p>
                      <a:r>
                        <a:rPr lang="uk-UA" sz="1100" baseline="0" dirty="0" smtClean="0"/>
                        <a:t>(п.6.</a:t>
                      </a:r>
                    </a:p>
                    <a:p>
                      <a:r>
                        <a:rPr lang="uk-UA" sz="1100" baseline="0" dirty="0" smtClean="0"/>
                        <a:t>ст. 59</a:t>
                      </a:r>
                    </a:p>
                    <a:p>
                      <a:r>
                        <a:rPr lang="uk-UA" sz="1100" baseline="0" dirty="0" smtClean="0"/>
                        <a:t>ЗУ «Про освіту»)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dirty="0" smtClean="0"/>
                        <a:t>Серпень</a:t>
                      </a:r>
                    </a:p>
                    <a:p>
                      <a:pPr algn="ctr"/>
                      <a:r>
                        <a:rPr lang="uk-UA" sz="1100" dirty="0" smtClean="0"/>
                        <a:t>2019</a:t>
                      </a:r>
                    </a:p>
                    <a:p>
                      <a:pPr algn="ctr"/>
                      <a:r>
                        <a:rPr lang="uk-UA" sz="1100" dirty="0" smtClean="0"/>
                        <a:t>(Постанова №800)</a:t>
                      </a:r>
                    </a:p>
                    <a:p>
                      <a:pPr algn="ctr"/>
                      <a:endParaRPr lang="uk-UA" sz="1100" dirty="0" smtClean="0"/>
                    </a:p>
                    <a:p>
                      <a:pPr algn="ctr"/>
                      <a:r>
                        <a:rPr lang="uk-UA" sz="1100" dirty="0" smtClean="0"/>
                        <a:t>Грудень</a:t>
                      </a:r>
                    </a:p>
                    <a:p>
                      <a:pPr algn="ctr"/>
                      <a:r>
                        <a:rPr lang="uk-UA" sz="1100" dirty="0" smtClean="0"/>
                        <a:t>2019</a:t>
                      </a:r>
                    </a:p>
                    <a:p>
                      <a:pPr algn="ctr"/>
                      <a:r>
                        <a:rPr lang="uk-UA" sz="1100" dirty="0" smtClean="0"/>
                        <a:t>(зміни до Постанови №800)</a:t>
                      </a:r>
                    </a:p>
                    <a:p>
                      <a:pPr algn="ctr"/>
                      <a:r>
                        <a:rPr lang="uk-UA" sz="1100" dirty="0" smtClean="0"/>
                        <a:t>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2020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solidFill>
                            <a:srgbClr val="C00000"/>
                          </a:solidFill>
                        </a:rPr>
                        <a:t>Березень 2021</a:t>
                      </a:r>
                    </a:p>
                    <a:p>
                      <a:pPr algn="ctr"/>
                      <a:r>
                        <a:rPr lang="uk-UA" sz="1100" b="1" dirty="0" smtClean="0">
                          <a:solidFill>
                            <a:srgbClr val="C00000"/>
                          </a:solidFill>
                        </a:rPr>
                        <a:t>(протягом календарного року)</a:t>
                      </a:r>
                    </a:p>
                    <a:p>
                      <a:pPr algn="ctr"/>
                      <a:endParaRPr lang="uk-UA" sz="11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uk-UA" sz="1100" b="1" dirty="0" smtClean="0">
                          <a:solidFill>
                            <a:srgbClr val="C00000"/>
                          </a:solidFill>
                        </a:rPr>
                        <a:t>Мінімальні</a:t>
                      </a:r>
                      <a:r>
                        <a:rPr lang="uk-UA" sz="1100" b="1" baseline="0" dirty="0" smtClean="0">
                          <a:solidFill>
                            <a:srgbClr val="C00000"/>
                          </a:solidFill>
                        </a:rPr>
                        <a:t> вимога щодо обсягу (Лист МОН від 04.11.19</a:t>
                      </a:r>
                    </a:p>
                    <a:p>
                      <a:pPr algn="ctr"/>
                      <a:r>
                        <a:rPr lang="uk-UA" sz="1100" b="1" baseline="0" dirty="0" smtClean="0">
                          <a:solidFill>
                            <a:srgbClr val="C00000"/>
                          </a:solidFill>
                        </a:rPr>
                        <a:t>№ 1/9-683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100" dirty="0" smtClean="0"/>
                        <a:t>2022</a:t>
                      </a:r>
                      <a:endParaRPr lang="ru-RU" sz="11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rgbClr val="C00000"/>
                          </a:solidFill>
                        </a:rPr>
                        <a:t>2023</a:t>
                      </a:r>
                      <a:endParaRPr lang="ru-RU" sz="11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ЗЗСО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150 годин </a:t>
                      </a:r>
                      <a:r>
                        <a:rPr lang="uk-UA" sz="1200" dirty="0" smtClean="0"/>
                        <a:t>(10% навички</a:t>
                      </a:r>
                      <a:r>
                        <a:rPr lang="uk-UA" sz="1200" baseline="0" dirty="0" smtClean="0"/>
                        <a:t> з учнями з особливими о.п.</a:t>
                      </a:r>
                      <a:r>
                        <a:rPr lang="uk-UA" sz="1200" dirty="0" smtClean="0"/>
                        <a:t>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18</a:t>
                      </a:r>
                    </a:p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80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</a:p>
                    <a:p>
                      <a:r>
                        <a:rPr lang="uk-UA" sz="14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150</a:t>
                      </a:r>
                      <a:endParaRPr lang="ru-RU" sz="1400" b="1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90</a:t>
                      </a:r>
                    </a:p>
                    <a:p>
                      <a:r>
                        <a:rPr lang="uk-UA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150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b="1" dirty="0" smtClean="0">
                          <a:solidFill>
                            <a:srgbClr val="C00000"/>
                          </a:solidFill>
                        </a:rPr>
                        <a:t>150 (10%)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54362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ЗДО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120 годин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72</a:t>
                      </a:r>
                      <a:endParaRPr lang="ru-RU" sz="14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C00000"/>
                          </a:solidFill>
                        </a:rPr>
                        <a:t>120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ЗПО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120 годин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C00000"/>
                          </a:solidFill>
                        </a:rPr>
                        <a:t>48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72</a:t>
                      </a:r>
                      <a:endParaRPr lang="ru-RU" sz="14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>
                          <a:solidFill>
                            <a:srgbClr val="C00000"/>
                          </a:solidFill>
                        </a:rPr>
                        <a:t>120</a:t>
                      </a:r>
                      <a:endParaRPr lang="ru-RU" sz="1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935" y="5301208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КМ України  від 21.08.2019 р. №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800 (зі змінами)</a:t>
            </a:r>
          </a:p>
          <a:p>
            <a:endParaRPr lang="ru-RU" sz="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Педагогічні працівники зобов’язані постійно підвищувати свою кваліфікацію</a:t>
            </a:r>
          </a:p>
          <a:p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00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t="11300" r="39588" b="4661"/>
          <a:stretch/>
        </p:blipFill>
        <p:spPr bwMode="auto">
          <a:xfrm>
            <a:off x="251520" y="153058"/>
            <a:ext cx="6264696" cy="633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7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67645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Стаття 59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Заклади освіти, в яких працюють педагогічні працівники, сприяють  їхньому професійному розвитку та підвищенню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Стаття 18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Підвищення кваліфікації  - це набуття особою нових  та/або вдосконалення раніше набутих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компетентностей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Проєкт профес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ійного стандарту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професіями «Вчитель початкових класів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загальної середньої освіти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Вчитель закладу загальної середньої освіти»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Мовно - комунікативна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Предметна компетентність 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Інформаційно-цифрова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Психологічна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Емоційно-етична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Компетентність педагогічного партнерства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Інклюзивна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Здоров’язбережувальна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Проєктувальна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Прогностична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Організаційна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Оцінювально-аналітична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Інноваційна компетентність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Здатність до навчання впродовж життя 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Рефлексивна компетентність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2204864"/>
            <a:ext cx="324036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Постанова КМ України  від 21.08.2019 р. № 800 (зі змінами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п.15 Визначено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напрями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5755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амооцінювання  власних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фахових і загальних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компетентностей,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усвідомлення потреби, 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ошук суб'єкта підвищення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7675" r="26924" b="61724"/>
          <a:stretch/>
        </p:blipFill>
        <p:spPr bwMode="auto">
          <a:xfrm>
            <a:off x="3347864" y="44624"/>
            <a:ext cx="5656385" cy="23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10959" r="30507" b="32015"/>
          <a:stretch/>
        </p:blipFill>
        <p:spPr bwMode="auto">
          <a:xfrm>
            <a:off x="251520" y="2430180"/>
            <a:ext cx="5760640" cy="431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6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21602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Пошук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Суб’єкта підвищення кваліфікації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8352928" cy="562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Згідно  статті 51 Закону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«Про ПЗСО»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кожному педагогічному працівникові гарантується право ПК в комунальному закладі післядипломної освіти,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розташованому на території проживання,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 обмежує його право обрати іншого суб'єкта ПК.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Інші суб'єкти, які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проводять освітню діяльність у сфері підвищення кваліфікації педагогічних 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працівників.</a:t>
            </a:r>
            <a:endParaRPr lang="uk-UA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аклад освіти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його структурний підрозділ),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наукова установа,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інша юридична чи фізична особа, 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тому числі фізична особа – підприємець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231031"/>
            <a:ext cx="77768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uk-U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 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04.03.20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1/9-141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Основним питанням для педагогічного працівника та педагогічної ради  має стати вивчення, аналіз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оцінювання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 підвищення кваліфікації,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якості послуг, перелік очікувальних результатів.</a:t>
            </a: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КМ України  від 21.08.2019 р. № 800 (зі змінами)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п.10.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Вимоги до програми підвищення кваліфікації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оприлюднена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вебсайті суб'єкта підвищення валіфікації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затверджується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суб’єктом підвищення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кваліфікації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містить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інформацію про її розробника (розробників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найменування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мету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напрям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зміст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обсяг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(тривалість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(форми) підвищення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перелік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компетентностей, що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вдосконалюватимуться/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набуватимуться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(загальні, фахові тощо).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552772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 «ЦПРПП» 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формує бази даних програм підвищення кваліфікації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2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490066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Документ про підвищення кваліфікації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640960" cy="5263480"/>
          </a:xfrm>
        </p:spPr>
        <p:txBody>
          <a:bodyPr>
            <a:normAutofit fontScale="85000" lnSpcReduction="2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результатами успішного  проходження ПК кожен суб'єкт ПК зобов'язаний  видати  педагогічному  працівникові  документ про ПК, що має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містити опис досягнутих ним результатів.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Перелік виданих документів про ПК оприлюднюється на веб-сайті суб'єкта ПК протягом 15 календарних днів після їх видачі.</a:t>
            </a: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Виданий </a:t>
            </a:r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суб'єктом документ про ПК повинен містити інформацію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овне найменування суб'єкта ПК;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різвище, ім'я та по батькові особи, яка ПК;</a:t>
            </a:r>
          </a:p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Форму, вид, тему ПК та його обсяг;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пис досягнутих результатів навчання;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ата видачі та обліковий запис документа;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айменування посади, яка підписала документ від імені суб'єкта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 та її підпис;</a:t>
            </a:r>
          </a:p>
          <a:p>
            <a:pPr marL="0"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ата видачі та обліковий запис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документа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 ПК.</a:t>
            </a:r>
          </a:p>
          <a:p>
            <a:pPr marL="0" indent="0">
              <a:buNone/>
            </a:pPr>
            <a:endParaRPr lang="uk-UA" sz="2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1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-1"/>
            <a:ext cx="9144000" cy="685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ЕТАП ПЕРСПЕКТИВНОГО ПЛАНУВАННЯ </a:t>
            </a:r>
          </a:p>
          <a:p>
            <a:pPr marL="0" indent="0" algn="ctr">
              <a:buNone/>
            </a:pPr>
            <a:r>
              <a:rPr lang="uk-UA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КВАЛІФКАЦІЇ</a:t>
            </a:r>
          </a:p>
          <a:p>
            <a:pPr mar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Педагогічна рада затверджує орієнтований план ПК, </a:t>
            </a: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формується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урахуванням пропозицій педагогічних працівників.</a:t>
            </a:r>
          </a:p>
          <a:p>
            <a:pPr marL="0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Орієнтований план ПК оприлюднюється на </a:t>
            </a:r>
          </a:p>
          <a:p>
            <a:pPr marL="0" indent="0">
              <a:buNone/>
            </a:pPr>
            <a:r>
              <a:rPr lang="uk-UA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інформаційному стенді закладу освіти</a:t>
            </a:r>
            <a:r>
              <a:rPr lang="uk-UA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вебсайті</a:t>
            </a:r>
            <a:endParaRPr lang="uk-UA" sz="1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пізніше 25 грудня 2020 року</a:t>
            </a:r>
          </a:p>
          <a:p>
            <a:pPr marL="0" indent="0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Wingdings"/>
              <a:buAutoNum type="arabicPeriod"/>
            </a:pPr>
            <a:endParaRPr lang="uk-UA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300" b="1" dirty="0" smtClean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7" t="29520" r="27729" b="37212"/>
          <a:stretch/>
        </p:blipFill>
        <p:spPr bwMode="auto">
          <a:xfrm>
            <a:off x="107504" y="2524942"/>
            <a:ext cx="8640960" cy="432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83568" y="6165304"/>
            <a:ext cx="4104456" cy="0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5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ишукана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623</TotalTime>
  <Words>867</Words>
  <Application>Microsoft Office PowerPoint</Application>
  <PresentationFormat>Екран (4:3)</PresentationFormat>
  <Paragraphs>208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Вишукана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Пошук  Суб’єкта підвищення кваліфікації</vt:lpstr>
      <vt:lpstr>Презентація PowerPoint</vt:lpstr>
      <vt:lpstr>Документ про підвищення кваліфікації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ІМЦ2</dc:creator>
  <cp:lastModifiedBy>ІМЦ3</cp:lastModifiedBy>
  <cp:revision>71</cp:revision>
  <dcterms:created xsi:type="dcterms:W3CDTF">2020-11-30T07:42:32Z</dcterms:created>
  <dcterms:modified xsi:type="dcterms:W3CDTF">2020-12-04T12:33:45Z</dcterms:modified>
</cp:coreProperties>
</file>