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94" r:id="rId7"/>
    <p:sldId id="270" r:id="rId8"/>
    <p:sldId id="260" r:id="rId9"/>
    <p:sldId id="261" r:id="rId10"/>
    <p:sldId id="262" r:id="rId11"/>
    <p:sldId id="263" r:id="rId12"/>
    <p:sldId id="264" r:id="rId13"/>
    <p:sldId id="265" r:id="rId14"/>
    <p:sldId id="266" r:id="rId15"/>
    <p:sldId id="267" r:id="rId16"/>
    <p:sldId id="26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6" autoAdjust="0"/>
  </p:normalViewPr>
  <p:slideViewPr>
    <p:cSldViewPr snapToGrid="0">
      <p:cViewPr varScale="1">
        <p:scale>
          <a:sx n="101" d="100"/>
          <a:sy n="101"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64803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08779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2459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149002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526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83635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59809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49530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2545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60B384-9D7D-4DE1-9F5E-559E47AA2594}" type="datetimeFigureOut">
              <a:rPr lang="ru-UA" smtClean="0"/>
              <a:t>25.11.2020</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48985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60B384-9D7D-4DE1-9F5E-559E47AA2594}" type="datetimeFigureOut">
              <a:rPr lang="ru-UA" smtClean="0"/>
              <a:t>25.11.2020</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296739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E60B384-9D7D-4DE1-9F5E-559E47AA2594}" type="datetimeFigureOut">
              <a:rPr lang="ru-UA" smtClean="0"/>
              <a:t>25.11.2020</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297725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E60B384-9D7D-4DE1-9F5E-559E47AA2594}" type="datetimeFigureOut">
              <a:rPr lang="ru-UA" smtClean="0"/>
              <a:t>25.11.2020</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340740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0B384-9D7D-4DE1-9F5E-559E47AA2594}" type="datetimeFigureOut">
              <a:rPr lang="ru-UA" smtClean="0"/>
              <a:t>25.11.2020</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68027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60B384-9D7D-4DE1-9F5E-559E47AA2594}" type="datetimeFigureOut">
              <a:rPr lang="ru-UA" smtClean="0"/>
              <a:t>25.11.2020</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177562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E60B384-9D7D-4DE1-9F5E-559E47AA2594}" type="datetimeFigureOut">
              <a:rPr lang="ru-UA" smtClean="0"/>
              <a:t>25.11.2020</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07377694-605B-4C78-976B-11856CF223A3}" type="slidenum">
              <a:rPr lang="ru-UA" smtClean="0"/>
              <a:t>‹#›</a:t>
            </a:fld>
            <a:endParaRPr lang="ru-UA"/>
          </a:p>
        </p:txBody>
      </p:sp>
    </p:spTree>
    <p:extLst>
      <p:ext uri="{BB962C8B-B14F-4D97-AF65-F5344CB8AC3E}">
        <p14:creationId xmlns:p14="http://schemas.microsoft.com/office/powerpoint/2010/main" val="64836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60B384-9D7D-4DE1-9F5E-559E47AA2594}" type="datetimeFigureOut">
              <a:rPr lang="ru-UA" smtClean="0"/>
              <a:t>25.11.2020</a:t>
            </a:fld>
            <a:endParaRPr lang="ru-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377694-605B-4C78-976B-11856CF223A3}" type="slidenum">
              <a:rPr lang="ru-UA" smtClean="0"/>
              <a:t>‹#›</a:t>
            </a:fld>
            <a:endParaRPr lang="ru-UA"/>
          </a:p>
        </p:txBody>
      </p:sp>
    </p:spTree>
    <p:extLst>
      <p:ext uri="{BB962C8B-B14F-4D97-AF65-F5344CB8AC3E}">
        <p14:creationId xmlns:p14="http://schemas.microsoft.com/office/powerpoint/2010/main" val="323031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dneprtest.dp.ua/docs/2021/pdf/kharakterystyka_istoriia_ukr_2021.pdf" TargetMode="External"/><Relationship Id="rId7" Type="http://schemas.openxmlformats.org/officeDocument/2006/relationships/hyperlink" Target="https://dneprtest.dp.ua/cms/index.php?option=com_content&amp;view=article&amp;id=763" TargetMode="External"/><Relationship Id="rId2" Type="http://schemas.openxmlformats.org/officeDocument/2006/relationships/hyperlink" Target="https://testportal.gov.ua/wp-content/uploads/2016/12/Programa_2020_istoriya.pdf" TargetMode="External"/><Relationship Id="rId1" Type="http://schemas.openxmlformats.org/officeDocument/2006/relationships/slideLayout" Target="../slideLayouts/slideLayout2.xml"/><Relationship Id="rId6" Type="http://schemas.openxmlformats.org/officeDocument/2006/relationships/hyperlink" Target="https://dneprtest.dp.ua/cms/index.php?option=com_content&amp;view=article&amp;id=752" TargetMode="External"/><Relationship Id="rId5" Type="http://schemas.openxmlformats.org/officeDocument/2006/relationships/hyperlink" Target="https://dneprtest.dp.ua/cms/index.php?option=com_content&amp;view=article&amp;id=767" TargetMode="External"/><Relationship Id="rId4" Type="http://schemas.openxmlformats.org/officeDocument/2006/relationships/hyperlink" Target="https://testportal.gov.ua/wp-content/uploads/2020/10/Nakaz-UTSOYAO-169-vid-15.10.2020_na-sajt.pd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osvita.ua/test/training/history/" TargetMode="External"/><Relationship Id="rId7" Type="http://schemas.openxmlformats.org/officeDocument/2006/relationships/hyperlink" Target="http://zno.osvita.ua/ukraine-history/" TargetMode="External"/><Relationship Id="rId2" Type="http://schemas.openxmlformats.org/officeDocument/2006/relationships/hyperlink" Target="http://osvita.ua/test/training/history/60512/" TargetMode="External"/><Relationship Id="rId1" Type="http://schemas.openxmlformats.org/officeDocument/2006/relationships/slideLayout" Target="../slideLayouts/slideLayout6.xml"/><Relationship Id="rId6" Type="http://schemas.openxmlformats.org/officeDocument/2006/relationships/hyperlink" Target="http://osvita.ua/test/answers/istoriya-ukr.html" TargetMode="External"/><Relationship Id="rId5" Type="http://schemas.openxmlformats.org/officeDocument/2006/relationships/hyperlink" Target="http://osvita.ua/doc/files/news/50/5040/Nakaz-171-16_10_2020-HIST.pdf" TargetMode="External"/><Relationship Id="rId4" Type="http://schemas.openxmlformats.org/officeDocument/2006/relationships/hyperlink" Target="http://osvita.ua/test/program_zno/1006"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channel/UCy-p0X1iEjN3pY7Ck9q3kAw" TargetMode="External"/><Relationship Id="rId3" Type="http://schemas.openxmlformats.org/officeDocument/2006/relationships/hyperlink" Target="https://courses.prometheus.org.ua/courses/course-v1:ZNO+HISTORY101+2017_T1/about" TargetMode="External"/><Relationship Id="rId7" Type="http://schemas.openxmlformats.org/officeDocument/2006/relationships/hyperlink" Target="https://www.youtube.com/channel/UC1Q2MLy0DEswY-1ZheTcYig" TargetMode="External"/><Relationship Id="rId12" Type="http://schemas.openxmlformats.org/officeDocument/2006/relationships/image" Target="../media/image27.png"/><Relationship Id="rId2" Type="http://schemas.openxmlformats.org/officeDocument/2006/relationships/hyperlink" Target="https://znohistory.ed-era.com/" TargetMode="External"/><Relationship Id="rId1" Type="http://schemas.openxmlformats.org/officeDocument/2006/relationships/slideLayout" Target="../slideLayouts/slideLayout6.xml"/><Relationship Id="rId6" Type="http://schemas.openxmlformats.org/officeDocument/2006/relationships/hyperlink" Target="https://www.youtube.com/channel/UC4jca_1y4PgqGhpMgotSMPA" TargetMode="External"/><Relationship Id="rId11" Type="http://schemas.openxmlformats.org/officeDocument/2006/relationships/hyperlink" Target="https://znayshov.com/OnlineResource/8klas/istoriia_ukrainy" TargetMode="External"/><Relationship Id="rId5" Type="http://schemas.openxmlformats.org/officeDocument/2006/relationships/hyperlink" Target="http://zno.academia.in.ua/course/view.php?id=3" TargetMode="External"/><Relationship Id="rId10" Type="http://schemas.openxmlformats.org/officeDocument/2006/relationships/hyperlink" Target="https://www.youtube.com/channel/UC73UiQhdfECjyOV0ySzFkVA/featured" TargetMode="External"/><Relationship Id="rId4" Type="http://schemas.openxmlformats.org/officeDocument/2006/relationships/hyperlink" Target="https://zno.genix.space/1-history-of-ukraine/" TargetMode="External"/><Relationship Id="rId9" Type="http://schemas.openxmlformats.org/officeDocument/2006/relationships/hyperlink" Target="https://www.youtube.com/playlist?list=PLeHY5pfB-Ayg9WAIIFxGVwCBN0ibChhY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42B769C-C6D7-4CD3-8733-D8DFEA113C81}"/>
              </a:ext>
            </a:extLst>
          </p:cNvPr>
          <p:cNvPicPr>
            <a:picLocks noChangeAspect="1"/>
          </p:cNvPicPr>
          <p:nvPr/>
        </p:nvPicPr>
        <p:blipFill>
          <a:blip r:embed="rId2"/>
          <a:stretch>
            <a:fillRect/>
          </a:stretch>
        </p:blipFill>
        <p:spPr>
          <a:xfrm>
            <a:off x="3054096" y="2249426"/>
            <a:ext cx="4089648" cy="1802833"/>
          </a:xfrm>
          <a:prstGeom prst="rect">
            <a:avLst/>
          </a:prstGeom>
        </p:spPr>
      </p:pic>
      <p:sp>
        <p:nvSpPr>
          <p:cNvPr id="3" name="Подзаголовок 2">
            <a:extLst>
              <a:ext uri="{FF2B5EF4-FFF2-40B4-BE49-F238E27FC236}">
                <a16:creationId xmlns:a16="http://schemas.microsoft.com/office/drawing/2014/main" id="{FFBA35BF-C874-40D2-BE2F-C41340851061}"/>
              </a:ext>
            </a:extLst>
          </p:cNvPr>
          <p:cNvSpPr>
            <a:spLocks noGrp="1"/>
          </p:cNvSpPr>
          <p:nvPr>
            <p:ph type="subTitle" idx="1"/>
          </p:nvPr>
        </p:nvSpPr>
        <p:spPr>
          <a:xfrm>
            <a:off x="566928" y="4198777"/>
            <a:ext cx="8707075" cy="2028288"/>
          </a:xfrm>
        </p:spPr>
        <p:txBody>
          <a:bodyPr>
            <a:normAutofit fontScale="77500" lnSpcReduction="20000"/>
          </a:bodyPr>
          <a:lstStyle/>
          <a:p>
            <a:pPr marL="0" marR="0" lvl="2" indent="0" algn="ctr" defTabSz="457200" rtl="0" eaLnBrk="1" fontAlgn="auto" latinLnBrk="0" hangingPunct="1">
              <a:lnSpc>
                <a:spcPct val="100000"/>
              </a:lnSpc>
              <a:spcBef>
                <a:spcPts val="345"/>
              </a:spcBef>
              <a:spcAft>
                <a:spcPts val="0"/>
              </a:spcAft>
              <a:buClr>
                <a:srgbClr val="90C226"/>
              </a:buClr>
              <a:buSzPts val="1400"/>
              <a:buFont typeface="Wingdings 3" charset="2"/>
              <a:buNone/>
              <a:tabLst/>
              <a:defRPr/>
            </a:pPr>
            <a:r>
              <a:rPr kumimoji="0" lang="uk-UA"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Аналіз сертифікаційної роботи 2020 року та особливості проведення </a:t>
            </a:r>
          </a:p>
          <a:p>
            <a:pPr marL="0" marR="0" lvl="2" indent="0" algn="ctr" defTabSz="457200" rtl="0" eaLnBrk="1" fontAlgn="auto" latinLnBrk="0" hangingPunct="1">
              <a:lnSpc>
                <a:spcPct val="100000"/>
              </a:lnSpc>
              <a:spcBef>
                <a:spcPts val="345"/>
              </a:spcBef>
              <a:spcAft>
                <a:spcPts val="0"/>
              </a:spcAft>
              <a:buClr>
                <a:srgbClr val="90C226"/>
              </a:buClr>
              <a:buSzPts val="1400"/>
              <a:buFont typeface="Wingdings 3" charset="2"/>
              <a:buNone/>
              <a:tabLst/>
              <a:defRPr/>
            </a:pPr>
            <a:r>
              <a:rPr kumimoji="0" lang="uk-UA"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ЗНО - 2021 з історії України</a:t>
            </a:r>
            <a:endParaRPr lang="uk-UA" sz="3600" b="1" dirty="0">
              <a:solidFill>
                <a:schemeClr val="accent2">
                  <a:lumMod val="75000"/>
                </a:schemeClr>
              </a:solidFill>
              <a:latin typeface="Times New Roman" panose="02020603050405020304" pitchFamily="18" charset="0"/>
              <a:cs typeface="Times New Roman" panose="02020603050405020304" pitchFamily="18" charset="0"/>
            </a:endParaRPr>
          </a:p>
          <a:p>
            <a:pPr marL="0" marR="0" lvl="2" indent="0" algn="ctr" defTabSz="457200" rtl="0" eaLnBrk="1" fontAlgn="auto" latinLnBrk="0" hangingPunct="1">
              <a:lnSpc>
                <a:spcPct val="100000"/>
              </a:lnSpc>
              <a:spcBef>
                <a:spcPts val="345"/>
              </a:spcBef>
              <a:spcAft>
                <a:spcPts val="0"/>
              </a:spcAft>
              <a:buClr>
                <a:srgbClr val="90C226"/>
              </a:buClr>
              <a:buSzPts val="1400"/>
              <a:buFont typeface="Wingdings 3" charset="2"/>
              <a:buNone/>
              <a:tabLst/>
              <a:defRPr/>
            </a:pPr>
            <a:endParaRPr kumimoji="0" lang="uk-UA"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endParaRPr>
          </a:p>
          <a:p>
            <a:pPr marL="0" marR="0" lvl="2" indent="0" algn="ctr" defTabSz="457200" rtl="0" eaLnBrk="1" fontAlgn="auto" latinLnBrk="0" hangingPunct="1">
              <a:lnSpc>
                <a:spcPct val="100000"/>
              </a:lnSpc>
              <a:spcBef>
                <a:spcPts val="345"/>
              </a:spcBef>
              <a:spcAft>
                <a:spcPts val="0"/>
              </a:spcAft>
              <a:buClr>
                <a:srgbClr val="90C226"/>
              </a:buClr>
              <a:buSzPts val="1400"/>
              <a:buFont typeface="Wingdings 3" charset="2"/>
              <a:buNone/>
              <a:tabLst/>
              <a:defRPr/>
            </a:pPr>
            <a:r>
              <a:rPr kumimoji="0" lang="uk-UA" sz="36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(на основі матеріалів Вінницького РЦОЯО)</a:t>
            </a:r>
          </a:p>
          <a:p>
            <a:pPr marL="0" marR="0" lvl="2" indent="0" algn="ctr" defTabSz="457200" rtl="0" eaLnBrk="1" fontAlgn="auto" latinLnBrk="0" hangingPunct="1">
              <a:lnSpc>
                <a:spcPct val="100000"/>
              </a:lnSpc>
              <a:spcBef>
                <a:spcPts val="345"/>
              </a:spcBef>
              <a:spcAft>
                <a:spcPts val="0"/>
              </a:spcAft>
              <a:buClr>
                <a:srgbClr val="90C226"/>
              </a:buClr>
              <a:buSzPts val="1400"/>
              <a:buFont typeface="Wingdings 3" charset="2"/>
              <a:buNone/>
              <a:tabLst/>
              <a:defRPr/>
            </a:pPr>
            <a:endParaRPr kumimoji="0" lang="ru-RU"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ru-UA" dirty="0"/>
          </a:p>
        </p:txBody>
      </p:sp>
      <p:pic>
        <p:nvPicPr>
          <p:cNvPr id="7" name="Рисунок 6">
            <a:extLst>
              <a:ext uri="{FF2B5EF4-FFF2-40B4-BE49-F238E27FC236}">
                <a16:creationId xmlns:a16="http://schemas.microsoft.com/office/drawing/2014/main" id="{7011FBF6-D8C7-4786-B14A-E1592F820F1E}"/>
              </a:ext>
            </a:extLst>
          </p:cNvPr>
          <p:cNvPicPr>
            <a:picLocks noChangeAspect="1"/>
          </p:cNvPicPr>
          <p:nvPr/>
        </p:nvPicPr>
        <p:blipFill>
          <a:blip r:embed="rId3"/>
          <a:stretch>
            <a:fillRect/>
          </a:stretch>
        </p:blipFill>
        <p:spPr>
          <a:xfrm>
            <a:off x="9345168" y="0"/>
            <a:ext cx="2846832" cy="1905000"/>
          </a:xfrm>
          <a:prstGeom prst="rect">
            <a:avLst/>
          </a:prstGeom>
        </p:spPr>
      </p:pic>
      <p:pic>
        <p:nvPicPr>
          <p:cNvPr id="6" name="Рисунок 2">
            <a:extLst>
              <a:ext uri="{FF2B5EF4-FFF2-40B4-BE49-F238E27FC236}">
                <a16:creationId xmlns:a16="http://schemas.microsoft.com/office/drawing/2014/main" id="{5650598E-DCBD-4C90-85BF-B435EE4A0F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820" y="1620393"/>
            <a:ext cx="226853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16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7373328-555D-4C4D-8642-1352D465B27E}"/>
              </a:ext>
            </a:extLst>
          </p:cNvPr>
          <p:cNvPicPr>
            <a:picLocks noChangeAspect="1"/>
          </p:cNvPicPr>
          <p:nvPr/>
        </p:nvPicPr>
        <p:blipFill>
          <a:blip r:embed="rId2"/>
          <a:stretch>
            <a:fillRect/>
          </a:stretch>
        </p:blipFill>
        <p:spPr>
          <a:xfrm>
            <a:off x="10262544" y="143163"/>
            <a:ext cx="1652159" cy="2145978"/>
          </a:xfrm>
          <a:prstGeom prst="rect">
            <a:avLst/>
          </a:prstGeom>
        </p:spPr>
      </p:pic>
      <p:pic>
        <p:nvPicPr>
          <p:cNvPr id="3" name="Рисунок 2">
            <a:extLst>
              <a:ext uri="{FF2B5EF4-FFF2-40B4-BE49-F238E27FC236}">
                <a16:creationId xmlns:a16="http://schemas.microsoft.com/office/drawing/2014/main" id="{2D1F5A49-0A40-4A00-8E17-D0F1106DC48E}"/>
              </a:ext>
            </a:extLst>
          </p:cNvPr>
          <p:cNvPicPr>
            <a:picLocks noChangeAspect="1"/>
          </p:cNvPicPr>
          <p:nvPr/>
        </p:nvPicPr>
        <p:blipFill rotWithShape="1">
          <a:blip r:embed="rId3"/>
          <a:srcRect l="37050" t="21333" r="36550" b="20800"/>
          <a:stretch/>
        </p:blipFill>
        <p:spPr>
          <a:xfrm>
            <a:off x="1965959" y="0"/>
            <a:ext cx="556224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33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CDA962D-85C1-48F4-8F3C-16CC788B5DDD}"/>
              </a:ext>
            </a:extLst>
          </p:cNvPr>
          <p:cNvPicPr>
            <a:picLocks noChangeAspect="1"/>
          </p:cNvPicPr>
          <p:nvPr/>
        </p:nvPicPr>
        <p:blipFill>
          <a:blip r:embed="rId2"/>
          <a:stretch>
            <a:fillRect/>
          </a:stretch>
        </p:blipFill>
        <p:spPr>
          <a:xfrm>
            <a:off x="10262544" y="198027"/>
            <a:ext cx="1652159" cy="2145978"/>
          </a:xfrm>
          <a:prstGeom prst="rect">
            <a:avLst/>
          </a:prstGeom>
        </p:spPr>
      </p:pic>
      <p:pic>
        <p:nvPicPr>
          <p:cNvPr id="3" name="Рисунок 2">
            <a:extLst>
              <a:ext uri="{FF2B5EF4-FFF2-40B4-BE49-F238E27FC236}">
                <a16:creationId xmlns:a16="http://schemas.microsoft.com/office/drawing/2014/main" id="{DB04D585-1E4C-459A-A4FC-3AF41663A221}"/>
              </a:ext>
            </a:extLst>
          </p:cNvPr>
          <p:cNvPicPr>
            <a:picLocks noChangeAspect="1"/>
          </p:cNvPicPr>
          <p:nvPr/>
        </p:nvPicPr>
        <p:blipFill rotWithShape="1">
          <a:blip r:embed="rId3"/>
          <a:srcRect l="66150" t="21067" r="8950" b="19467"/>
          <a:stretch/>
        </p:blipFill>
        <p:spPr>
          <a:xfrm>
            <a:off x="2136710" y="0"/>
            <a:ext cx="537322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868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DDDD65A-9105-4AA9-8135-EC8F7AE4D863}"/>
              </a:ext>
            </a:extLst>
          </p:cNvPr>
          <p:cNvPicPr>
            <a:picLocks noChangeAspect="1"/>
          </p:cNvPicPr>
          <p:nvPr/>
        </p:nvPicPr>
        <p:blipFill>
          <a:blip r:embed="rId2"/>
          <a:stretch>
            <a:fillRect/>
          </a:stretch>
        </p:blipFill>
        <p:spPr>
          <a:xfrm>
            <a:off x="10317408" y="161451"/>
            <a:ext cx="1652159" cy="2145978"/>
          </a:xfrm>
          <a:prstGeom prst="rect">
            <a:avLst/>
          </a:prstGeom>
        </p:spPr>
      </p:pic>
      <p:pic>
        <p:nvPicPr>
          <p:cNvPr id="3" name="Рисунок 2">
            <a:extLst>
              <a:ext uri="{FF2B5EF4-FFF2-40B4-BE49-F238E27FC236}">
                <a16:creationId xmlns:a16="http://schemas.microsoft.com/office/drawing/2014/main" id="{E7B53E33-A970-4654-9813-8D35E1A8111E}"/>
              </a:ext>
            </a:extLst>
          </p:cNvPr>
          <p:cNvPicPr>
            <a:picLocks noChangeAspect="1"/>
          </p:cNvPicPr>
          <p:nvPr/>
        </p:nvPicPr>
        <p:blipFill rotWithShape="1">
          <a:blip r:embed="rId3"/>
          <a:srcRect l="12600" t="21012" r="64657" b="19466"/>
          <a:stretch/>
        </p:blipFill>
        <p:spPr>
          <a:xfrm>
            <a:off x="2395727" y="0"/>
            <a:ext cx="4658497"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710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2F6D99-9F1D-4448-A544-4FDC9091BD44}"/>
              </a:ext>
            </a:extLst>
          </p:cNvPr>
          <p:cNvPicPr>
            <a:picLocks noChangeAspect="1"/>
          </p:cNvPicPr>
          <p:nvPr/>
        </p:nvPicPr>
        <p:blipFill>
          <a:blip r:embed="rId2"/>
          <a:stretch>
            <a:fillRect/>
          </a:stretch>
        </p:blipFill>
        <p:spPr>
          <a:xfrm>
            <a:off x="10335696" y="161451"/>
            <a:ext cx="1652159" cy="2145978"/>
          </a:xfrm>
          <a:prstGeom prst="rect">
            <a:avLst/>
          </a:prstGeom>
        </p:spPr>
      </p:pic>
      <p:pic>
        <p:nvPicPr>
          <p:cNvPr id="3" name="Рисунок 2">
            <a:extLst>
              <a:ext uri="{FF2B5EF4-FFF2-40B4-BE49-F238E27FC236}">
                <a16:creationId xmlns:a16="http://schemas.microsoft.com/office/drawing/2014/main" id="{72B05CFB-9DE9-4C1C-A848-2B918E070AB8}"/>
              </a:ext>
            </a:extLst>
          </p:cNvPr>
          <p:cNvPicPr>
            <a:picLocks noChangeAspect="1"/>
          </p:cNvPicPr>
          <p:nvPr/>
        </p:nvPicPr>
        <p:blipFill rotWithShape="1">
          <a:blip r:embed="rId3"/>
          <a:srcRect l="39675" t="21067" r="37150" b="22533"/>
          <a:stretch/>
        </p:blipFill>
        <p:spPr>
          <a:xfrm>
            <a:off x="2066543" y="0"/>
            <a:ext cx="500974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327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F0E6B91-6ADB-400D-AE19-426EEF807735}"/>
              </a:ext>
            </a:extLst>
          </p:cNvPr>
          <p:cNvPicPr>
            <a:picLocks noChangeAspect="1"/>
          </p:cNvPicPr>
          <p:nvPr/>
        </p:nvPicPr>
        <p:blipFill>
          <a:blip r:embed="rId2"/>
          <a:stretch>
            <a:fillRect/>
          </a:stretch>
        </p:blipFill>
        <p:spPr>
          <a:xfrm>
            <a:off x="10253400" y="118872"/>
            <a:ext cx="1652159" cy="2145978"/>
          </a:xfrm>
          <a:prstGeom prst="rect">
            <a:avLst/>
          </a:prstGeom>
        </p:spPr>
      </p:pic>
      <p:pic>
        <p:nvPicPr>
          <p:cNvPr id="3" name="Рисунок 2">
            <a:extLst>
              <a:ext uri="{FF2B5EF4-FFF2-40B4-BE49-F238E27FC236}">
                <a16:creationId xmlns:a16="http://schemas.microsoft.com/office/drawing/2014/main" id="{0B33D55D-632F-4971-B7C8-1772382F1B46}"/>
              </a:ext>
            </a:extLst>
          </p:cNvPr>
          <p:cNvPicPr>
            <a:picLocks noChangeAspect="1"/>
          </p:cNvPicPr>
          <p:nvPr/>
        </p:nvPicPr>
        <p:blipFill rotWithShape="1">
          <a:blip r:embed="rId3"/>
          <a:srcRect l="67200" t="21066" r="9325" b="23067"/>
          <a:stretch/>
        </p:blipFill>
        <p:spPr>
          <a:xfrm>
            <a:off x="1993392" y="0"/>
            <a:ext cx="5093208" cy="6818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657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1F07DDD-4BF1-4533-8B2E-A6128D92EAC0}"/>
              </a:ext>
            </a:extLst>
          </p:cNvPr>
          <p:cNvPicPr>
            <a:picLocks noChangeAspect="1"/>
          </p:cNvPicPr>
          <p:nvPr/>
        </p:nvPicPr>
        <p:blipFill>
          <a:blip r:embed="rId2"/>
          <a:stretch>
            <a:fillRect/>
          </a:stretch>
        </p:blipFill>
        <p:spPr>
          <a:xfrm>
            <a:off x="10225968" y="152307"/>
            <a:ext cx="1652159" cy="2145978"/>
          </a:xfrm>
          <a:prstGeom prst="rect">
            <a:avLst/>
          </a:prstGeom>
        </p:spPr>
      </p:pic>
      <p:pic>
        <p:nvPicPr>
          <p:cNvPr id="3" name="Рисунок 2">
            <a:extLst>
              <a:ext uri="{FF2B5EF4-FFF2-40B4-BE49-F238E27FC236}">
                <a16:creationId xmlns:a16="http://schemas.microsoft.com/office/drawing/2014/main" id="{D1C7650C-F2E1-447E-961E-A9A8CA706535}"/>
              </a:ext>
            </a:extLst>
          </p:cNvPr>
          <p:cNvPicPr>
            <a:picLocks noChangeAspect="1"/>
          </p:cNvPicPr>
          <p:nvPr/>
        </p:nvPicPr>
        <p:blipFill rotWithShape="1">
          <a:blip r:embed="rId3"/>
          <a:srcRect l="12000" t="24933" r="65050" b="21734"/>
          <a:stretch/>
        </p:blipFill>
        <p:spPr>
          <a:xfrm>
            <a:off x="1801368" y="0"/>
            <a:ext cx="5248656" cy="6860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91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B7486A4-4D08-4F62-B4DE-4002BBE6EC91}"/>
              </a:ext>
            </a:extLst>
          </p:cNvPr>
          <p:cNvPicPr>
            <a:picLocks noChangeAspect="1"/>
          </p:cNvPicPr>
          <p:nvPr/>
        </p:nvPicPr>
        <p:blipFill>
          <a:blip r:embed="rId2"/>
          <a:stretch>
            <a:fillRect/>
          </a:stretch>
        </p:blipFill>
        <p:spPr>
          <a:xfrm>
            <a:off x="10296072" y="170595"/>
            <a:ext cx="1658256" cy="2145978"/>
          </a:xfrm>
          <a:prstGeom prst="rect">
            <a:avLst/>
          </a:prstGeom>
        </p:spPr>
      </p:pic>
      <p:pic>
        <p:nvPicPr>
          <p:cNvPr id="3" name="Рисунок 2">
            <a:extLst>
              <a:ext uri="{FF2B5EF4-FFF2-40B4-BE49-F238E27FC236}">
                <a16:creationId xmlns:a16="http://schemas.microsoft.com/office/drawing/2014/main" id="{EB94E346-1A4F-4FAE-9466-8FE7277FD0B5}"/>
              </a:ext>
            </a:extLst>
          </p:cNvPr>
          <p:cNvPicPr>
            <a:picLocks noChangeAspect="1"/>
          </p:cNvPicPr>
          <p:nvPr/>
        </p:nvPicPr>
        <p:blipFill rotWithShape="1">
          <a:blip r:embed="rId3"/>
          <a:srcRect l="39900" t="26134" r="37300" b="25733"/>
          <a:stretch/>
        </p:blipFill>
        <p:spPr>
          <a:xfrm>
            <a:off x="1923609" y="0"/>
            <a:ext cx="577515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465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DADD6FE-35AD-4072-AFA6-279AFDE36720}"/>
              </a:ext>
            </a:extLst>
          </p:cNvPr>
          <p:cNvPicPr>
            <a:picLocks noChangeAspect="1"/>
          </p:cNvPicPr>
          <p:nvPr/>
        </p:nvPicPr>
        <p:blipFill rotWithShape="1">
          <a:blip r:embed="rId2"/>
          <a:srcRect l="67200" t="25600" r="9325" b="23733"/>
          <a:stretch/>
        </p:blipFill>
        <p:spPr>
          <a:xfrm>
            <a:off x="1792224" y="0"/>
            <a:ext cx="5648826" cy="6858000"/>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31EA2323-3CFC-4E6A-80BA-56FAA12EDBF4}"/>
              </a:ext>
            </a:extLst>
          </p:cNvPr>
          <p:cNvPicPr>
            <a:picLocks noChangeAspect="1"/>
          </p:cNvPicPr>
          <p:nvPr/>
        </p:nvPicPr>
        <p:blipFill>
          <a:blip r:embed="rId3"/>
          <a:stretch>
            <a:fillRect/>
          </a:stretch>
        </p:blipFill>
        <p:spPr>
          <a:xfrm>
            <a:off x="10259496" y="170595"/>
            <a:ext cx="1658256" cy="2145978"/>
          </a:xfrm>
          <a:prstGeom prst="rect">
            <a:avLst/>
          </a:prstGeom>
        </p:spPr>
      </p:pic>
    </p:spTree>
    <p:extLst>
      <p:ext uri="{BB962C8B-B14F-4D97-AF65-F5344CB8AC3E}">
        <p14:creationId xmlns:p14="http://schemas.microsoft.com/office/powerpoint/2010/main" val="167564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7D3EBE4-7438-4E48-926D-C95F1E6CAE53}"/>
              </a:ext>
            </a:extLst>
          </p:cNvPr>
          <p:cNvPicPr>
            <a:picLocks noChangeAspect="1"/>
          </p:cNvPicPr>
          <p:nvPr/>
        </p:nvPicPr>
        <p:blipFill rotWithShape="1">
          <a:blip r:embed="rId2"/>
          <a:srcRect l="11400" t="21200" r="64825" b="17200"/>
          <a:stretch/>
        </p:blipFill>
        <p:spPr>
          <a:xfrm>
            <a:off x="1746504" y="0"/>
            <a:ext cx="5056632" cy="688984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2CB09EF6-DEA8-4911-8CFF-4C400F8C25AD}"/>
              </a:ext>
            </a:extLst>
          </p:cNvPr>
          <p:cNvPicPr>
            <a:picLocks noChangeAspect="1"/>
          </p:cNvPicPr>
          <p:nvPr/>
        </p:nvPicPr>
        <p:blipFill>
          <a:blip r:embed="rId3"/>
          <a:stretch>
            <a:fillRect/>
          </a:stretch>
        </p:blipFill>
        <p:spPr>
          <a:xfrm>
            <a:off x="10232064" y="207171"/>
            <a:ext cx="1658256" cy="2145978"/>
          </a:xfrm>
          <a:prstGeom prst="rect">
            <a:avLst/>
          </a:prstGeom>
        </p:spPr>
      </p:pic>
    </p:spTree>
    <p:extLst>
      <p:ext uri="{BB962C8B-B14F-4D97-AF65-F5344CB8AC3E}">
        <p14:creationId xmlns:p14="http://schemas.microsoft.com/office/powerpoint/2010/main" val="334430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1737840-FF65-4D09-BCC9-578818FC5264}"/>
              </a:ext>
            </a:extLst>
          </p:cNvPr>
          <p:cNvPicPr>
            <a:picLocks noChangeAspect="1"/>
          </p:cNvPicPr>
          <p:nvPr/>
        </p:nvPicPr>
        <p:blipFill rotWithShape="1">
          <a:blip r:embed="rId2"/>
          <a:srcRect l="39075" t="22132" r="37150" b="16401"/>
          <a:stretch/>
        </p:blipFill>
        <p:spPr>
          <a:xfrm>
            <a:off x="1984248" y="-1"/>
            <a:ext cx="4718304" cy="686163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C8399017-BB22-49F5-AA3B-9D1EF7A00651}"/>
              </a:ext>
            </a:extLst>
          </p:cNvPr>
          <p:cNvPicPr>
            <a:picLocks noChangeAspect="1"/>
          </p:cNvPicPr>
          <p:nvPr/>
        </p:nvPicPr>
        <p:blipFill>
          <a:blip r:embed="rId3"/>
          <a:stretch>
            <a:fillRect/>
          </a:stretch>
        </p:blipFill>
        <p:spPr>
          <a:xfrm>
            <a:off x="10207752" y="216315"/>
            <a:ext cx="1658256" cy="2145978"/>
          </a:xfrm>
          <a:prstGeom prst="rect">
            <a:avLst/>
          </a:prstGeom>
        </p:spPr>
      </p:pic>
    </p:spTree>
    <p:extLst>
      <p:ext uri="{BB962C8B-B14F-4D97-AF65-F5344CB8AC3E}">
        <p14:creationId xmlns:p14="http://schemas.microsoft.com/office/powerpoint/2010/main" val="232174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CD5629-EBCC-4DDD-B0AE-A2B275279EA4}"/>
              </a:ext>
            </a:extLst>
          </p:cNvPr>
          <p:cNvSpPr>
            <a:spLocks noGrp="1"/>
          </p:cNvSpPr>
          <p:nvPr>
            <p:ph type="title"/>
          </p:nvPr>
        </p:nvSpPr>
        <p:spPr>
          <a:xfrm>
            <a:off x="219456" y="118872"/>
            <a:ext cx="9054546" cy="1811528"/>
          </a:xfrm>
        </p:spPr>
        <p:txBody>
          <a:bodyPr>
            <a:normAutofit fontScale="90000"/>
          </a:bodyPr>
          <a:lstStyle/>
          <a:p>
            <a:pPr lvl="3" algn="ctr">
              <a:spcBef>
                <a:spcPts val="350"/>
              </a:spcBef>
              <a:spcAft>
                <a:spcPts val="0"/>
              </a:spcAft>
              <a:tabLst>
                <a:tab pos="1012825" algn="l"/>
              </a:tabLst>
            </a:pPr>
            <a:r>
              <a:rPr lang="uk-UA" sz="3600" b="1" dirty="0">
                <a:solidFill>
                  <a:srgbClr val="0070C0"/>
                </a:solidFill>
                <a:effectLst/>
                <a:latin typeface="Times New Roman" panose="02020603050405020304" pitchFamily="18" charset="0"/>
                <a:ea typeface="Times New Roman" panose="02020603050405020304" pitchFamily="18" charset="0"/>
              </a:rPr>
              <a:t>1. Структура та зміст сертифікаційної</a:t>
            </a:r>
            <a:r>
              <a:rPr lang="uk-UA" sz="3600" b="1" spc="-20" dirty="0">
                <a:solidFill>
                  <a:srgbClr val="0070C0"/>
                </a:solidFill>
                <a:effectLst/>
                <a:latin typeface="Times New Roman" panose="02020603050405020304" pitchFamily="18" charset="0"/>
                <a:ea typeface="Times New Roman" panose="02020603050405020304" pitchFamily="18" charset="0"/>
              </a:rPr>
              <a:t> </a:t>
            </a:r>
            <a:r>
              <a:rPr lang="uk-UA" sz="3600" b="1" dirty="0">
                <a:solidFill>
                  <a:srgbClr val="0070C0"/>
                </a:solidFill>
                <a:effectLst/>
                <a:latin typeface="Times New Roman" panose="02020603050405020304" pitchFamily="18" charset="0"/>
                <a:ea typeface="Times New Roman" panose="02020603050405020304" pitchFamily="18" charset="0"/>
              </a:rPr>
              <a:t>роботи</a:t>
            </a:r>
            <a:br>
              <a:rPr lang="uk-UA" sz="3600" b="1" dirty="0">
                <a:solidFill>
                  <a:srgbClr val="0070C0"/>
                </a:solidFill>
                <a:effectLst/>
                <a:latin typeface="Times New Roman" panose="02020603050405020304" pitchFamily="18" charset="0"/>
                <a:ea typeface="Times New Roman" panose="02020603050405020304" pitchFamily="18" charset="0"/>
              </a:rPr>
            </a:br>
            <a:br>
              <a:rPr lang="ru-UA" sz="3600" b="1" dirty="0">
                <a:effectLst/>
                <a:latin typeface="Times New Roman" panose="02020603050405020304" pitchFamily="18" charset="0"/>
                <a:ea typeface="Times New Roman" panose="02020603050405020304" pitchFamily="18" charset="0"/>
              </a:rPr>
            </a:br>
            <a:r>
              <a:rPr lang="ru-RU" sz="2000" b="1" dirty="0">
                <a:solidFill>
                  <a:srgbClr val="0070C0"/>
                </a:solidFill>
                <a:effectLst/>
                <a:latin typeface="Times New Roman" panose="02020603050405020304" pitchFamily="18" charset="0"/>
                <a:ea typeface="Times New Roman" panose="02020603050405020304" pitchFamily="18" charset="0"/>
              </a:rPr>
              <a:t>1.1.</a:t>
            </a:r>
            <a:r>
              <a:rPr lang="ru-RU" sz="2000" b="1" dirty="0">
                <a:effectLst/>
                <a:latin typeface="Times New Roman" panose="02020603050405020304" pitchFamily="18" charset="0"/>
                <a:ea typeface="Times New Roman" panose="02020603050405020304" pitchFamily="18" charset="0"/>
              </a:rPr>
              <a:t> </a:t>
            </a:r>
            <a:r>
              <a:rPr lang="uk-UA" sz="2000" b="1" dirty="0">
                <a:solidFill>
                  <a:srgbClr val="0070C0"/>
                </a:solidFill>
                <a:effectLst/>
                <a:latin typeface="Times New Roman" panose="02020603050405020304" pitchFamily="18" charset="0"/>
                <a:ea typeface="Times New Roman" panose="02020603050405020304" pitchFamily="18" charset="0"/>
              </a:rPr>
              <a:t>Кількісний розподіл завдань сертифікаційної роботи за розділами програми наведено в таблиці </a:t>
            </a:r>
            <a:endParaRPr lang="ru-UA" sz="2000" b="1" dirty="0">
              <a:solidFill>
                <a:srgbClr val="0070C0"/>
              </a:solidFill>
            </a:endParaRPr>
          </a:p>
        </p:txBody>
      </p:sp>
      <p:graphicFrame>
        <p:nvGraphicFramePr>
          <p:cNvPr id="4" name="Таблица 4">
            <a:extLst>
              <a:ext uri="{FF2B5EF4-FFF2-40B4-BE49-F238E27FC236}">
                <a16:creationId xmlns:a16="http://schemas.microsoft.com/office/drawing/2014/main" id="{F6EEF334-CE49-49B2-8454-2CE62172B13E}"/>
              </a:ext>
            </a:extLst>
          </p:cNvPr>
          <p:cNvGraphicFramePr>
            <a:graphicFrameLocks noGrp="1"/>
          </p:cNvGraphicFramePr>
          <p:nvPr>
            <p:ph idx="1"/>
            <p:extLst>
              <p:ext uri="{D42A27DB-BD31-4B8C-83A1-F6EECF244321}">
                <p14:modId xmlns:p14="http://schemas.microsoft.com/office/powerpoint/2010/main" val="503766464"/>
              </p:ext>
            </p:extLst>
          </p:nvPr>
        </p:nvGraphicFramePr>
        <p:xfrm>
          <a:off x="0" y="1728216"/>
          <a:ext cx="9948672" cy="5129786"/>
        </p:xfrm>
        <a:graphic>
          <a:graphicData uri="http://schemas.openxmlformats.org/drawingml/2006/table">
            <a:tbl>
              <a:tblPr firstRow="1" bandRow="1">
                <a:tableStyleId>{5C22544A-7EE6-4342-B048-85BDC9FD1C3A}</a:tableStyleId>
              </a:tblPr>
              <a:tblGrid>
                <a:gridCol w="724000">
                  <a:extLst>
                    <a:ext uri="{9D8B030D-6E8A-4147-A177-3AD203B41FA5}">
                      <a16:colId xmlns:a16="http://schemas.microsoft.com/office/drawing/2014/main" val="1675411003"/>
                    </a:ext>
                  </a:extLst>
                </a:gridCol>
                <a:gridCol w="6512520">
                  <a:extLst>
                    <a:ext uri="{9D8B030D-6E8A-4147-A177-3AD203B41FA5}">
                      <a16:colId xmlns:a16="http://schemas.microsoft.com/office/drawing/2014/main" val="4166990256"/>
                    </a:ext>
                  </a:extLst>
                </a:gridCol>
                <a:gridCol w="2712152">
                  <a:extLst>
                    <a:ext uri="{9D8B030D-6E8A-4147-A177-3AD203B41FA5}">
                      <a16:colId xmlns:a16="http://schemas.microsoft.com/office/drawing/2014/main" val="1842523317"/>
                    </a:ext>
                  </a:extLst>
                </a:gridCol>
              </a:tblGrid>
              <a:tr h="750002">
                <a:tc>
                  <a:txBody>
                    <a:bodyPr/>
                    <a:lstStyle/>
                    <a:p>
                      <a:pPr marL="67945" marR="50165" indent="19050" algn="ctr">
                        <a:spcBef>
                          <a:spcPts val="180"/>
                        </a:spcBef>
                        <a:spcAft>
                          <a:spcPts val="0"/>
                        </a:spcAft>
                      </a:pPr>
                      <a:r>
                        <a:rPr lang="uk-UA" sz="1800" b="1" dirty="0">
                          <a:effectLst/>
                          <a:latin typeface="Times New Roman" panose="02020603050405020304" pitchFamily="18" charset="0"/>
                          <a:ea typeface="Palatino Linotype" panose="02040502050505030304" pitchFamily="18" charset="0"/>
                          <a:cs typeface="Times New Roman" panose="02020603050405020304" pitchFamily="18" charset="0"/>
                        </a:rPr>
                        <a:t>№ з/п</a:t>
                      </a:r>
                      <a:endParaRPr lang="ru-UA" sz="1800" dirty="0">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0" marR="1787525" indent="0" algn="ctr">
                        <a:spcBef>
                          <a:spcPts val="870"/>
                        </a:spcBef>
                        <a:spcAft>
                          <a:spcPts val="0"/>
                        </a:spcAft>
                        <a:tabLst>
                          <a:tab pos="2871788" algn="l"/>
                        </a:tabLst>
                      </a:pPr>
                      <a:r>
                        <a:rPr lang="ru-RU" sz="1800" dirty="0">
                          <a:effectLst/>
                          <a:latin typeface="Times New Roman" panose="02020603050405020304" pitchFamily="18" charset="0"/>
                          <a:ea typeface="Palatino Linotype" panose="02040502050505030304" pitchFamily="18" charset="0"/>
                          <a:cs typeface="Times New Roman" panose="02020603050405020304" pitchFamily="18" charset="0"/>
                        </a:rPr>
                        <a:t>                          Розділи програми</a:t>
                      </a:r>
                      <a:endParaRPr lang="ru-UA" sz="1800" dirty="0">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203200" marR="118110" indent="-66040" algn="ctr">
                        <a:spcBef>
                          <a:spcPts val="180"/>
                        </a:spcBef>
                        <a:spcAft>
                          <a:spcPts val="0"/>
                        </a:spcAft>
                      </a:pPr>
                      <a:r>
                        <a:rPr lang="uk-UA" sz="1800" b="1" dirty="0">
                          <a:effectLst/>
                          <a:latin typeface="Times New Roman" panose="02020603050405020304" pitchFamily="18" charset="0"/>
                          <a:ea typeface="Palatino Linotype" panose="02040502050505030304" pitchFamily="18" charset="0"/>
                          <a:cs typeface="Times New Roman" panose="02020603050405020304" pitchFamily="18" charset="0"/>
                        </a:rPr>
                        <a:t>Кількість завдань</a:t>
                      </a:r>
                      <a:endParaRPr lang="ru-UA" sz="1800" dirty="0">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3574464100"/>
                  </a:ext>
                </a:extLst>
              </a:tr>
              <a:tr h="547473">
                <a:tc gridSpan="3">
                  <a:txBody>
                    <a:bodyPr/>
                    <a:lstStyle/>
                    <a:p>
                      <a:pPr algn="ctr"/>
                      <a:r>
                        <a:rPr lang="uk-UA" sz="1800" i="1" kern="1200" dirty="0">
                          <a:solidFill>
                            <a:schemeClr val="dk1"/>
                          </a:solidFill>
                          <a:effectLst/>
                          <a:latin typeface="Times New Roman" panose="02020603050405020304" pitchFamily="18" charset="0"/>
                          <a:ea typeface="+mn-ea"/>
                          <a:cs typeface="Times New Roman" panose="02020603050405020304" pitchFamily="18" charset="0"/>
                        </a:rPr>
                        <a:t>Історія України від найдавніших часів до кінця ХІХ ст.</a:t>
                      </a:r>
                      <a:endParaRPr lang="ru-UA" i="1" dirty="0">
                        <a:latin typeface="Times New Roman" panose="02020603050405020304" pitchFamily="18" charset="0"/>
                        <a:cs typeface="Times New Roman" panose="02020603050405020304" pitchFamily="18" charset="0"/>
                      </a:endParaRPr>
                    </a:p>
                  </a:txBody>
                  <a:tcPr/>
                </a:tc>
                <a:tc hMerge="1">
                  <a:txBody>
                    <a:bodyPr/>
                    <a:lstStyle/>
                    <a:p>
                      <a:endParaRPr lang="ru-UA" dirty="0"/>
                    </a:p>
                  </a:txBody>
                  <a:tcPr/>
                </a:tc>
                <a:tc hMerge="1">
                  <a:txBody>
                    <a:bodyPr/>
                    <a:lstStyle/>
                    <a:p>
                      <a:pPr algn="ctr"/>
                      <a:endParaRPr lang="ru-U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4246569"/>
                  </a:ext>
                </a:extLst>
              </a:tr>
              <a:tr h="547473">
                <a:tc>
                  <a:txBody>
                    <a:bodyPr/>
                    <a:lstStyle/>
                    <a:p>
                      <a:pPr marL="6350" algn="ctr">
                        <a:spcBef>
                          <a:spcPts val="70"/>
                        </a:spcBef>
                        <a:spcAft>
                          <a:spcPts val="0"/>
                        </a:spcAft>
                      </a:pPr>
                      <a:r>
                        <a:rPr lang="uk-UA" sz="1800">
                          <a:effectLst/>
                          <a:latin typeface="Times New Roman" panose="02020603050405020304" pitchFamily="18" charset="0"/>
                          <a:ea typeface="Palatino Linotype" panose="02040502050505030304" pitchFamily="18" charset="0"/>
                          <a:cs typeface="Palatino Linotype" panose="02040502050505030304" pitchFamily="18" charset="0"/>
                        </a:rPr>
                        <a:t>1</a:t>
                      </a:r>
                      <a:endParaRPr lang="ru-UA" sz="180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67310" algn="l">
                        <a:spcBef>
                          <a:spcPts val="70"/>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Від найдавніших часів до першої половини ХVІ ст.</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397510" algn="ctr">
                        <a:spcBef>
                          <a:spcPts val="70"/>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10</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3610694799"/>
                  </a:ext>
                </a:extLst>
              </a:tr>
              <a:tr h="547473">
                <a:tc>
                  <a:txBody>
                    <a:bodyPr/>
                    <a:lstStyle/>
                    <a:p>
                      <a:pPr marL="6350" algn="ctr">
                        <a:spcBef>
                          <a:spcPts val="75"/>
                        </a:spcBef>
                        <a:spcAft>
                          <a:spcPts val="0"/>
                        </a:spcAft>
                      </a:pPr>
                      <a:r>
                        <a:rPr lang="uk-UA" sz="1800">
                          <a:effectLst/>
                          <a:latin typeface="Times New Roman" panose="02020603050405020304" pitchFamily="18" charset="0"/>
                          <a:ea typeface="Palatino Linotype" panose="02040502050505030304" pitchFamily="18" charset="0"/>
                          <a:cs typeface="Palatino Linotype" panose="02040502050505030304" pitchFamily="18" charset="0"/>
                        </a:rPr>
                        <a:t>2</a:t>
                      </a:r>
                      <a:endParaRPr lang="ru-UA" sz="180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67310" algn="l">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Друга половина ХVІ ст. – перша половина XVIII ст.</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397510" algn="ctr">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10</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999923932"/>
                  </a:ext>
                </a:extLst>
              </a:tr>
              <a:tr h="547473">
                <a:tc>
                  <a:txBody>
                    <a:bodyPr/>
                    <a:lstStyle/>
                    <a:p>
                      <a:pPr marL="6350" algn="ctr">
                        <a:spcBef>
                          <a:spcPts val="75"/>
                        </a:spcBef>
                        <a:spcAft>
                          <a:spcPts val="0"/>
                        </a:spcAft>
                      </a:pPr>
                      <a:r>
                        <a:rPr lang="uk-UA" sz="1800">
                          <a:effectLst/>
                          <a:latin typeface="Times New Roman" panose="02020603050405020304" pitchFamily="18" charset="0"/>
                          <a:ea typeface="Palatino Linotype" panose="02040502050505030304" pitchFamily="18" charset="0"/>
                          <a:cs typeface="Palatino Linotype" panose="02040502050505030304" pitchFamily="18" charset="0"/>
                        </a:rPr>
                        <a:t>3</a:t>
                      </a:r>
                      <a:endParaRPr lang="ru-UA" sz="180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67310" algn="l">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Друга половина XVIIІ ст. – кінець ХІХ ст.</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396875" algn="ctr">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10</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2859009398"/>
                  </a:ext>
                </a:extLst>
              </a:tr>
              <a:tr h="547473">
                <a:tc gridSpan="3">
                  <a:txBody>
                    <a:bodyPr/>
                    <a:lstStyle/>
                    <a:p>
                      <a:pPr algn="ctr"/>
                      <a:r>
                        <a:rPr lang="uk-UA" sz="1800" i="1" kern="1200" dirty="0">
                          <a:solidFill>
                            <a:schemeClr val="dk1"/>
                          </a:solidFill>
                          <a:effectLst/>
                          <a:latin typeface="Times New Roman" panose="02020603050405020304" pitchFamily="18" charset="0"/>
                          <a:ea typeface="+mn-ea"/>
                          <a:cs typeface="Times New Roman" panose="02020603050405020304" pitchFamily="18" charset="0"/>
                        </a:rPr>
                        <a:t>Історія України ХХ – початку ХХІ ст.</a:t>
                      </a:r>
                      <a:endParaRPr lang="ru-UA" i="1" dirty="0">
                        <a:latin typeface="Times New Roman" panose="02020603050405020304" pitchFamily="18" charset="0"/>
                        <a:cs typeface="Times New Roman" panose="02020603050405020304" pitchFamily="18" charset="0"/>
                      </a:endParaRPr>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067042014"/>
                  </a:ext>
                </a:extLst>
              </a:tr>
              <a:tr h="547473">
                <a:tc>
                  <a:txBody>
                    <a:bodyPr/>
                    <a:lstStyle/>
                    <a:p>
                      <a:pPr marL="6350" algn="ctr">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4</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67310" algn="l">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Початок ХХ ст. – 1945 р.</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397510" algn="ctr">
                        <a:spcBef>
                          <a:spcPts val="75"/>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15</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524166000"/>
                  </a:ext>
                </a:extLst>
              </a:tr>
              <a:tr h="547473">
                <a:tc>
                  <a:txBody>
                    <a:bodyPr/>
                    <a:lstStyle/>
                    <a:p>
                      <a:pPr marL="6350" algn="ctr">
                        <a:spcBef>
                          <a:spcPts val="70"/>
                        </a:spcBef>
                        <a:spcAft>
                          <a:spcPts val="0"/>
                        </a:spcAft>
                      </a:pPr>
                      <a:r>
                        <a:rPr lang="uk-UA" sz="1800">
                          <a:effectLst/>
                          <a:latin typeface="Times New Roman" panose="02020603050405020304" pitchFamily="18" charset="0"/>
                          <a:ea typeface="Palatino Linotype" panose="02040502050505030304" pitchFamily="18" charset="0"/>
                          <a:cs typeface="Palatino Linotype" panose="02040502050505030304" pitchFamily="18" charset="0"/>
                        </a:rPr>
                        <a:t>5</a:t>
                      </a:r>
                      <a:endParaRPr lang="ru-UA" sz="180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67945" algn="l">
                        <a:spcBef>
                          <a:spcPts val="70"/>
                        </a:spcBef>
                        <a:spcAft>
                          <a:spcPts val="0"/>
                        </a:spcAft>
                      </a:pPr>
                      <a:r>
                        <a:rPr lang="uk-UA" sz="1800">
                          <a:effectLst/>
                          <a:latin typeface="Times New Roman" panose="02020603050405020304" pitchFamily="18" charset="0"/>
                          <a:ea typeface="Palatino Linotype" panose="02040502050505030304" pitchFamily="18" charset="0"/>
                          <a:cs typeface="Palatino Linotype" panose="02040502050505030304" pitchFamily="18" charset="0"/>
                        </a:rPr>
                        <a:t>1945 р. – початок ХХІ ст.</a:t>
                      </a:r>
                      <a:endParaRPr lang="ru-UA" sz="180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a:txBody>
                    <a:bodyPr/>
                    <a:lstStyle/>
                    <a:p>
                      <a:pPr marL="397510" algn="ctr">
                        <a:spcBef>
                          <a:spcPts val="70"/>
                        </a:spcBef>
                        <a:spcAft>
                          <a:spcPts val="0"/>
                        </a:spcAft>
                      </a:pPr>
                      <a:r>
                        <a:rPr lang="uk-UA" sz="1800" dirty="0">
                          <a:effectLst/>
                          <a:latin typeface="Times New Roman" panose="02020603050405020304" pitchFamily="18" charset="0"/>
                          <a:ea typeface="Palatino Linotype" panose="02040502050505030304" pitchFamily="18" charset="0"/>
                          <a:cs typeface="Palatino Linotype" panose="02040502050505030304" pitchFamily="18" charset="0"/>
                        </a:rPr>
                        <a:t>15</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1981647868"/>
                  </a:ext>
                </a:extLst>
              </a:tr>
              <a:tr h="547473">
                <a:tc gridSpan="2">
                  <a:txBody>
                    <a:bodyPr/>
                    <a:lstStyle/>
                    <a:p>
                      <a:pPr marR="59055" algn="r">
                        <a:spcBef>
                          <a:spcPts val="85"/>
                        </a:spcBef>
                        <a:spcAft>
                          <a:spcPts val="0"/>
                        </a:spcAft>
                      </a:pPr>
                      <a:r>
                        <a:rPr lang="uk-UA" sz="1800" b="1" dirty="0">
                          <a:effectLst/>
                          <a:latin typeface="Times New Roman" panose="02020603050405020304" pitchFamily="18" charset="0"/>
                          <a:ea typeface="Palatino Linotype" panose="02040502050505030304" pitchFamily="18" charset="0"/>
                          <a:cs typeface="Palatino Linotype" panose="02040502050505030304" pitchFamily="18" charset="0"/>
                        </a:rPr>
                        <a:t>Усього</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ru-UA"/>
                    </a:p>
                  </a:txBody>
                  <a:tcPr/>
                </a:tc>
                <a:tc>
                  <a:txBody>
                    <a:bodyPr/>
                    <a:lstStyle/>
                    <a:p>
                      <a:pPr marL="397510" algn="ctr">
                        <a:spcBef>
                          <a:spcPts val="85"/>
                        </a:spcBef>
                        <a:spcAft>
                          <a:spcPts val="0"/>
                        </a:spcAft>
                      </a:pPr>
                      <a:r>
                        <a:rPr lang="uk-UA" sz="1800" b="1" dirty="0">
                          <a:effectLst/>
                          <a:latin typeface="Times New Roman" panose="02020603050405020304" pitchFamily="18" charset="0"/>
                          <a:ea typeface="Palatino Linotype" panose="02040502050505030304" pitchFamily="18" charset="0"/>
                          <a:cs typeface="Palatino Linotype" panose="02040502050505030304" pitchFamily="18" charset="0"/>
                        </a:rPr>
                        <a:t>60</a:t>
                      </a:r>
                      <a:endParaRPr lang="ru-UA"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a16="http://schemas.microsoft.com/office/drawing/2014/main" val="351994928"/>
                  </a:ext>
                </a:extLst>
              </a:tr>
            </a:tbl>
          </a:graphicData>
        </a:graphic>
      </p:graphicFrame>
      <p:pic>
        <p:nvPicPr>
          <p:cNvPr id="5" name="Рисунок 4">
            <a:extLst>
              <a:ext uri="{FF2B5EF4-FFF2-40B4-BE49-F238E27FC236}">
                <a16:creationId xmlns:a16="http://schemas.microsoft.com/office/drawing/2014/main" id="{B12CC127-7B8B-4222-9296-2DCA15A35E62}"/>
              </a:ext>
            </a:extLst>
          </p:cNvPr>
          <p:cNvPicPr>
            <a:picLocks noChangeAspect="1"/>
          </p:cNvPicPr>
          <p:nvPr/>
        </p:nvPicPr>
        <p:blipFill>
          <a:blip r:embed="rId2"/>
          <a:stretch>
            <a:fillRect/>
          </a:stretch>
        </p:blipFill>
        <p:spPr>
          <a:xfrm>
            <a:off x="10058399" y="118872"/>
            <a:ext cx="1981581" cy="1703177"/>
          </a:xfrm>
          <a:prstGeom prst="rect">
            <a:avLst/>
          </a:prstGeom>
        </p:spPr>
      </p:pic>
    </p:spTree>
    <p:extLst>
      <p:ext uri="{BB962C8B-B14F-4D97-AF65-F5344CB8AC3E}">
        <p14:creationId xmlns:p14="http://schemas.microsoft.com/office/powerpoint/2010/main" val="209603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491313A-418E-47D1-8B3C-3F2A4EF74830}"/>
              </a:ext>
            </a:extLst>
          </p:cNvPr>
          <p:cNvPicPr>
            <a:picLocks noChangeAspect="1"/>
          </p:cNvPicPr>
          <p:nvPr/>
        </p:nvPicPr>
        <p:blipFill rotWithShape="1">
          <a:blip r:embed="rId2"/>
          <a:srcRect l="67500" t="23333" r="9325" b="17200"/>
          <a:stretch/>
        </p:blipFill>
        <p:spPr>
          <a:xfrm>
            <a:off x="2176272" y="0"/>
            <a:ext cx="4736592" cy="6836634"/>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AFAB08A8-DB6C-4E4B-A744-C54C746FA3D5}"/>
              </a:ext>
            </a:extLst>
          </p:cNvPr>
          <p:cNvPicPr>
            <a:picLocks noChangeAspect="1"/>
          </p:cNvPicPr>
          <p:nvPr/>
        </p:nvPicPr>
        <p:blipFill>
          <a:blip r:embed="rId3"/>
          <a:stretch>
            <a:fillRect/>
          </a:stretch>
        </p:blipFill>
        <p:spPr>
          <a:xfrm>
            <a:off x="10195488" y="188883"/>
            <a:ext cx="1658256" cy="2145978"/>
          </a:xfrm>
          <a:prstGeom prst="rect">
            <a:avLst/>
          </a:prstGeom>
        </p:spPr>
      </p:pic>
    </p:spTree>
    <p:extLst>
      <p:ext uri="{BB962C8B-B14F-4D97-AF65-F5344CB8AC3E}">
        <p14:creationId xmlns:p14="http://schemas.microsoft.com/office/powerpoint/2010/main" val="55557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1B71636-A9B1-45E3-AD94-08934362B7C7}"/>
              </a:ext>
            </a:extLst>
          </p:cNvPr>
          <p:cNvPicPr>
            <a:picLocks noChangeAspect="1"/>
          </p:cNvPicPr>
          <p:nvPr/>
        </p:nvPicPr>
        <p:blipFill rotWithShape="1">
          <a:blip r:embed="rId2"/>
          <a:srcRect l="7950" t="18800" r="66401" b="12400"/>
          <a:stretch/>
        </p:blipFill>
        <p:spPr>
          <a:xfrm>
            <a:off x="1499616" y="-38448"/>
            <a:ext cx="4690872" cy="693489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8766BF04-516C-4040-9E86-187C43204E6A}"/>
              </a:ext>
            </a:extLst>
          </p:cNvPr>
          <p:cNvPicPr>
            <a:picLocks noChangeAspect="1"/>
          </p:cNvPicPr>
          <p:nvPr/>
        </p:nvPicPr>
        <p:blipFill>
          <a:blip r:embed="rId3"/>
          <a:stretch>
            <a:fillRect/>
          </a:stretch>
        </p:blipFill>
        <p:spPr>
          <a:xfrm>
            <a:off x="10168056" y="207171"/>
            <a:ext cx="1658256" cy="2145978"/>
          </a:xfrm>
          <a:prstGeom prst="rect">
            <a:avLst/>
          </a:prstGeom>
        </p:spPr>
      </p:pic>
    </p:spTree>
    <p:extLst>
      <p:ext uri="{BB962C8B-B14F-4D97-AF65-F5344CB8AC3E}">
        <p14:creationId xmlns:p14="http://schemas.microsoft.com/office/powerpoint/2010/main" val="156543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E5E489-ACFD-4D6B-B887-E2DEABA9FE47}"/>
              </a:ext>
            </a:extLst>
          </p:cNvPr>
          <p:cNvPicPr>
            <a:picLocks noChangeAspect="1"/>
          </p:cNvPicPr>
          <p:nvPr/>
        </p:nvPicPr>
        <p:blipFill rotWithShape="1">
          <a:blip r:embed="rId2"/>
          <a:srcRect l="38625" t="19066" r="35650" b="20134"/>
          <a:stretch/>
        </p:blipFill>
        <p:spPr>
          <a:xfrm>
            <a:off x="1828800" y="-1"/>
            <a:ext cx="5166360" cy="6868397"/>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4326055A-9306-40D3-BC3E-6FE6A808BA3D}"/>
              </a:ext>
            </a:extLst>
          </p:cNvPr>
          <p:cNvPicPr>
            <a:picLocks noChangeAspect="1"/>
          </p:cNvPicPr>
          <p:nvPr/>
        </p:nvPicPr>
        <p:blipFill>
          <a:blip r:embed="rId3"/>
          <a:stretch>
            <a:fillRect/>
          </a:stretch>
        </p:blipFill>
        <p:spPr>
          <a:xfrm>
            <a:off x="10204632" y="271179"/>
            <a:ext cx="1658256" cy="2145978"/>
          </a:xfrm>
          <a:prstGeom prst="rect">
            <a:avLst/>
          </a:prstGeom>
        </p:spPr>
      </p:pic>
    </p:spTree>
    <p:extLst>
      <p:ext uri="{BB962C8B-B14F-4D97-AF65-F5344CB8AC3E}">
        <p14:creationId xmlns:p14="http://schemas.microsoft.com/office/powerpoint/2010/main" val="262920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3FA804B-0FBB-4264-A82D-C87D7EFEE9AC}"/>
              </a:ext>
            </a:extLst>
          </p:cNvPr>
          <p:cNvPicPr>
            <a:picLocks noChangeAspect="1"/>
          </p:cNvPicPr>
          <p:nvPr/>
        </p:nvPicPr>
        <p:blipFill rotWithShape="1">
          <a:blip r:embed="rId2"/>
          <a:srcRect l="69450" t="20401" r="4750" b="22399"/>
          <a:stretch/>
        </p:blipFill>
        <p:spPr>
          <a:xfrm>
            <a:off x="1746504" y="-1"/>
            <a:ext cx="5559552" cy="6933279"/>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45B7085B-75CA-4347-B601-63264B23D62F}"/>
              </a:ext>
            </a:extLst>
          </p:cNvPr>
          <p:cNvPicPr>
            <a:picLocks noChangeAspect="1"/>
          </p:cNvPicPr>
          <p:nvPr/>
        </p:nvPicPr>
        <p:blipFill>
          <a:blip r:embed="rId3"/>
          <a:stretch>
            <a:fillRect/>
          </a:stretch>
        </p:blipFill>
        <p:spPr>
          <a:xfrm>
            <a:off x="10186344" y="307755"/>
            <a:ext cx="1658256" cy="2145978"/>
          </a:xfrm>
          <a:prstGeom prst="rect">
            <a:avLst/>
          </a:prstGeom>
        </p:spPr>
      </p:pic>
    </p:spTree>
    <p:extLst>
      <p:ext uri="{BB962C8B-B14F-4D97-AF65-F5344CB8AC3E}">
        <p14:creationId xmlns:p14="http://schemas.microsoft.com/office/powerpoint/2010/main" val="112491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C1FC17A-6749-467F-B59B-223043FFC124}"/>
              </a:ext>
            </a:extLst>
          </p:cNvPr>
          <p:cNvPicPr>
            <a:picLocks noChangeAspect="1"/>
          </p:cNvPicPr>
          <p:nvPr/>
        </p:nvPicPr>
        <p:blipFill rotWithShape="1">
          <a:blip r:embed="rId2"/>
          <a:srcRect l="9075" t="20934" r="66325" b="16934"/>
          <a:stretch/>
        </p:blipFill>
        <p:spPr>
          <a:xfrm>
            <a:off x="1508760" y="0"/>
            <a:ext cx="4846320" cy="6885320"/>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2DDF8483-1112-4497-BC64-7838B14D4C90}"/>
              </a:ext>
            </a:extLst>
          </p:cNvPr>
          <p:cNvPicPr>
            <a:picLocks noChangeAspect="1"/>
          </p:cNvPicPr>
          <p:nvPr/>
        </p:nvPicPr>
        <p:blipFill>
          <a:blip r:embed="rId3"/>
          <a:stretch>
            <a:fillRect/>
          </a:stretch>
        </p:blipFill>
        <p:spPr>
          <a:xfrm>
            <a:off x="10186344" y="207171"/>
            <a:ext cx="1658256" cy="2145978"/>
          </a:xfrm>
          <a:prstGeom prst="rect">
            <a:avLst/>
          </a:prstGeom>
        </p:spPr>
      </p:pic>
    </p:spTree>
    <p:extLst>
      <p:ext uri="{BB962C8B-B14F-4D97-AF65-F5344CB8AC3E}">
        <p14:creationId xmlns:p14="http://schemas.microsoft.com/office/powerpoint/2010/main" val="113858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13797BF-99B0-4C10-9ED6-91D299CD07FE}"/>
              </a:ext>
            </a:extLst>
          </p:cNvPr>
          <p:cNvPicPr>
            <a:picLocks noChangeAspect="1"/>
          </p:cNvPicPr>
          <p:nvPr/>
        </p:nvPicPr>
        <p:blipFill rotWithShape="1">
          <a:blip r:embed="rId2"/>
          <a:srcRect l="38850" t="21200" r="36175" b="17333"/>
          <a:stretch/>
        </p:blipFill>
        <p:spPr>
          <a:xfrm>
            <a:off x="1719072" y="0"/>
            <a:ext cx="5010912" cy="6937028"/>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67BB2FF4-BCC7-4C45-9ADB-4BF4DE35738B}"/>
              </a:ext>
            </a:extLst>
          </p:cNvPr>
          <p:cNvPicPr>
            <a:picLocks noChangeAspect="1"/>
          </p:cNvPicPr>
          <p:nvPr/>
        </p:nvPicPr>
        <p:blipFill>
          <a:blip r:embed="rId3"/>
          <a:stretch>
            <a:fillRect/>
          </a:stretch>
        </p:blipFill>
        <p:spPr>
          <a:xfrm>
            <a:off x="10168056" y="207171"/>
            <a:ext cx="1658256" cy="2145978"/>
          </a:xfrm>
          <a:prstGeom prst="rect">
            <a:avLst/>
          </a:prstGeom>
        </p:spPr>
      </p:pic>
    </p:spTree>
    <p:extLst>
      <p:ext uri="{BB962C8B-B14F-4D97-AF65-F5344CB8AC3E}">
        <p14:creationId xmlns:p14="http://schemas.microsoft.com/office/powerpoint/2010/main" val="384217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859347F-357A-4D8A-B06C-6BF897E36E9B}"/>
              </a:ext>
            </a:extLst>
          </p:cNvPr>
          <p:cNvPicPr>
            <a:picLocks noChangeAspect="1"/>
          </p:cNvPicPr>
          <p:nvPr/>
        </p:nvPicPr>
        <p:blipFill rotWithShape="1">
          <a:blip r:embed="rId2"/>
          <a:srcRect l="69150" t="20000" r="6025" b="29866"/>
          <a:stretch/>
        </p:blipFill>
        <p:spPr>
          <a:xfrm>
            <a:off x="1024128" y="0"/>
            <a:ext cx="6101626" cy="6931152"/>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2709155C-BFC9-4C2C-BBE7-E8B364EB4F45}"/>
              </a:ext>
            </a:extLst>
          </p:cNvPr>
          <p:cNvPicPr>
            <a:picLocks noChangeAspect="1"/>
          </p:cNvPicPr>
          <p:nvPr/>
        </p:nvPicPr>
        <p:blipFill>
          <a:blip r:embed="rId3"/>
          <a:stretch>
            <a:fillRect/>
          </a:stretch>
        </p:blipFill>
        <p:spPr>
          <a:xfrm>
            <a:off x="10195488" y="179739"/>
            <a:ext cx="1658256" cy="2145978"/>
          </a:xfrm>
          <a:prstGeom prst="rect">
            <a:avLst/>
          </a:prstGeom>
        </p:spPr>
      </p:pic>
    </p:spTree>
    <p:extLst>
      <p:ext uri="{BB962C8B-B14F-4D97-AF65-F5344CB8AC3E}">
        <p14:creationId xmlns:p14="http://schemas.microsoft.com/office/powerpoint/2010/main" val="367065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B855C52-028E-4112-9D57-5661552DA814}"/>
              </a:ext>
            </a:extLst>
          </p:cNvPr>
          <p:cNvPicPr>
            <a:picLocks noChangeAspect="1"/>
          </p:cNvPicPr>
          <p:nvPr/>
        </p:nvPicPr>
        <p:blipFill rotWithShape="1">
          <a:blip r:embed="rId2"/>
          <a:srcRect l="9375" t="18400" r="66175" b="40800"/>
          <a:stretch/>
        </p:blipFill>
        <p:spPr>
          <a:xfrm>
            <a:off x="950976" y="0"/>
            <a:ext cx="7004244" cy="6858000"/>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A4B9DCAE-A71C-40A5-B2A3-B1683E88E3D8}"/>
              </a:ext>
            </a:extLst>
          </p:cNvPr>
          <p:cNvPicPr>
            <a:picLocks noChangeAspect="1"/>
          </p:cNvPicPr>
          <p:nvPr/>
        </p:nvPicPr>
        <p:blipFill>
          <a:blip r:embed="rId3"/>
          <a:stretch>
            <a:fillRect/>
          </a:stretch>
        </p:blipFill>
        <p:spPr>
          <a:xfrm>
            <a:off x="10195488" y="188883"/>
            <a:ext cx="1658256" cy="2145978"/>
          </a:xfrm>
          <a:prstGeom prst="rect">
            <a:avLst/>
          </a:prstGeom>
        </p:spPr>
      </p:pic>
    </p:spTree>
    <p:extLst>
      <p:ext uri="{BB962C8B-B14F-4D97-AF65-F5344CB8AC3E}">
        <p14:creationId xmlns:p14="http://schemas.microsoft.com/office/powerpoint/2010/main" val="21244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515B28D-D0CF-4C90-8BF6-4AC5A5BFC77A}"/>
              </a:ext>
            </a:extLst>
          </p:cNvPr>
          <p:cNvPicPr>
            <a:picLocks noChangeAspect="1"/>
          </p:cNvPicPr>
          <p:nvPr/>
        </p:nvPicPr>
        <p:blipFill rotWithShape="1">
          <a:blip r:embed="rId2"/>
          <a:srcRect l="38850" t="19600" r="36250" b="26666"/>
          <a:stretch/>
        </p:blipFill>
        <p:spPr>
          <a:xfrm>
            <a:off x="1563623" y="0"/>
            <a:ext cx="5710031" cy="6792686"/>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2D3DE2B0-1093-44C5-9C51-679A0EEFA3A5}"/>
              </a:ext>
            </a:extLst>
          </p:cNvPr>
          <p:cNvPicPr>
            <a:picLocks noChangeAspect="1"/>
          </p:cNvPicPr>
          <p:nvPr/>
        </p:nvPicPr>
        <p:blipFill>
          <a:blip r:embed="rId3"/>
          <a:stretch>
            <a:fillRect/>
          </a:stretch>
        </p:blipFill>
        <p:spPr>
          <a:xfrm>
            <a:off x="10204632" y="262035"/>
            <a:ext cx="1658256" cy="2145978"/>
          </a:xfrm>
          <a:prstGeom prst="rect">
            <a:avLst/>
          </a:prstGeom>
        </p:spPr>
      </p:pic>
    </p:spTree>
    <p:extLst>
      <p:ext uri="{BB962C8B-B14F-4D97-AF65-F5344CB8AC3E}">
        <p14:creationId xmlns:p14="http://schemas.microsoft.com/office/powerpoint/2010/main" val="3084447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13ADEC-AC51-49B9-9561-0402D0A9ACD9}"/>
              </a:ext>
            </a:extLst>
          </p:cNvPr>
          <p:cNvPicPr>
            <a:picLocks noChangeAspect="1"/>
          </p:cNvPicPr>
          <p:nvPr/>
        </p:nvPicPr>
        <p:blipFill rotWithShape="1">
          <a:blip r:embed="rId2"/>
          <a:srcRect l="69000" t="18666" r="6400" b="22000"/>
          <a:stretch/>
        </p:blipFill>
        <p:spPr>
          <a:xfrm>
            <a:off x="1344168" y="0"/>
            <a:ext cx="5230368" cy="6858000"/>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729BB84C-1456-4A5A-BC56-A092FF306ED1}"/>
              </a:ext>
            </a:extLst>
          </p:cNvPr>
          <p:cNvPicPr>
            <a:picLocks noChangeAspect="1"/>
          </p:cNvPicPr>
          <p:nvPr/>
        </p:nvPicPr>
        <p:blipFill>
          <a:blip r:embed="rId3"/>
          <a:stretch>
            <a:fillRect/>
          </a:stretch>
        </p:blipFill>
        <p:spPr>
          <a:xfrm>
            <a:off x="10222920" y="216315"/>
            <a:ext cx="1658256" cy="2145978"/>
          </a:xfrm>
          <a:prstGeom prst="rect">
            <a:avLst/>
          </a:prstGeom>
        </p:spPr>
      </p:pic>
    </p:spTree>
    <p:extLst>
      <p:ext uri="{BB962C8B-B14F-4D97-AF65-F5344CB8AC3E}">
        <p14:creationId xmlns:p14="http://schemas.microsoft.com/office/powerpoint/2010/main" val="418454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B7C0C1-EBB6-49A3-9EF4-BD3A20CC1111}"/>
              </a:ext>
            </a:extLst>
          </p:cNvPr>
          <p:cNvSpPr>
            <a:spLocks noGrp="1"/>
          </p:cNvSpPr>
          <p:nvPr>
            <p:ph type="title"/>
          </p:nvPr>
        </p:nvSpPr>
        <p:spPr>
          <a:xfrm>
            <a:off x="603503" y="0"/>
            <a:ext cx="8165595" cy="1930400"/>
          </a:xfrm>
        </p:spPr>
        <p:txBody>
          <a:bodyPr>
            <a:normAutofit/>
          </a:bodyPr>
          <a:lstStyle/>
          <a:p>
            <a:pPr algn="ctr"/>
            <a:br>
              <a:rPr lang="uk-UA" sz="1800" b="1" dirty="0">
                <a:solidFill>
                  <a:srgbClr val="0070C0"/>
                </a:solidFill>
                <a:effectLst/>
                <a:latin typeface="Times New Roman" panose="02020603050405020304" pitchFamily="18" charset="0"/>
                <a:ea typeface="Times New Roman" panose="02020603050405020304" pitchFamily="18" charset="0"/>
              </a:rPr>
            </a:br>
            <a:r>
              <a:rPr lang="uk-UA" sz="1800" b="1" dirty="0">
                <a:solidFill>
                  <a:srgbClr val="0070C0"/>
                </a:solidFill>
                <a:effectLst/>
                <a:latin typeface="Times New Roman" panose="02020603050405020304" pitchFamily="18" charset="0"/>
                <a:ea typeface="Times New Roman" panose="02020603050405020304" pitchFamily="18" charset="0"/>
              </a:rPr>
              <a:t>1.2. Кількісний розподіл завдань сертифікаційної роботи за формами</a:t>
            </a:r>
            <a:endParaRPr lang="ru-UA" sz="1800" b="1" dirty="0">
              <a:solidFill>
                <a:srgbClr val="0070C0"/>
              </a:solidFill>
            </a:endParaRPr>
          </a:p>
        </p:txBody>
      </p:sp>
      <p:graphicFrame>
        <p:nvGraphicFramePr>
          <p:cNvPr id="7" name="Таблица 7">
            <a:extLst>
              <a:ext uri="{FF2B5EF4-FFF2-40B4-BE49-F238E27FC236}">
                <a16:creationId xmlns:a16="http://schemas.microsoft.com/office/drawing/2014/main" id="{4E2EC8B2-F9CD-43C6-9E5B-600A4F2CAE3E}"/>
              </a:ext>
            </a:extLst>
          </p:cNvPr>
          <p:cNvGraphicFramePr>
            <a:graphicFrameLocks noGrp="1"/>
          </p:cNvGraphicFramePr>
          <p:nvPr>
            <p:ph idx="1"/>
            <p:extLst>
              <p:ext uri="{D42A27DB-BD31-4B8C-83A1-F6EECF244321}">
                <p14:modId xmlns:p14="http://schemas.microsoft.com/office/powerpoint/2010/main" val="1525889875"/>
              </p:ext>
            </p:extLst>
          </p:nvPr>
        </p:nvGraphicFramePr>
        <p:xfrm>
          <a:off x="0" y="965199"/>
          <a:ext cx="9683493" cy="5892801"/>
        </p:xfrm>
        <a:graphic>
          <a:graphicData uri="http://schemas.openxmlformats.org/drawingml/2006/table">
            <a:tbl>
              <a:tblPr firstRow="1" bandRow="1">
                <a:tableStyleId>{5C22544A-7EE6-4342-B048-85BDC9FD1C3A}</a:tableStyleId>
              </a:tblPr>
              <a:tblGrid>
                <a:gridCol w="2532572">
                  <a:extLst>
                    <a:ext uri="{9D8B030D-6E8A-4147-A177-3AD203B41FA5}">
                      <a16:colId xmlns:a16="http://schemas.microsoft.com/office/drawing/2014/main" val="2881405285"/>
                    </a:ext>
                  </a:extLst>
                </a:gridCol>
                <a:gridCol w="1383619">
                  <a:extLst>
                    <a:ext uri="{9D8B030D-6E8A-4147-A177-3AD203B41FA5}">
                      <a16:colId xmlns:a16="http://schemas.microsoft.com/office/drawing/2014/main" val="1724606655"/>
                    </a:ext>
                  </a:extLst>
                </a:gridCol>
                <a:gridCol w="1383619">
                  <a:extLst>
                    <a:ext uri="{9D8B030D-6E8A-4147-A177-3AD203B41FA5}">
                      <a16:colId xmlns:a16="http://schemas.microsoft.com/office/drawing/2014/main" val="4057515078"/>
                    </a:ext>
                  </a:extLst>
                </a:gridCol>
                <a:gridCol w="1383619">
                  <a:extLst>
                    <a:ext uri="{9D8B030D-6E8A-4147-A177-3AD203B41FA5}">
                      <a16:colId xmlns:a16="http://schemas.microsoft.com/office/drawing/2014/main" val="3993299879"/>
                    </a:ext>
                  </a:extLst>
                </a:gridCol>
                <a:gridCol w="1383619">
                  <a:extLst>
                    <a:ext uri="{9D8B030D-6E8A-4147-A177-3AD203B41FA5}">
                      <a16:colId xmlns:a16="http://schemas.microsoft.com/office/drawing/2014/main" val="569158124"/>
                    </a:ext>
                  </a:extLst>
                </a:gridCol>
                <a:gridCol w="1616445">
                  <a:extLst>
                    <a:ext uri="{9D8B030D-6E8A-4147-A177-3AD203B41FA5}">
                      <a16:colId xmlns:a16="http://schemas.microsoft.com/office/drawing/2014/main" val="1929267604"/>
                    </a:ext>
                  </a:extLst>
                </a:gridCol>
              </a:tblGrid>
              <a:tr h="470609">
                <a:tc rowSpan="2">
                  <a:txBody>
                    <a:bodyPr/>
                    <a:lstStyle/>
                    <a:p>
                      <a:pPr algn="ctr"/>
                      <a:r>
                        <a:rPr lang="ru-RU" dirty="0">
                          <a:latin typeface="Times New Roman" panose="02020603050405020304" pitchFamily="18" charset="0"/>
                          <a:cs typeface="Times New Roman" panose="02020603050405020304" pitchFamily="18" charset="0"/>
                        </a:rPr>
                        <a:t>Форми завдань</a:t>
                      </a:r>
                      <a:endParaRPr lang="ru-UA" dirty="0">
                        <a:latin typeface="Times New Roman" panose="02020603050405020304" pitchFamily="18" charset="0"/>
                        <a:cs typeface="Times New Roman" panose="02020603050405020304" pitchFamily="18" charset="0"/>
                      </a:endParaRPr>
                    </a:p>
                  </a:txBody>
                  <a:tcPr/>
                </a:tc>
                <a:tc gridSpan="4">
                  <a:txBody>
                    <a:bodyPr/>
                    <a:lstStyle/>
                    <a:p>
                      <a:pPr algn="ctr"/>
                      <a:r>
                        <a:rPr lang="ru-RU" dirty="0">
                          <a:latin typeface="Times New Roman" panose="02020603050405020304" pitchFamily="18" charset="0"/>
                          <a:cs typeface="Times New Roman" panose="02020603050405020304" pitchFamily="18" charset="0"/>
                        </a:rPr>
                        <a:t>Розділи програми</a:t>
                      </a:r>
                      <a:endParaRPr lang="ru-UA" dirty="0">
                        <a:latin typeface="Times New Roman" panose="02020603050405020304" pitchFamily="18" charset="0"/>
                        <a:cs typeface="Times New Roman" panose="02020603050405020304" pitchFamily="18" charset="0"/>
                      </a:endParaRPr>
                    </a:p>
                  </a:txBody>
                  <a:tcPr/>
                </a:tc>
                <a:tc hMerge="1">
                  <a:txBody>
                    <a:bodyPr/>
                    <a:lstStyle/>
                    <a:p>
                      <a:endParaRPr lang="ru-UA" dirty="0"/>
                    </a:p>
                  </a:txBody>
                  <a:tcPr/>
                </a:tc>
                <a:tc hMerge="1">
                  <a:txBody>
                    <a:bodyPr/>
                    <a:lstStyle/>
                    <a:p>
                      <a:endParaRPr lang="ru-UA"/>
                    </a:p>
                  </a:txBody>
                  <a:tcPr/>
                </a:tc>
                <a:tc hMerge="1">
                  <a:txBody>
                    <a:bodyPr/>
                    <a:lstStyle/>
                    <a:p>
                      <a:endParaRPr lang="ru-UA" dirty="0"/>
                    </a:p>
                  </a:txBody>
                  <a:tcPr/>
                </a:tc>
                <a:tc rowSpan="2">
                  <a:txBody>
                    <a:bodyPr/>
                    <a:lstStyle/>
                    <a:p>
                      <a:pPr algn="ctr"/>
                      <a:r>
                        <a:rPr lang="ru-RU" dirty="0">
                          <a:latin typeface="Times New Roman" panose="02020603050405020304" pitchFamily="18" charset="0"/>
                          <a:cs typeface="Times New Roman" panose="02020603050405020304" pitchFamily="18" charset="0"/>
                        </a:rPr>
                        <a:t>Усього</a:t>
                      </a:r>
                      <a:endParaRPr lang="ru-U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6800376"/>
                  </a:ext>
                </a:extLst>
              </a:tr>
              <a:tr h="2206621">
                <a:tc vMerge="1">
                  <a:txBody>
                    <a:bodyPr/>
                    <a:lstStyle/>
                    <a:p>
                      <a:endParaRPr lang="ru-UA"/>
                    </a:p>
                  </a:txBody>
                  <a:tcPr/>
                </a:tc>
                <a:tc>
                  <a:txBody>
                    <a:bodyPr/>
                    <a:lstStyle/>
                    <a:p>
                      <a:pPr marL="161290" algn="ctr">
                        <a:spcBef>
                          <a:spcPts val="82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Від найдавніших часів</a:t>
                      </a:r>
                      <a:r>
                        <a:rPr lang="uk-UA" sz="1400" spc="-2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163195" algn="ctr">
                        <a:spcBef>
                          <a:spcPts val="40"/>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перша половина ХVІ</a:t>
                      </a:r>
                      <a:r>
                        <a:rPr lang="uk-UA" sz="1400" spc="-5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ст.</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vert="vert270"/>
                </a:tc>
                <a:tc>
                  <a:txBody>
                    <a:bodyPr/>
                    <a:lstStyle/>
                    <a:p>
                      <a:pPr marL="133985" algn="ctr">
                        <a:spcBef>
                          <a:spcPts val="970"/>
                        </a:spcBef>
                        <a:spcAft>
                          <a:spcPts val="0"/>
                        </a:spcAft>
                      </a:pPr>
                      <a:r>
                        <a:rPr lang="uk-UA" sz="1400" spc="-1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Друга половина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ХVІ ст.</a:t>
                      </a:r>
                      <a:r>
                        <a:rPr lang="uk-UA" sz="1400" spc="-6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127635" algn="ctr">
                        <a:spcBef>
                          <a:spcPts val="45"/>
                        </a:spcBef>
                        <a:spcAft>
                          <a:spcPts val="0"/>
                        </a:spcAft>
                      </a:pPr>
                      <a:r>
                        <a:rPr lang="uk-UA" sz="1400" spc="-1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перша половина XVIII</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ст.</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vert="vert270"/>
                </a:tc>
                <a:tc>
                  <a:txBody>
                    <a:bodyPr/>
                    <a:lstStyle/>
                    <a:p>
                      <a:pPr marL="55245" marR="54610" algn="ctr">
                        <a:spcBef>
                          <a:spcPts val="72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Друга половина XVIIІ ст. –</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53975" marR="54610" algn="ctr">
                        <a:spcBef>
                          <a:spcPts val="40"/>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кінець ХІХ</a:t>
                      </a:r>
                      <a:r>
                        <a:rPr lang="uk-UA" sz="1400" spc="28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ст.</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vert="vert270"/>
                </a:tc>
                <a:tc>
                  <a:txBody>
                    <a:bodyPr/>
                    <a:lstStyle/>
                    <a:p>
                      <a:pPr algn="ctr">
                        <a:spcBef>
                          <a:spcPts val="5"/>
                        </a:spcBef>
                      </a:pPr>
                      <a:r>
                        <a:rPr lang="uk-UA" sz="1400" i="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102235" algn="ctr">
                        <a:spcBef>
                          <a:spcPts val="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Початок ХХ ст. – 1945 рр.</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vert="vert270"/>
                </a:tc>
                <a:tc vMerge="1">
                  <a:txBody>
                    <a:bodyPr/>
                    <a:lstStyle/>
                    <a:p>
                      <a:endParaRPr lang="ru-UA" dirty="0"/>
                    </a:p>
                  </a:txBody>
                  <a:tcPr/>
                </a:tc>
                <a:extLst>
                  <a:ext uri="{0D108BD9-81ED-4DB2-BD59-A6C34878D82A}">
                    <a16:rowId xmlns:a16="http://schemas.microsoft.com/office/drawing/2014/main" val="2268669423"/>
                  </a:ext>
                </a:extLst>
              </a:tr>
              <a:tr h="476187">
                <a:tc>
                  <a:txBody>
                    <a:bodyPr/>
                    <a:lstStyle/>
                    <a:p>
                      <a:pPr marL="67945" algn="l">
                        <a:spcBef>
                          <a:spcPts val="28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З вибором однієї правильної відповіді</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3749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7</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5654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7</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762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9</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18415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123825" marR="113665"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12</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9706789"/>
                  </a:ext>
                </a:extLst>
              </a:tr>
              <a:tr h="476187">
                <a:tc>
                  <a:txBody>
                    <a:bodyPr/>
                    <a:lstStyle/>
                    <a:p>
                      <a:pPr marL="67945" algn="l">
                        <a:spcBef>
                          <a:spcPts val="28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На встановлення відповідності</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37490" algn="ctr">
                        <a:spcBef>
                          <a:spcPts val="285"/>
                        </a:spcBef>
                        <a:spcAft>
                          <a:spcPts val="0"/>
                        </a:spcAft>
                      </a:pP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5654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762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2225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2</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10160" algn="ctr">
                        <a:spcBef>
                          <a:spcPts val="28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3509507401"/>
                  </a:ext>
                </a:extLst>
              </a:tr>
              <a:tr h="952371">
                <a:tc>
                  <a:txBody>
                    <a:bodyPr/>
                    <a:lstStyle/>
                    <a:p>
                      <a:pPr marL="67945" marR="756285" algn="l">
                        <a:spcBef>
                          <a:spcPts val="165"/>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На встановлення правильної послідовності</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37490" algn="ctr">
                        <a:spcBef>
                          <a:spcPts val="855"/>
                        </a:spcBef>
                        <a:spcAft>
                          <a:spcPts val="0"/>
                        </a:spcAft>
                      </a:pP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56540" algn="ctr">
                        <a:spcBef>
                          <a:spcPts val="855"/>
                        </a:spcBef>
                        <a:spcAft>
                          <a:spcPts val="0"/>
                        </a:spcAft>
                      </a:pP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7620" algn="ctr">
                        <a:spcBef>
                          <a:spcPts val="85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22250" algn="ctr">
                        <a:spcBef>
                          <a:spcPts val="855"/>
                        </a:spcBef>
                        <a:spcAft>
                          <a:spcPts val="0"/>
                        </a:spcAft>
                      </a:pP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10160" algn="ctr">
                        <a:spcBef>
                          <a:spcPts val="855"/>
                        </a:spcBef>
                        <a:spcAft>
                          <a:spcPts val="0"/>
                        </a:spcAft>
                      </a:pP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2319414054"/>
                  </a:ext>
                </a:extLst>
              </a:tr>
              <a:tr h="952371">
                <a:tc>
                  <a:txBody>
                    <a:bodyPr/>
                    <a:lstStyle/>
                    <a:p>
                      <a:pPr marL="67945" marR="111760" algn="l">
                        <a:spcBef>
                          <a:spcPts val="180"/>
                        </a:spcBef>
                        <a:spcAft>
                          <a:spcPts val="0"/>
                        </a:spcAft>
                      </a:pP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З </a:t>
                      </a:r>
                      <a:r>
                        <a:rPr lang="uk-UA" sz="1400" spc="-2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вибором </a:t>
                      </a:r>
                      <a:r>
                        <a:rPr lang="uk-UA" sz="1400" spc="-2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трьох правильних </a:t>
                      </a:r>
                      <a:r>
                        <a:rPr lang="uk-UA" sz="1400" spc="-2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відповідей </a:t>
                      </a:r>
                      <a:r>
                        <a:rPr lang="uk-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із </a:t>
                      </a:r>
                      <a:r>
                        <a:rPr lang="uk-UA" sz="1400" spc="-2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семи запропонованих варіантів </a:t>
                      </a:r>
                      <a:r>
                        <a:rPr lang="uk-UA" sz="1400" spc="-25"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відповіді</a:t>
                      </a:r>
                      <a:endParaRPr lang="ru-UA" sz="14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algn="ctr">
                        <a:spcBef>
                          <a:spcPts val="5"/>
                        </a:spcBef>
                      </a:pPr>
                      <a:r>
                        <a:rPr lang="uk-UA" sz="1600" i="1">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R="237490" algn="ct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algn="ctr">
                        <a:spcBef>
                          <a:spcPts val="5"/>
                        </a:spcBef>
                      </a:pPr>
                      <a:r>
                        <a:rPr lang="uk-UA" sz="1600" i="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R="256540" algn="ct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algn="ctr">
                        <a:spcBef>
                          <a:spcPts val="5"/>
                        </a:spcBef>
                      </a:pPr>
                      <a:r>
                        <a:rPr lang="uk-UA" sz="1600" i="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7620" algn="ct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algn="ctr">
                        <a:spcBef>
                          <a:spcPts val="5"/>
                        </a:spcBef>
                      </a:pPr>
                      <a:r>
                        <a:rPr lang="uk-UA" sz="1600" i="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R="222250" algn="ctr"/>
                      <a:r>
                        <a:rPr lang="uk-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algn="ctr">
                        <a:spcBef>
                          <a:spcPts val="5"/>
                        </a:spcBef>
                      </a:pPr>
                      <a:r>
                        <a:rPr lang="uk-UA" sz="1600" i="1">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p>
                      <a:pPr marL="10160" algn="ctr"/>
                      <a:r>
                        <a:rPr lang="uk-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2186354117"/>
                  </a:ext>
                </a:extLst>
              </a:tr>
              <a:tr h="358455">
                <a:tc>
                  <a:txBody>
                    <a:bodyPr/>
                    <a:lstStyle/>
                    <a:p>
                      <a:pPr marR="59690" algn="ctr">
                        <a:spcBef>
                          <a:spcPts val="295"/>
                        </a:spcBef>
                        <a:spcAft>
                          <a:spcPts val="0"/>
                        </a:spcAft>
                      </a:pPr>
                      <a:r>
                        <a:rPr lang="uk-UA" sz="1600" b="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Усього:</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199390" algn="ctr">
                        <a:spcBef>
                          <a:spcPts val="295"/>
                        </a:spcBef>
                        <a:spcAft>
                          <a:spcPts val="0"/>
                        </a:spcAft>
                      </a:pPr>
                      <a:r>
                        <a:rPr lang="uk-UA" sz="1600" b="1">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10</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218440" algn="ctr">
                        <a:spcBef>
                          <a:spcPts val="295"/>
                        </a:spcBef>
                        <a:spcAft>
                          <a:spcPts val="0"/>
                        </a:spcAft>
                      </a:pPr>
                      <a:r>
                        <a:rPr lang="uk-UA" sz="1600" b="1">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10</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123825" marR="116205" algn="ctr">
                        <a:spcBef>
                          <a:spcPts val="295"/>
                        </a:spcBef>
                        <a:spcAft>
                          <a:spcPts val="0"/>
                        </a:spcAft>
                      </a:pPr>
                      <a:r>
                        <a:rPr lang="uk-UA" sz="1600" b="1">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10</a:t>
                      </a:r>
                      <a:endParaRPr lang="ru-UA" sz="160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R="184150" algn="ctr">
                        <a:spcBef>
                          <a:spcPts val="295"/>
                        </a:spcBef>
                        <a:spcAft>
                          <a:spcPts val="0"/>
                        </a:spcAft>
                      </a:pPr>
                      <a:r>
                        <a:rPr lang="uk-UA" sz="1600" b="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15</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tc>
                  <a:txBody>
                    <a:bodyPr/>
                    <a:lstStyle/>
                    <a:p>
                      <a:pPr marL="123825" marR="113665" algn="ctr">
                        <a:spcBef>
                          <a:spcPts val="295"/>
                        </a:spcBef>
                        <a:spcAft>
                          <a:spcPts val="0"/>
                        </a:spcAft>
                      </a:pPr>
                      <a:r>
                        <a:rPr lang="uk-UA" sz="1600" b="1"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rPr>
                        <a:t>15</a:t>
                      </a:r>
                      <a:endParaRPr lang="ru-UA" sz="1600" dirty="0">
                        <a:solidFill>
                          <a:schemeClr val="accent2">
                            <a:lumMod val="75000"/>
                          </a:schemeClr>
                        </a:solidFill>
                        <a:effectLst/>
                        <a:latin typeface="Times New Roman" panose="02020603050405020304" pitchFamily="18" charset="0"/>
                        <a:ea typeface="Palatino Linotype" panose="0204050205050503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9657845"/>
                  </a:ext>
                </a:extLst>
              </a:tr>
            </a:tbl>
          </a:graphicData>
        </a:graphic>
      </p:graphicFrame>
      <p:pic>
        <p:nvPicPr>
          <p:cNvPr id="6" name="Рисунок 5">
            <a:extLst>
              <a:ext uri="{FF2B5EF4-FFF2-40B4-BE49-F238E27FC236}">
                <a16:creationId xmlns:a16="http://schemas.microsoft.com/office/drawing/2014/main" id="{734584A5-790B-417B-90CE-5AE2B949FD29}"/>
              </a:ext>
            </a:extLst>
          </p:cNvPr>
          <p:cNvPicPr>
            <a:picLocks noChangeAspect="1"/>
          </p:cNvPicPr>
          <p:nvPr/>
        </p:nvPicPr>
        <p:blipFill>
          <a:blip r:embed="rId2"/>
          <a:stretch>
            <a:fillRect/>
          </a:stretch>
        </p:blipFill>
        <p:spPr>
          <a:xfrm>
            <a:off x="10076688" y="114734"/>
            <a:ext cx="1883750" cy="1700931"/>
          </a:xfrm>
          <a:prstGeom prst="rect">
            <a:avLst/>
          </a:prstGeom>
        </p:spPr>
      </p:pic>
    </p:spTree>
    <p:extLst>
      <p:ext uri="{BB962C8B-B14F-4D97-AF65-F5344CB8AC3E}">
        <p14:creationId xmlns:p14="http://schemas.microsoft.com/office/powerpoint/2010/main" val="28877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FA15884-A3B6-4958-BEF4-1AFC6B4A7CE9}"/>
              </a:ext>
            </a:extLst>
          </p:cNvPr>
          <p:cNvPicPr>
            <a:picLocks noChangeAspect="1"/>
          </p:cNvPicPr>
          <p:nvPr/>
        </p:nvPicPr>
        <p:blipFill rotWithShape="1">
          <a:blip r:embed="rId2"/>
          <a:srcRect l="9301" t="19467" r="66099" b="15867"/>
          <a:stretch/>
        </p:blipFill>
        <p:spPr>
          <a:xfrm>
            <a:off x="1561645" y="0"/>
            <a:ext cx="4637987" cy="6858000"/>
          </a:xfrm>
          <a:prstGeom prst="rect">
            <a:avLst/>
          </a:prstGeom>
        </p:spPr>
      </p:pic>
      <p:pic>
        <p:nvPicPr>
          <p:cNvPr id="5" name="Рисунок 4">
            <a:extLst>
              <a:ext uri="{FF2B5EF4-FFF2-40B4-BE49-F238E27FC236}">
                <a16:creationId xmlns:a16="http://schemas.microsoft.com/office/drawing/2014/main" id="{65AC45AE-2F33-4871-8700-A5754FDEAF2B}"/>
              </a:ext>
            </a:extLst>
          </p:cNvPr>
          <p:cNvPicPr>
            <a:picLocks noChangeAspect="1"/>
          </p:cNvPicPr>
          <p:nvPr/>
        </p:nvPicPr>
        <p:blipFill>
          <a:blip r:embed="rId3"/>
          <a:stretch>
            <a:fillRect/>
          </a:stretch>
        </p:blipFill>
        <p:spPr>
          <a:xfrm>
            <a:off x="10195488" y="234603"/>
            <a:ext cx="1658256" cy="2145978"/>
          </a:xfrm>
          <a:prstGeom prst="rect">
            <a:avLst/>
          </a:prstGeom>
        </p:spPr>
      </p:pic>
    </p:spTree>
    <p:extLst>
      <p:ext uri="{BB962C8B-B14F-4D97-AF65-F5344CB8AC3E}">
        <p14:creationId xmlns:p14="http://schemas.microsoft.com/office/powerpoint/2010/main" val="190157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F52832D-D37E-4382-8D71-6A7F51CB46AA}"/>
              </a:ext>
            </a:extLst>
          </p:cNvPr>
          <p:cNvPicPr>
            <a:picLocks noChangeAspect="1"/>
          </p:cNvPicPr>
          <p:nvPr/>
        </p:nvPicPr>
        <p:blipFill rotWithShape="1">
          <a:blip r:embed="rId2"/>
          <a:srcRect l="39075" t="20533" r="36250" b="56267"/>
          <a:stretch/>
        </p:blipFill>
        <p:spPr>
          <a:xfrm>
            <a:off x="886967" y="1682496"/>
            <a:ext cx="7693835" cy="4069080"/>
          </a:xfrm>
          <a:prstGeom prst="rect">
            <a:avLst/>
          </a:prstGeom>
        </p:spPr>
      </p:pic>
      <p:pic>
        <p:nvPicPr>
          <p:cNvPr id="5" name="Рисунок 4">
            <a:extLst>
              <a:ext uri="{FF2B5EF4-FFF2-40B4-BE49-F238E27FC236}">
                <a16:creationId xmlns:a16="http://schemas.microsoft.com/office/drawing/2014/main" id="{266030D4-14D8-4A58-B104-CB9DBF9EB44D}"/>
              </a:ext>
            </a:extLst>
          </p:cNvPr>
          <p:cNvPicPr>
            <a:picLocks noChangeAspect="1"/>
          </p:cNvPicPr>
          <p:nvPr/>
        </p:nvPicPr>
        <p:blipFill>
          <a:blip r:embed="rId3"/>
          <a:stretch>
            <a:fillRect/>
          </a:stretch>
        </p:blipFill>
        <p:spPr>
          <a:xfrm>
            <a:off x="10204632" y="307755"/>
            <a:ext cx="1658256" cy="2145978"/>
          </a:xfrm>
          <a:prstGeom prst="rect">
            <a:avLst/>
          </a:prstGeom>
        </p:spPr>
      </p:pic>
    </p:spTree>
    <p:extLst>
      <p:ext uri="{BB962C8B-B14F-4D97-AF65-F5344CB8AC3E}">
        <p14:creationId xmlns:p14="http://schemas.microsoft.com/office/powerpoint/2010/main" val="83442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EF7A3C-D954-4A52-993B-2C4A2BEE6D53}"/>
              </a:ext>
            </a:extLst>
          </p:cNvPr>
          <p:cNvSpPr txBox="1"/>
          <p:nvPr/>
        </p:nvSpPr>
        <p:spPr>
          <a:xfrm>
            <a:off x="0" y="-3706844"/>
            <a:ext cx="12192000" cy="11303094"/>
          </a:xfrm>
          <a:prstGeom prst="rect">
            <a:avLst/>
          </a:prstGeom>
          <a:solidFill>
            <a:schemeClr val="accent1">
              <a:lumMod val="20000"/>
              <a:lumOff val="80000"/>
            </a:schemeClr>
          </a:solidFill>
        </p:spPr>
        <p:txBody>
          <a:bodyPr wrap="square">
            <a:spAutoFit/>
          </a:bodyPr>
          <a:lstStyle/>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latin typeface="Times New Roman" panose="02020603050405020304" pitchFamily="18" charset="0"/>
              <a:ea typeface="Times New Roman" panose="02020603050405020304" pitchFamily="18" charset="0"/>
            </a:endParaRPr>
          </a:p>
          <a:p>
            <a:pPr marL="73660" marR="384810" algn="just">
              <a:spcBef>
                <a:spcPts val="5"/>
              </a:spcBef>
              <a:spcAft>
                <a:spcPts val="0"/>
              </a:spcAft>
            </a:pPr>
            <a:endParaRPr lang="uk-UA" sz="1300" dirty="0">
              <a:effectLst/>
              <a:latin typeface="Times New Roman" panose="02020603050405020304" pitchFamily="18" charset="0"/>
              <a:ea typeface="Times New Roman" panose="02020603050405020304" pitchFamily="18" charset="0"/>
            </a:endParaRPr>
          </a:p>
          <a:p>
            <a:pPr marL="73660" marR="384810" algn="just">
              <a:spcBef>
                <a:spcPts val="5"/>
              </a:spcBef>
              <a:spcAft>
                <a:spcPts val="0"/>
              </a:spcAft>
            </a:pPr>
            <a:r>
              <a:rPr lang="uk-UA" sz="1300" dirty="0">
                <a:effectLst/>
                <a:latin typeface="Times New Roman" panose="02020603050405020304" pitchFamily="18" charset="0"/>
                <a:ea typeface="Times New Roman" panose="02020603050405020304" pitchFamily="18" charset="0"/>
              </a:rPr>
              <a:t>Аналіз результатів виконання завдань сертифікаційної роботи зовнішнього незалежного оцінювання з історії України 2020 року показав, що значна частина учасників тестування (близько 60 %) володіє лише фрагментарними знаннями історичних дат, термінів, понять, подій, процесів. У більшості тестованих не сформовані базові вміння встановлювати послідовність і відповідність історичних подій (завдання  24  не виконали 73 %  тестованих, завдання 25 – 70 %, завдання  54</a:t>
            </a:r>
            <a:r>
              <a:rPr lang="uk-UA" sz="1300" spc="22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–70</a:t>
            </a:r>
            <a:r>
              <a:rPr lang="uk-UA" sz="1300" spc="-2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завдання</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27</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більше</a:t>
            </a:r>
            <a:r>
              <a:rPr lang="uk-UA" sz="1300" spc="4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ніж</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83</a:t>
            </a:r>
            <a:r>
              <a:rPr lang="uk-UA" sz="1300" spc="-1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завдання</a:t>
            </a:r>
            <a:r>
              <a:rPr lang="uk-UA" sz="1300" spc="4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58</a:t>
            </a:r>
            <a:r>
              <a:rPr lang="uk-UA" sz="1300" spc="5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понад</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80</a:t>
            </a:r>
            <a:r>
              <a:rPr lang="uk-UA" sz="1300" spc="-1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завдання</a:t>
            </a:r>
            <a:r>
              <a:rPr lang="uk-UA" sz="1300" spc="5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57</a:t>
            </a:r>
            <a:r>
              <a:rPr lang="uk-UA" sz="1300" spc="5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a:t>
            </a:r>
            <a:r>
              <a:rPr lang="uk-UA" sz="1300" spc="5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майже 75 % учасників зовнішнього незалежного оцінювання).</a:t>
            </a:r>
            <a:endParaRPr lang="ru-UA" sz="1300" dirty="0">
              <a:effectLst/>
              <a:latin typeface="Times New Roman" panose="02020603050405020304" pitchFamily="18" charset="0"/>
              <a:ea typeface="Times New Roman" panose="02020603050405020304" pitchFamily="18" charset="0"/>
            </a:endParaRPr>
          </a:p>
          <a:p>
            <a:pPr marL="73660" marR="384810" algn="just">
              <a:spcAft>
                <a:spcPts val="0"/>
              </a:spcAft>
            </a:pPr>
            <a:r>
              <a:rPr lang="uk-UA" sz="1300" dirty="0">
                <a:effectLst/>
                <a:latin typeface="Times New Roman" panose="02020603050405020304" pitchFamily="18" charset="0"/>
                <a:ea typeface="Times New Roman" panose="02020603050405020304" pitchFamily="18" charset="0"/>
              </a:rPr>
              <a:t>Варто відзначити, що завдання на аналіз історичних джерел (документів, карикатур, плакатів, світлин) різного змісту виконували переважно випускники з високим рівнем сформованості історичних компетентностей. Проте деякі труднощі виникли в учасників зовнішнього незалежного оцінювання під час  виконання  завдань 1, 10, 16</a:t>
            </a:r>
            <a:r>
              <a:rPr lang="uk-UA" sz="1300" spc="-2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тощо.</a:t>
            </a:r>
            <a:endParaRPr lang="ru-UA" sz="1300" dirty="0">
              <a:effectLst/>
              <a:latin typeface="Times New Roman" panose="02020603050405020304" pitchFamily="18" charset="0"/>
              <a:ea typeface="Times New Roman" panose="02020603050405020304" pitchFamily="18" charset="0"/>
            </a:endParaRPr>
          </a:p>
          <a:p>
            <a:pPr marL="73660" marR="384810" indent="360680" algn="just">
              <a:spcAft>
                <a:spcPts val="0"/>
              </a:spcAft>
            </a:pPr>
            <a:r>
              <a:rPr lang="uk-UA" sz="1300" dirty="0">
                <a:effectLst/>
                <a:latin typeface="Times New Roman" panose="02020603050405020304" pitchFamily="18" charset="0"/>
                <a:ea typeface="Times New Roman" panose="02020603050405020304" pitchFamily="18" charset="0"/>
              </a:rPr>
              <a:t>Так, із виконанням завдання 20 на аналіз карикатури, що відображає ключову ваду радянської дійсності – тотальний дефіцит – не впоралося понад 40 % тестованих. Такий результат свідчить про не сформованість ключових історичних компетентностей у значної частини учасників зовнішнього незалежного оцінювання, яка, вочевидь, послуговується лише власними стереотипами із сучасного життя. Натомість учні з високим рівнем підготовки впоралися з виконанням цього</a:t>
            </a:r>
            <a:r>
              <a:rPr lang="uk-UA" sz="1300" spc="-19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завдання.</a:t>
            </a:r>
            <a:endParaRPr lang="ru-UA" sz="1300" dirty="0">
              <a:effectLst/>
              <a:latin typeface="Times New Roman" panose="02020603050405020304" pitchFamily="18" charset="0"/>
              <a:ea typeface="Times New Roman" panose="02020603050405020304" pitchFamily="18" charset="0"/>
            </a:endParaRPr>
          </a:p>
          <a:p>
            <a:pPr marL="73660" marR="385445" algn="just">
              <a:spcAft>
                <a:spcPts val="0"/>
              </a:spcAft>
            </a:pPr>
            <a:r>
              <a:rPr lang="uk-UA" sz="1300" dirty="0">
                <a:effectLst/>
                <a:latin typeface="Times New Roman" panose="02020603050405020304" pitchFamily="18" charset="0"/>
                <a:ea typeface="Times New Roman" panose="02020603050405020304" pitchFamily="18" charset="0"/>
              </a:rPr>
              <a:t>Під час виконання завдання на розпізнання історичних пам’яток учасники тестування показали достатній рівень знань. Проте складним виявилося завдання 51: лише 30 % тестованих змогли за характерними ознаками виокремити з-між архітектурних пам’яток споруду, що є прикладом архітектури модерн – будинок страхового товариства «Дністер» у Львові.</a:t>
            </a:r>
            <a:endParaRPr lang="ru-UA" sz="1300" dirty="0">
              <a:effectLst/>
              <a:latin typeface="Times New Roman" panose="02020603050405020304" pitchFamily="18" charset="0"/>
              <a:ea typeface="Times New Roman" panose="02020603050405020304" pitchFamily="18" charset="0"/>
            </a:endParaRPr>
          </a:p>
          <a:p>
            <a:pPr marL="74295" marR="385445" algn="just">
              <a:spcAft>
                <a:spcPts val="0"/>
              </a:spcAft>
            </a:pPr>
            <a:r>
              <a:rPr lang="uk-UA" sz="1300" dirty="0">
                <a:effectLst/>
                <a:latin typeface="Times New Roman" panose="02020603050405020304" pitchFamily="18" charset="0"/>
                <a:ea typeface="Times New Roman" panose="02020603050405020304" pitchFamily="18" charset="0"/>
              </a:rPr>
              <a:t>Завдання на локалізацію історико-географічних об’єктів та історичних фактів (подій, явищ, процесів) на карті виконували учасники тестування з переважно високим і середнім рівнем сформованої предметної</a:t>
            </a:r>
            <a:r>
              <a:rPr lang="uk-UA" sz="1300" spc="-5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компетентності.</a:t>
            </a:r>
            <a:endParaRPr lang="ru-UA" sz="1300" dirty="0">
              <a:effectLst/>
              <a:latin typeface="Times New Roman" panose="02020603050405020304" pitchFamily="18" charset="0"/>
              <a:ea typeface="Times New Roman" panose="02020603050405020304" pitchFamily="18" charset="0"/>
            </a:endParaRPr>
          </a:p>
          <a:p>
            <a:pPr marL="73025" marR="384175" indent="361315" algn="just">
              <a:spcAft>
                <a:spcPts val="0"/>
              </a:spcAft>
            </a:pPr>
            <a:r>
              <a:rPr lang="uk-UA" sz="1300" dirty="0">
                <a:effectLst/>
                <a:latin typeface="Times New Roman" panose="02020603050405020304" pitchFamily="18" charset="0"/>
                <a:ea typeface="Times New Roman" panose="02020603050405020304" pitchFamily="18" charset="0"/>
              </a:rPr>
              <a:t>Також учасники зовнішнього незалежного оцінювання показали  достатній рівень сформованості вмінь групувати (класифікувати) історичну інформацію за вказаною ознакою, відносити події, ознаки подій та явища до певного історичного процесу, а також – виділяти головне (визначати істотні характерні риси, складові, етапи, віхи подій, явищ і процесів минулого; найважливіші зміни, що відбулися в житті</a:t>
            </a:r>
            <a:r>
              <a:rPr lang="uk-UA" sz="1300" spc="-1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людства).</a:t>
            </a:r>
            <a:endParaRPr lang="ru-UA" sz="1300" dirty="0">
              <a:effectLst/>
              <a:latin typeface="Times New Roman" panose="02020603050405020304" pitchFamily="18" charset="0"/>
              <a:ea typeface="Times New Roman" panose="02020603050405020304" pitchFamily="18" charset="0"/>
            </a:endParaRPr>
          </a:p>
          <a:p>
            <a:pPr marL="73660" marR="384175" algn="just">
              <a:spcAft>
                <a:spcPts val="0"/>
              </a:spcAft>
            </a:pPr>
            <a:r>
              <a:rPr lang="uk-UA" sz="1300" dirty="0">
                <a:effectLst/>
                <a:latin typeface="Times New Roman" panose="02020603050405020304" pitchFamily="18" charset="0"/>
                <a:ea typeface="Times New Roman" panose="02020603050405020304" pitchFamily="18" charset="0"/>
              </a:rPr>
              <a:t>Однак із виконанням деяких завдань цієї когнітивної групи значна частина тестованих не впоралася. Так, посутні труднощі виникли з аналізом зображень знарядь праці кам’яного віку й визначення їхнього призначення (завдання 31). Треба було вказати те знаряддя, яке відображає зміну господарського життя в період неоліту. Неоліт – це час появи землеробства й скотарства – відтворювальних форм господарювання. Таким чином, знаряддя праці має вказувати на ці нові заняття. Серед зображених знарядь – кам’яна сокира (молот), серп, спис, гарпун – лише одне пов’язане із землеробством. Це серп – знаряддя для збору врожаю злакових культур. Однак більшість учасників указувала на сокиру (молот), яку було винайдено ще за часів палеоліту. Такий результат свідчить про </a:t>
            </a:r>
            <a:r>
              <a:rPr lang="uk-UA" sz="1300" dirty="0" err="1">
                <a:effectLst/>
                <a:latin typeface="Times New Roman" panose="02020603050405020304" pitchFamily="18" charset="0"/>
                <a:ea typeface="Times New Roman" panose="02020603050405020304" pitchFamily="18" charset="0"/>
              </a:rPr>
              <a:t>несформованість</a:t>
            </a:r>
            <a:r>
              <a:rPr lang="uk-UA" sz="1300" dirty="0">
                <a:effectLst/>
                <a:latin typeface="Times New Roman" panose="02020603050405020304" pitchFamily="18" charset="0"/>
                <a:ea typeface="Times New Roman" panose="02020603050405020304" pitchFamily="18" charset="0"/>
              </a:rPr>
              <a:t> уміння визначати найважливіші зміни, що відбулися в житті людства, невміння розрізняти</a:t>
            </a:r>
            <a:r>
              <a:rPr lang="uk-UA" sz="1300" spc="-10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епохи.</a:t>
            </a:r>
            <a:endParaRPr lang="ru-UA" sz="1300" dirty="0">
              <a:effectLst/>
              <a:latin typeface="Times New Roman" panose="02020603050405020304" pitchFamily="18" charset="0"/>
              <a:ea typeface="Times New Roman" panose="02020603050405020304" pitchFamily="18" charset="0"/>
            </a:endParaRPr>
          </a:p>
          <a:p>
            <a:pPr marL="74295" marR="384810" algn="just">
              <a:spcAft>
                <a:spcPts val="0"/>
              </a:spcAft>
            </a:pPr>
            <a:r>
              <a:rPr lang="uk-UA" sz="1300" dirty="0">
                <a:effectLst/>
                <a:latin typeface="Times New Roman" panose="02020603050405020304" pitchFamily="18" charset="0"/>
                <a:ea typeface="Times New Roman" panose="02020603050405020304" pitchFamily="18" charset="0"/>
              </a:rPr>
              <a:t>Аналіз результатів виконання завдань сертифікаційної роботи виявив недостатню</a:t>
            </a:r>
            <a:r>
              <a:rPr lang="uk-UA" sz="1300" spc="8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обізнаність</a:t>
            </a:r>
            <a:r>
              <a:rPr lang="uk-UA" sz="1300" spc="7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учасників</a:t>
            </a:r>
            <a:r>
              <a:rPr lang="uk-UA" sz="1300" spc="7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зовнішнього</a:t>
            </a:r>
            <a:r>
              <a:rPr lang="uk-UA" sz="1300" spc="8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незалежного</a:t>
            </a:r>
            <a:r>
              <a:rPr lang="uk-UA" sz="1300" spc="8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оцінювання</a:t>
            </a:r>
            <a:r>
              <a:rPr lang="uk-UA" sz="1300" spc="8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з</a:t>
            </a:r>
            <a:r>
              <a:rPr lang="uk-UA" sz="1300" spc="80"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таких</a:t>
            </a:r>
            <a:r>
              <a:rPr lang="uk-UA" sz="1300" spc="75" dirty="0">
                <a:effectLst/>
                <a:latin typeface="Times New Roman" panose="02020603050405020304" pitchFamily="18" charset="0"/>
                <a:ea typeface="Times New Roman" panose="02020603050405020304" pitchFamily="18" charset="0"/>
              </a:rPr>
              <a:t> </a:t>
            </a:r>
            <a:r>
              <a:rPr lang="uk-UA" sz="1300" dirty="0">
                <a:effectLst/>
                <a:latin typeface="Times New Roman" panose="02020603050405020304" pitchFamily="18" charset="0"/>
                <a:ea typeface="Times New Roman" panose="02020603050405020304" pitchFamily="18" charset="0"/>
              </a:rPr>
              <a:t>тем:</a:t>
            </a:r>
            <a:br>
              <a:rPr lang="uk-UA" sz="1100" dirty="0">
                <a:effectLst/>
                <a:latin typeface="Times New Roman" panose="02020603050405020304" pitchFamily="18" charset="0"/>
                <a:ea typeface="Times New Roman" panose="02020603050405020304" pitchFamily="18" charset="0"/>
              </a:rPr>
            </a:br>
            <a:r>
              <a:rPr lang="uk-UA" sz="1300" dirty="0">
                <a:effectLst/>
                <a:latin typeface="Times New Roman" panose="02020603050405020304" pitchFamily="18" charset="0"/>
                <a:ea typeface="Times New Roman" panose="02020603050405020304" pitchFamily="18" charset="0"/>
              </a:rPr>
              <a:t>«Українські землі в складі Російської імперії в 1900–1914 рр.», «Розгортання Української революції. Боротьба за відновлення державності», «Західноукраїнські землі в міжвоєнний період», «Стародавня історія України»; «Українські землі у складі Речі Посполитої у другій половині ХVI ст.», «Культура України в другій половині ХІХ – початку ХХ ст.».</a:t>
            </a:r>
            <a:endParaRPr lang="ru-UA" sz="1300" dirty="0">
              <a:effectLst/>
              <a:latin typeface="Times New Roman" panose="02020603050405020304" pitchFamily="18" charset="0"/>
              <a:ea typeface="Times New Roman" panose="02020603050405020304" pitchFamily="18" charset="0"/>
            </a:endParaRPr>
          </a:p>
          <a:p>
            <a:pPr marL="73660" marR="384810" indent="360680" algn="just">
              <a:spcAft>
                <a:spcPts val="0"/>
              </a:spcAft>
            </a:pPr>
            <a:r>
              <a:rPr lang="uk-UA" sz="1300" dirty="0">
                <a:effectLst/>
                <a:latin typeface="Times New Roman" panose="02020603050405020304" pitchFamily="18" charset="0"/>
                <a:ea typeface="Times New Roman" panose="02020603050405020304" pitchFamily="18" charset="0"/>
              </a:rPr>
              <a:t>Незважаючи на нестандартні умови проведення зовнішнього незалежного оцінювання 2020 року, тестування дало змогу забезпечити якісне проведення державної підсумкової атестації всіх, хто виявив бажання зарахувати результати виконання сертифікаційної роботи як бали ДПА. Отримані результати відповідають рівню оволодіння учнями навчальним матеріалом за курс 10-х –11-х класів, тобто період історії України ХХ – початку ХХІ ст.</a:t>
            </a:r>
            <a:endParaRPr lang="ru-UA" sz="1300" dirty="0">
              <a:effectLst/>
              <a:latin typeface="Times New Roman" panose="02020603050405020304" pitchFamily="18" charset="0"/>
              <a:ea typeface="Times New Roman" panose="02020603050405020304" pitchFamily="18" charset="0"/>
            </a:endParaRPr>
          </a:p>
          <a:p>
            <a:pPr marL="74295" marR="385445" algn="just">
              <a:spcAft>
                <a:spcPts val="0"/>
              </a:spcAft>
            </a:pPr>
            <a:r>
              <a:rPr lang="uk-UA" sz="1300" dirty="0">
                <a:effectLst/>
                <a:latin typeface="Times New Roman" panose="02020603050405020304" pitchFamily="18" charset="0"/>
                <a:ea typeface="Times New Roman" panose="02020603050405020304" pitchFamily="18" charset="0"/>
              </a:rPr>
              <a:t>Аналіз статистичних показників сертифікаційної роботи показав хорошу розподільну здатність тестових завдань (середнє значення – 37,06), що дає змогу виокремити учасників зовнішнього незалежного оцінювання з високим рівнем навчальних досягнень, підготовлених до успішного навчання в закладах вищої освіти.</a:t>
            </a:r>
            <a:endParaRPr lang="ru-UA"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59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B683829-C366-4653-B777-18C14AF3E1B8}"/>
              </a:ext>
            </a:extLst>
          </p:cNvPr>
          <p:cNvPicPr>
            <a:picLocks noChangeAspect="1"/>
          </p:cNvPicPr>
          <p:nvPr/>
        </p:nvPicPr>
        <p:blipFill>
          <a:blip r:embed="rId2"/>
          <a:stretch>
            <a:fillRect/>
          </a:stretch>
        </p:blipFill>
        <p:spPr>
          <a:xfrm>
            <a:off x="0" y="0"/>
            <a:ext cx="10351008" cy="6986016"/>
          </a:xfrm>
          <a:prstGeom prst="rect">
            <a:avLst/>
          </a:prstGeom>
        </p:spPr>
      </p:pic>
      <p:pic>
        <p:nvPicPr>
          <p:cNvPr id="3" name="Рисунок 2">
            <a:extLst>
              <a:ext uri="{FF2B5EF4-FFF2-40B4-BE49-F238E27FC236}">
                <a16:creationId xmlns:a16="http://schemas.microsoft.com/office/drawing/2014/main" id="{1B2BFA7C-62FD-410B-81DD-E063E55F4355}"/>
              </a:ext>
            </a:extLst>
          </p:cNvPr>
          <p:cNvPicPr>
            <a:picLocks noChangeAspect="1"/>
          </p:cNvPicPr>
          <p:nvPr/>
        </p:nvPicPr>
        <p:blipFill>
          <a:blip r:embed="rId3"/>
          <a:stretch>
            <a:fillRect/>
          </a:stretch>
        </p:blipFill>
        <p:spPr>
          <a:xfrm>
            <a:off x="10287000" y="0"/>
            <a:ext cx="1905000" cy="2400300"/>
          </a:xfrm>
          <a:prstGeom prst="rect">
            <a:avLst/>
          </a:prstGeom>
        </p:spPr>
      </p:pic>
      <p:sp>
        <p:nvSpPr>
          <p:cNvPr id="4" name="TextBox 3">
            <a:extLst>
              <a:ext uri="{FF2B5EF4-FFF2-40B4-BE49-F238E27FC236}">
                <a16:creationId xmlns:a16="http://schemas.microsoft.com/office/drawing/2014/main" id="{CB34A36B-DD33-4E97-8D0F-08D8D2A49143}"/>
              </a:ext>
            </a:extLst>
          </p:cNvPr>
          <p:cNvSpPr txBox="1"/>
          <p:nvPr/>
        </p:nvSpPr>
        <p:spPr>
          <a:xfrm>
            <a:off x="100584" y="777240"/>
            <a:ext cx="2514600" cy="338554"/>
          </a:xfrm>
          <a:prstGeom prst="rect">
            <a:avLst/>
          </a:prstGeom>
          <a:noFill/>
        </p:spPr>
        <p:txBody>
          <a:bodyPr wrap="square" rtlCol="0">
            <a:spAutoFit/>
          </a:bodyPr>
          <a:lstStyle/>
          <a:p>
            <a:r>
              <a:rPr lang="ru-RU" sz="1600" b="1" u="sng" dirty="0">
                <a:solidFill>
                  <a:srgbClr val="C00000"/>
                </a:solidFill>
              </a:rPr>
              <a:t>04 ЧЕРВНЯ 2021 РОКУ</a:t>
            </a:r>
            <a:endParaRPr lang="ru-UA" sz="1600" b="1" u="sng" dirty="0">
              <a:solidFill>
                <a:srgbClr val="C00000"/>
              </a:solidFill>
            </a:endParaRPr>
          </a:p>
        </p:txBody>
      </p:sp>
    </p:spTree>
    <p:extLst>
      <p:ext uri="{BB962C8B-B14F-4D97-AF65-F5344CB8AC3E}">
        <p14:creationId xmlns:p14="http://schemas.microsoft.com/office/powerpoint/2010/main" val="224503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90FB9D03-E886-405B-B608-624D782C7BF6}"/>
              </a:ext>
            </a:extLst>
          </p:cNvPr>
          <p:cNvGraphicFramePr>
            <a:graphicFrameLocks noGrp="1"/>
          </p:cNvGraphicFramePr>
          <p:nvPr>
            <p:ph idx="1"/>
            <p:extLst>
              <p:ext uri="{D42A27DB-BD31-4B8C-83A1-F6EECF244321}">
                <p14:modId xmlns:p14="http://schemas.microsoft.com/office/powerpoint/2010/main" val="3139115556"/>
              </p:ext>
            </p:extLst>
          </p:nvPr>
        </p:nvGraphicFramePr>
        <p:xfrm>
          <a:off x="0" y="0"/>
          <a:ext cx="12192000" cy="7062134"/>
        </p:xfrm>
        <a:graphic>
          <a:graphicData uri="http://schemas.openxmlformats.org/drawingml/2006/table">
            <a:tbl>
              <a:tblPr firstRow="1" bandRow="1">
                <a:tableStyleId>{5C22544A-7EE6-4342-B048-85BDC9FD1C3A}</a:tableStyleId>
              </a:tblPr>
              <a:tblGrid>
                <a:gridCol w="2961289">
                  <a:extLst>
                    <a:ext uri="{9D8B030D-6E8A-4147-A177-3AD203B41FA5}">
                      <a16:colId xmlns:a16="http://schemas.microsoft.com/office/drawing/2014/main" val="2702681702"/>
                    </a:ext>
                  </a:extLst>
                </a:gridCol>
                <a:gridCol w="3134711">
                  <a:extLst>
                    <a:ext uri="{9D8B030D-6E8A-4147-A177-3AD203B41FA5}">
                      <a16:colId xmlns:a16="http://schemas.microsoft.com/office/drawing/2014/main" val="2488542254"/>
                    </a:ext>
                  </a:extLst>
                </a:gridCol>
                <a:gridCol w="3048000">
                  <a:extLst>
                    <a:ext uri="{9D8B030D-6E8A-4147-A177-3AD203B41FA5}">
                      <a16:colId xmlns:a16="http://schemas.microsoft.com/office/drawing/2014/main" val="2459540664"/>
                    </a:ext>
                  </a:extLst>
                </a:gridCol>
                <a:gridCol w="3048000">
                  <a:extLst>
                    <a:ext uri="{9D8B030D-6E8A-4147-A177-3AD203B41FA5}">
                      <a16:colId xmlns:a16="http://schemas.microsoft.com/office/drawing/2014/main" val="148393524"/>
                    </a:ext>
                  </a:extLst>
                </a:gridCol>
              </a:tblGrid>
              <a:tr h="774439">
                <a:tc>
                  <a:txBody>
                    <a:bodyPr/>
                    <a:lstStyle/>
                    <a:p>
                      <a:pPr algn="ctr"/>
                      <a:r>
                        <a:rPr lang="ru-RU" sz="1600" b="1" dirty="0" err="1">
                          <a:solidFill>
                            <a:srgbClr val="545454"/>
                          </a:solidFill>
                          <a:effectLst/>
                          <a:latin typeface="Times New Roman" panose="02020603050405020304" pitchFamily="18" charset="0"/>
                          <a:cs typeface="Times New Roman" panose="02020603050405020304" pitchFamily="18" charset="0"/>
                        </a:rPr>
                        <a:t>Нормативні</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документи</a:t>
                      </a:r>
                      <a:endParaRPr lang="ru-RU" sz="1600" b="1" dirty="0">
                        <a:solidFill>
                          <a:srgbClr val="545454"/>
                        </a:solidFill>
                        <a:effectLst/>
                        <a:latin typeface="Times New Roman" panose="02020603050405020304" pitchFamily="18" charset="0"/>
                        <a:cs typeface="Times New Roman" panose="02020603050405020304" pitchFamily="18" charset="0"/>
                      </a:endParaRPr>
                    </a:p>
                  </a:txBody>
                  <a:tcPr anchor="ctr"/>
                </a:tc>
                <a:tc gridSpan="3">
                  <a:txBody>
                    <a:bodyPr/>
                    <a:lstStyle/>
                    <a:p>
                      <a:pPr algn="just"/>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Програма ЗНО-2021</a:t>
                      </a:r>
                      <a:r>
                        <a:rPr lang="ru-RU" sz="1400" b="1" dirty="0">
                          <a:solidFill>
                            <a:srgbClr val="002060"/>
                          </a:solidFill>
                          <a:effectLst/>
                          <a:latin typeface="Times New Roman" panose="02020603050405020304" pitchFamily="18" charset="0"/>
                          <a:cs typeface="Times New Roman" panose="02020603050405020304" pitchFamily="18" charset="0"/>
                        </a:rPr>
                        <a:t> </a:t>
                      </a:r>
                      <a:r>
                        <a:rPr lang="ru-RU" sz="1400" b="0" dirty="0">
                          <a:effectLst/>
                          <a:latin typeface="Times New Roman" panose="02020603050405020304" pitchFamily="18" charset="0"/>
                          <a:cs typeface="Times New Roman" panose="02020603050405020304" pitchFamily="18" charset="0"/>
                        </a:rPr>
                        <a:t>з історії України</a:t>
                      </a:r>
                      <a:endParaRPr lang="ru-RU" sz="1400" b="1" dirty="0">
                        <a:effectLst/>
                        <a:latin typeface="Times New Roman" panose="02020603050405020304" pitchFamily="18" charset="0"/>
                        <a:cs typeface="Times New Roman" panose="02020603050405020304" pitchFamily="18" charset="0"/>
                      </a:endParaRPr>
                    </a:p>
                    <a:p>
                      <a:pPr algn="just"/>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Характеристика</a:t>
                      </a:r>
                      <a:r>
                        <a:rPr lang="ru-RU" sz="1400" b="1"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сертифікаційної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роботи</a:t>
                      </a:r>
                      <a:r>
                        <a:rPr lang="ru-RU" sz="1400" b="0" dirty="0">
                          <a:effectLst/>
                          <a:latin typeface="Times New Roman" panose="02020603050405020304" pitchFamily="18" charset="0"/>
                          <a:cs typeface="Times New Roman" panose="02020603050405020304" pitchFamily="18" charset="0"/>
                        </a:rPr>
                        <a:t> з історії України 2021 року</a:t>
                      </a:r>
                      <a:endParaRPr lang="ru-RU" sz="1400" b="1" dirty="0">
                        <a:effectLst/>
                        <a:latin typeface="Times New Roman" panose="02020603050405020304" pitchFamily="18" charset="0"/>
                        <a:cs typeface="Times New Roman" panose="02020603050405020304" pitchFamily="18" charset="0"/>
                      </a:endParaRPr>
                    </a:p>
                    <a:p>
                      <a:pPr algn="just"/>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Схеми</a:t>
                      </a:r>
                      <a:r>
                        <a:rPr lang="ru-RU" sz="1400" b="0" dirty="0">
                          <a:solidFill>
                            <a:srgbClr val="002060"/>
                          </a:solidFill>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нарахування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балів</a:t>
                      </a:r>
                      <a:r>
                        <a:rPr lang="ru-RU" sz="1400" b="0" dirty="0">
                          <a:effectLst/>
                          <a:latin typeface="Times New Roman" panose="02020603050405020304" pitchFamily="18" charset="0"/>
                          <a:cs typeface="Times New Roman" panose="02020603050405020304" pitchFamily="18" charset="0"/>
                        </a:rPr>
                        <a:t> за виконання завдань </a:t>
                      </a:r>
                      <a:r>
                        <a:rPr lang="ru-RU" sz="1400" b="0" dirty="0" err="1">
                          <a:effectLst/>
                          <a:latin typeface="Times New Roman" panose="02020603050405020304" pitchFamily="18" charset="0"/>
                          <a:cs typeface="Times New Roman" panose="02020603050405020304" pitchFamily="18" charset="0"/>
                        </a:rPr>
                        <a:t>сертифікаційних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робіт</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зовнішнього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незалежного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оцінювання</a:t>
                      </a:r>
                      <a:r>
                        <a:rPr lang="ru-RU" sz="1400" b="0" dirty="0">
                          <a:effectLst/>
                          <a:latin typeface="Times New Roman" panose="02020603050405020304" pitchFamily="18" charset="0"/>
                          <a:cs typeface="Times New Roman" panose="02020603050405020304" pitchFamily="18" charset="0"/>
                        </a:rPr>
                        <a:t> 2021 року</a:t>
                      </a:r>
                      <a:endParaRPr lang="ru-RU" sz="1400" b="1" dirty="0">
                        <a:effectLst/>
                        <a:latin typeface="Times New Roman" panose="02020603050405020304" pitchFamily="18" charset="0"/>
                        <a:cs typeface="Times New Roman" panose="02020603050405020304" pitchFamily="18" charset="0"/>
                      </a:endParaRPr>
                    </a:p>
                  </a:txBody>
                  <a:tcPr marL="47625" marR="47625" marT="47625" marB="47625"/>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47256837"/>
                  </a:ext>
                </a:extLst>
              </a:tr>
              <a:tr h="482033">
                <a:tc rowSpan="3">
                  <a:txBody>
                    <a:bodyPr/>
                    <a:lstStyle/>
                    <a:p>
                      <a:pPr algn="ctr"/>
                      <a:r>
                        <a:rPr lang="ru-RU" sz="1600" b="1" dirty="0" err="1">
                          <a:solidFill>
                            <a:srgbClr val="545454"/>
                          </a:solidFill>
                          <a:effectLst/>
                          <a:latin typeface="Times New Roman" panose="02020603050405020304" pitchFamily="18" charset="0"/>
                          <a:cs typeface="Times New Roman" panose="02020603050405020304" pitchFamily="18" charset="0"/>
                        </a:rPr>
                        <a:t>Основні</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a:solidFill>
                            <a:srgbClr val="545454"/>
                          </a:solidFill>
                          <a:effectLst/>
                          <a:latin typeface="Times New Roman" panose="02020603050405020304" pitchFamily="18" charset="0"/>
                          <a:cs typeface="Times New Roman" panose="02020603050405020304" pitchFamily="18" charset="0"/>
                        </a:rPr>
                        <a:t>характеристики</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сертифікаційної</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роботи</a:t>
                      </a:r>
                      <a:endParaRPr lang="ru-RU" sz="1600" b="1" dirty="0">
                        <a:solidFill>
                          <a:srgbClr val="545454"/>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err="1">
                          <a:solidFill>
                            <a:srgbClr val="545454"/>
                          </a:solidFill>
                          <a:effectLst/>
                          <a:latin typeface="Times New Roman" panose="02020603050405020304" pitchFamily="18" charset="0"/>
                          <a:cs typeface="Times New Roman" panose="02020603050405020304" pitchFamily="18" charset="0"/>
                        </a:rPr>
                        <a:t>Кількість</a:t>
                      </a:r>
                      <a:r>
                        <a:rPr lang="ru-RU" sz="1400" b="1" dirty="0">
                          <a:solidFill>
                            <a:srgbClr val="545454"/>
                          </a:solidFill>
                          <a:effectLst/>
                          <a:latin typeface="Times New Roman" panose="02020603050405020304" pitchFamily="18" charset="0"/>
                          <a:cs typeface="Times New Roman" panose="02020603050405020304" pitchFamily="18" charset="0"/>
                        </a:rPr>
                        <a:t> </a:t>
                      </a:r>
                      <a:r>
                        <a:rPr lang="ru-RU" sz="1400" b="1" dirty="0" err="1">
                          <a:solidFill>
                            <a:srgbClr val="545454"/>
                          </a:solidFill>
                          <a:effectLst/>
                          <a:latin typeface="Times New Roman" panose="02020603050405020304" pitchFamily="18" charset="0"/>
                          <a:cs typeface="Times New Roman" panose="02020603050405020304" pitchFamily="18" charset="0"/>
                        </a:rPr>
                        <a:t>тестових</a:t>
                      </a:r>
                      <a:r>
                        <a:rPr lang="ru-RU" sz="1400" b="1" dirty="0">
                          <a:solidFill>
                            <a:srgbClr val="545454"/>
                          </a:solidFill>
                          <a:effectLst/>
                          <a:latin typeface="Times New Roman" panose="02020603050405020304" pitchFamily="18" charset="0"/>
                          <a:cs typeface="Times New Roman" panose="02020603050405020304" pitchFamily="18" charset="0"/>
                        </a:rPr>
                        <a:t> завдань</a:t>
                      </a:r>
                    </a:p>
                  </a:txBody>
                  <a:tcPr marL="47625" marR="47625" marT="47625" marB="47625" anchor="ctr"/>
                </a:tc>
                <a:tc>
                  <a:txBody>
                    <a:bodyPr/>
                    <a:lstStyle/>
                    <a:p>
                      <a:pPr algn="ctr"/>
                      <a:r>
                        <a:rPr lang="ru-RU" sz="1400" b="1" dirty="0">
                          <a:solidFill>
                            <a:srgbClr val="545454"/>
                          </a:solidFill>
                          <a:effectLst/>
                          <a:latin typeface="Times New Roman" panose="02020603050405020304" pitchFamily="18" charset="0"/>
                          <a:cs typeface="Times New Roman" panose="02020603050405020304" pitchFamily="18" charset="0"/>
                        </a:rPr>
                        <a:t>Час, </a:t>
                      </a:r>
                      <a:r>
                        <a:rPr lang="ru-RU" sz="1400" b="1" dirty="0" err="1">
                          <a:solidFill>
                            <a:srgbClr val="545454"/>
                          </a:solidFill>
                          <a:effectLst/>
                          <a:latin typeface="Times New Roman" panose="02020603050405020304" pitchFamily="18" charset="0"/>
                          <a:cs typeface="Times New Roman" panose="02020603050405020304" pitchFamily="18" charset="0"/>
                        </a:rPr>
                        <a:t>відведений</a:t>
                      </a:r>
                      <a:r>
                        <a:rPr lang="ru-RU" sz="1400" b="1" dirty="0">
                          <a:solidFill>
                            <a:srgbClr val="545454"/>
                          </a:solidFill>
                          <a:effectLst/>
                          <a:latin typeface="Times New Roman" panose="02020603050405020304" pitchFamily="18" charset="0"/>
                          <a:cs typeface="Times New Roman" panose="02020603050405020304" pitchFamily="18" charset="0"/>
                        </a:rPr>
                        <a:t> на виконання завдань тесту (у </a:t>
                      </a:r>
                      <a:r>
                        <a:rPr lang="ru-RU" sz="1400" b="1" dirty="0" err="1">
                          <a:solidFill>
                            <a:srgbClr val="545454"/>
                          </a:solidFill>
                          <a:effectLst/>
                          <a:latin typeface="Times New Roman" panose="02020603050405020304" pitchFamily="18" charset="0"/>
                          <a:cs typeface="Times New Roman" panose="02020603050405020304" pitchFamily="18" charset="0"/>
                        </a:rPr>
                        <a:t>хвилинах</a:t>
                      </a:r>
                      <a:r>
                        <a:rPr lang="ru-RU" sz="1400" b="1" dirty="0">
                          <a:solidFill>
                            <a:srgbClr val="545454"/>
                          </a:solidFill>
                          <a:effectLst/>
                          <a:latin typeface="Times New Roman" panose="02020603050405020304" pitchFamily="18" charset="0"/>
                          <a:cs typeface="Times New Roman" panose="02020603050405020304" pitchFamily="18" charset="0"/>
                        </a:rPr>
                        <a:t>)</a:t>
                      </a:r>
                    </a:p>
                  </a:txBody>
                  <a:tcPr marL="47625" marR="47625" marT="47625" marB="47625"/>
                </a:tc>
                <a:tc>
                  <a:txBody>
                    <a:bodyPr/>
                    <a:lstStyle/>
                    <a:p>
                      <a:pPr algn="ctr"/>
                      <a:r>
                        <a:rPr lang="ru-RU" sz="1200" b="1" dirty="0">
                          <a:solidFill>
                            <a:srgbClr val="545454"/>
                          </a:solidFill>
                          <a:effectLst/>
                          <a:latin typeface="Times New Roman" panose="02020603050405020304" pitchFamily="18" charset="0"/>
                          <a:cs typeface="Times New Roman" panose="02020603050405020304" pitchFamily="18" charset="0"/>
                        </a:rPr>
                        <a:t>Максимальна </a:t>
                      </a:r>
                      <a:r>
                        <a:rPr lang="ru-RU" sz="1200" b="1" dirty="0" err="1">
                          <a:solidFill>
                            <a:srgbClr val="545454"/>
                          </a:solidFill>
                          <a:effectLst/>
                          <a:latin typeface="Times New Roman" panose="02020603050405020304" pitchFamily="18" charset="0"/>
                          <a:cs typeface="Times New Roman" panose="02020603050405020304" pitchFamily="18" charset="0"/>
                        </a:rPr>
                        <a:t>кількість</a:t>
                      </a:r>
                      <a:r>
                        <a:rPr lang="ru-RU" sz="1200" b="1" dirty="0">
                          <a:solidFill>
                            <a:srgbClr val="545454"/>
                          </a:solidFill>
                          <a:effectLst/>
                          <a:latin typeface="Times New Roman" panose="02020603050405020304" pitchFamily="18" charset="0"/>
                          <a:cs typeface="Times New Roman" panose="02020603050405020304" pitchFamily="18" charset="0"/>
                        </a:rPr>
                        <a:t> </a:t>
                      </a:r>
                      <a:r>
                        <a:rPr lang="ru-RU" sz="1200" b="1" dirty="0" err="1">
                          <a:solidFill>
                            <a:srgbClr val="545454"/>
                          </a:solidFill>
                          <a:effectLst/>
                          <a:latin typeface="Times New Roman" panose="02020603050405020304" pitchFamily="18" charset="0"/>
                          <a:cs typeface="Times New Roman" panose="02020603050405020304" pitchFamily="18" charset="0"/>
                        </a:rPr>
                        <a:t>балів</a:t>
                      </a:r>
                      <a:r>
                        <a:rPr lang="ru-RU" sz="1200" b="1" dirty="0">
                          <a:solidFill>
                            <a:srgbClr val="545454"/>
                          </a:solidFill>
                          <a:effectLst/>
                          <a:latin typeface="Times New Roman" panose="02020603050405020304" pitchFamily="18" charset="0"/>
                          <a:cs typeface="Times New Roman" panose="02020603050405020304" pitchFamily="18" charset="0"/>
                        </a:rPr>
                        <a:t> за виконання </a:t>
                      </a:r>
                      <a:r>
                        <a:rPr lang="ru-RU" sz="1200" b="1" dirty="0" err="1">
                          <a:solidFill>
                            <a:srgbClr val="545454"/>
                          </a:solidFill>
                          <a:effectLst/>
                          <a:latin typeface="Times New Roman" panose="02020603050405020304" pitchFamily="18" charset="0"/>
                          <a:cs typeface="Times New Roman" panose="02020603050405020304" pitchFamily="18" charset="0"/>
                        </a:rPr>
                        <a:t>усіх</a:t>
                      </a:r>
                      <a:r>
                        <a:rPr lang="ru-RU" sz="1200" b="1" dirty="0">
                          <a:solidFill>
                            <a:srgbClr val="545454"/>
                          </a:solidFill>
                          <a:effectLst/>
                          <a:latin typeface="Times New Roman" panose="02020603050405020304" pitchFamily="18" charset="0"/>
                          <a:cs typeface="Times New Roman" panose="02020603050405020304" pitchFamily="18" charset="0"/>
                        </a:rPr>
                        <a:t> завдань тесту</a:t>
                      </a:r>
                    </a:p>
                  </a:txBody>
                  <a:tcPr marL="47625" marR="47625" marT="47625" marB="47625"/>
                </a:tc>
                <a:extLst>
                  <a:ext uri="{0D108BD9-81ED-4DB2-BD59-A6C34878D82A}">
                    <a16:rowId xmlns:a16="http://schemas.microsoft.com/office/drawing/2014/main" val="3934600640"/>
                  </a:ext>
                </a:extLst>
              </a:tr>
              <a:tr h="439967">
                <a:tc vMerge="1">
                  <a:txBody>
                    <a:bodyPr/>
                    <a:lstStyle/>
                    <a:p>
                      <a:endParaRPr lang="ru-UA"/>
                    </a:p>
                  </a:txBody>
                  <a:tcPr/>
                </a:tc>
                <a:tc>
                  <a:txBody>
                    <a:bodyPr/>
                    <a:lstStyle/>
                    <a:p>
                      <a:pPr algn="ctr"/>
                      <a:r>
                        <a:rPr lang="ru-UA" sz="1400" b="1" dirty="0">
                          <a:solidFill>
                            <a:srgbClr val="6BAB9B"/>
                          </a:solidFill>
                          <a:effectLst/>
                          <a:latin typeface="Times New Roman" panose="02020603050405020304" pitchFamily="18" charset="0"/>
                          <a:cs typeface="Times New Roman" panose="02020603050405020304" pitchFamily="18" charset="0"/>
                        </a:rPr>
                        <a:t>60</a:t>
                      </a:r>
                    </a:p>
                  </a:txBody>
                  <a:tcPr marL="47625" marR="47625" marT="47625" marB="47625" anchor="ctr"/>
                </a:tc>
                <a:tc>
                  <a:txBody>
                    <a:bodyPr/>
                    <a:lstStyle/>
                    <a:p>
                      <a:pPr algn="ctr"/>
                      <a:r>
                        <a:rPr lang="ru-UA" sz="1400" b="1">
                          <a:solidFill>
                            <a:srgbClr val="6BAB9B"/>
                          </a:solidFill>
                          <a:effectLst/>
                          <a:latin typeface="Times New Roman" panose="02020603050405020304" pitchFamily="18" charset="0"/>
                          <a:cs typeface="Times New Roman" panose="02020603050405020304" pitchFamily="18" charset="0"/>
                        </a:rPr>
                        <a:t>150</a:t>
                      </a:r>
                    </a:p>
                  </a:txBody>
                  <a:tcPr marL="47625" marR="47625" marT="47625" marB="47625" anchor="ctr"/>
                </a:tc>
                <a:tc>
                  <a:txBody>
                    <a:bodyPr/>
                    <a:lstStyle/>
                    <a:p>
                      <a:pPr algn="ctr"/>
                      <a:r>
                        <a:rPr lang="ru-UA" sz="1200" b="1" dirty="0">
                          <a:solidFill>
                            <a:srgbClr val="6BAB9B"/>
                          </a:solidFill>
                          <a:effectLst/>
                          <a:latin typeface="Times New Roman" panose="02020603050405020304" pitchFamily="18" charset="0"/>
                          <a:cs typeface="Times New Roman" panose="02020603050405020304" pitchFamily="18" charset="0"/>
                        </a:rPr>
                        <a:t>94</a:t>
                      </a:r>
                    </a:p>
                  </a:txBody>
                  <a:tcPr marL="47625" marR="47625" marT="47625" marB="47625" anchor="ctr"/>
                </a:tc>
                <a:extLst>
                  <a:ext uri="{0D108BD9-81ED-4DB2-BD59-A6C34878D82A}">
                    <a16:rowId xmlns:a16="http://schemas.microsoft.com/office/drawing/2014/main" val="244779854"/>
                  </a:ext>
                </a:extLst>
              </a:tr>
              <a:tr h="1092099">
                <a:tc vMerge="1">
                  <a:txBody>
                    <a:bodyPr/>
                    <a:lstStyle/>
                    <a:p>
                      <a:endParaRPr lang="ru-UA"/>
                    </a:p>
                  </a:txBody>
                  <a:tcPr/>
                </a:tc>
                <a:tc gridSpan="3">
                  <a:txBody>
                    <a:bodyPr/>
                    <a:lstStyle/>
                    <a:p>
                      <a:pPr algn="ctr"/>
                      <a:r>
                        <a:rPr lang="ru-RU" sz="1400" b="1" dirty="0">
                          <a:effectLst/>
                          <a:latin typeface="Times New Roman" panose="02020603050405020304" pitchFamily="18" charset="0"/>
                          <a:cs typeface="Times New Roman" panose="02020603050405020304" pitchFamily="18" charset="0"/>
                        </a:rPr>
                        <a:t>Робота </a:t>
                      </a:r>
                      <a:r>
                        <a:rPr lang="ru-RU" sz="1400" b="1" dirty="0" err="1">
                          <a:effectLst/>
                          <a:latin typeface="Times New Roman" panose="02020603050405020304" pitchFamily="18" charset="0"/>
                          <a:cs typeface="Times New Roman" panose="02020603050405020304" pitchFamily="18" charset="0"/>
                        </a:rPr>
                        <a:t>має</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дві</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частини</a:t>
                      </a:r>
                      <a:endParaRPr lang="ru-RU" sz="1400" b="1" dirty="0">
                        <a:effectLst/>
                        <a:latin typeface="Times New Roman" panose="02020603050405020304" pitchFamily="18" charset="0"/>
                        <a:cs typeface="Times New Roman" panose="02020603050405020304" pitchFamily="18" charset="0"/>
                      </a:endParaRPr>
                    </a:p>
                    <a:p>
                      <a:pPr algn="just"/>
                      <a:r>
                        <a:rPr lang="ru-RU" sz="1400" b="1" dirty="0" err="1">
                          <a:effectLst/>
                          <a:latin typeface="Times New Roman" panose="02020603050405020304" pitchFamily="18" charset="0"/>
                          <a:cs typeface="Times New Roman" panose="02020603050405020304" pitchFamily="18" charset="0"/>
                        </a:rPr>
                        <a:t>Частина</a:t>
                      </a:r>
                      <a:r>
                        <a:rPr lang="ru-RU" sz="1400" b="1" dirty="0">
                          <a:effectLst/>
                          <a:latin typeface="Times New Roman" panose="02020603050405020304" pitchFamily="18" charset="0"/>
                          <a:cs typeface="Times New Roman" panose="02020603050405020304" pitchFamily="18" charset="0"/>
                        </a:rPr>
                        <a:t> 1 </a:t>
                      </a:r>
                      <a:r>
                        <a:rPr lang="ru-RU" sz="1400" b="0" dirty="0">
                          <a:effectLst/>
                          <a:latin typeface="Times New Roman" panose="02020603050405020304" pitchFamily="18" charset="0"/>
                          <a:cs typeface="Times New Roman" panose="02020603050405020304" pitchFamily="18" charset="0"/>
                        </a:rPr>
                        <a:t>«Історія України </a:t>
                      </a:r>
                      <a:r>
                        <a:rPr lang="en-US" sz="1400" b="0" dirty="0">
                          <a:effectLst/>
                          <a:latin typeface="Times New Roman" panose="02020603050405020304" pitchFamily="18" charset="0"/>
                          <a:cs typeface="Times New Roman" panose="02020603050405020304" pitchFamily="18" charset="0"/>
                        </a:rPr>
                        <a:t>XX - </a:t>
                      </a:r>
                      <a:r>
                        <a:rPr lang="ru-RU" sz="1400" b="0" dirty="0">
                          <a:effectLst/>
                          <a:latin typeface="Times New Roman" panose="02020603050405020304" pitchFamily="18" charset="0"/>
                          <a:cs typeface="Times New Roman" panose="02020603050405020304" pitchFamily="18" charset="0"/>
                        </a:rPr>
                        <a:t>початку </a:t>
                      </a:r>
                      <a:r>
                        <a:rPr lang="en-US" sz="1400" b="0" dirty="0">
                          <a:effectLst/>
                          <a:latin typeface="Times New Roman" panose="02020603050405020304" pitchFamily="18" charset="0"/>
                          <a:cs typeface="Times New Roman" panose="02020603050405020304" pitchFamily="18" charset="0"/>
                        </a:rPr>
                        <a:t>XXI </a:t>
                      </a:r>
                      <a:r>
                        <a:rPr lang="ru-RU" sz="1400" b="0" dirty="0">
                          <a:effectLst/>
                          <a:latin typeface="Times New Roman" panose="02020603050405020304" pitchFamily="18" charset="0"/>
                          <a:cs typeface="Times New Roman" panose="02020603050405020304" pitchFamily="18" charset="0"/>
                        </a:rPr>
                        <a:t>ст.» </a:t>
                      </a:r>
                      <a:r>
                        <a:rPr lang="ru-RU" sz="1400" b="0" dirty="0" err="1">
                          <a:effectLst/>
                          <a:latin typeface="Times New Roman" panose="02020603050405020304" pitchFamily="18" charset="0"/>
                          <a:cs typeface="Times New Roman" panose="02020603050405020304" pitchFamily="18" charset="0"/>
                        </a:rPr>
                        <a:t>містить</a:t>
                      </a:r>
                      <a:r>
                        <a:rPr lang="ru-RU" sz="1400" b="0" dirty="0">
                          <a:effectLst/>
                          <a:latin typeface="Times New Roman" panose="02020603050405020304" pitchFamily="18" charset="0"/>
                          <a:cs typeface="Times New Roman" panose="02020603050405020304" pitchFamily="18" charset="0"/>
                        </a:rPr>
                        <a:t> 30 завдань </a:t>
                      </a:r>
                      <a:r>
                        <a:rPr lang="ru-RU" sz="1400" b="0" dirty="0" err="1">
                          <a:effectLst/>
                          <a:latin typeface="Times New Roman" panose="02020603050405020304" pitchFamily="18" charset="0"/>
                          <a:cs typeface="Times New Roman" panose="02020603050405020304" pitchFamily="18" charset="0"/>
                        </a:rPr>
                        <a:t>різних</a:t>
                      </a:r>
                      <a:r>
                        <a:rPr lang="ru-RU" sz="1400" b="0" dirty="0">
                          <a:effectLst/>
                          <a:latin typeface="Times New Roman" panose="02020603050405020304" pitchFamily="18" charset="0"/>
                          <a:cs typeface="Times New Roman" panose="02020603050405020304" pitchFamily="18" charset="0"/>
                        </a:rPr>
                        <a:t> форм. </a:t>
                      </a:r>
                      <a:r>
                        <a:rPr lang="ru-RU" sz="1400" b="0" dirty="0" err="1">
                          <a:effectLst/>
                          <a:latin typeface="Times New Roman" panose="02020603050405020304" pitchFamily="18" charset="0"/>
                          <a:cs typeface="Times New Roman" panose="02020603050405020304" pitchFamily="18" charset="0"/>
                        </a:rPr>
                        <a:t>Відповіді</a:t>
                      </a:r>
                      <a:r>
                        <a:rPr lang="ru-RU" sz="1400" b="0" dirty="0">
                          <a:effectLst/>
                          <a:latin typeface="Times New Roman" panose="02020603050405020304" pitchFamily="18" charset="0"/>
                          <a:cs typeface="Times New Roman" panose="02020603050405020304" pitchFamily="18" charset="0"/>
                        </a:rPr>
                        <a:t> на </a:t>
                      </a:r>
                      <a:r>
                        <a:rPr lang="ru-RU" sz="1400" b="0" dirty="0" err="1">
                          <a:effectLst/>
                          <a:latin typeface="Times New Roman" panose="02020603050405020304" pitchFamily="18" charset="0"/>
                          <a:cs typeface="Times New Roman" panose="02020603050405020304" pitchFamily="18" charset="0"/>
                        </a:rPr>
                        <a:t>ці</a:t>
                      </a:r>
                      <a:r>
                        <a:rPr lang="ru-RU" sz="1400" b="0" dirty="0">
                          <a:effectLst/>
                          <a:latin typeface="Times New Roman" panose="02020603050405020304" pitchFamily="18" charset="0"/>
                          <a:cs typeface="Times New Roman" panose="02020603050405020304" pitchFamily="18" charset="0"/>
                        </a:rPr>
                        <a:t> завдання треба </a:t>
                      </a:r>
                      <a:r>
                        <a:rPr lang="ru-RU" sz="1400" b="0" dirty="0" err="1">
                          <a:effectLst/>
                          <a:latin typeface="Times New Roman" panose="02020603050405020304" pitchFamily="18" charset="0"/>
                          <a:cs typeface="Times New Roman" panose="02020603050405020304" pitchFamily="18" charset="0"/>
                        </a:rPr>
                        <a:t>позначити</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записати</a:t>
                      </a:r>
                      <a:r>
                        <a:rPr lang="ru-RU" sz="1400" b="0" dirty="0">
                          <a:effectLst/>
                          <a:latin typeface="Times New Roman" panose="02020603050405020304" pitchFamily="18" charset="0"/>
                          <a:cs typeface="Times New Roman" panose="02020603050405020304" pitchFamily="18" charset="0"/>
                        </a:rPr>
                        <a:t> в бланку </a:t>
                      </a:r>
                      <a:r>
                        <a:rPr lang="ru-RU" sz="1400" b="0" dirty="0" err="1">
                          <a:effectLst/>
                          <a:latin typeface="Times New Roman" panose="02020603050405020304" pitchFamily="18" charset="0"/>
                          <a:cs typeface="Times New Roman" panose="02020603050405020304" pitchFamily="18" charset="0"/>
                        </a:rPr>
                        <a:t>відповідей</a:t>
                      </a:r>
                      <a:r>
                        <a:rPr lang="ru-RU" sz="1400" b="0" dirty="0">
                          <a:effectLst/>
                          <a:latin typeface="Times New Roman" panose="02020603050405020304" pitchFamily="18" charset="0"/>
                          <a:cs typeface="Times New Roman" panose="02020603050405020304" pitchFamily="18" charset="0"/>
                        </a:rPr>
                        <a:t> А.</a:t>
                      </a:r>
                      <a:endParaRPr lang="ru-RU" sz="1400" b="1" dirty="0">
                        <a:effectLst/>
                        <a:latin typeface="Times New Roman" panose="02020603050405020304" pitchFamily="18" charset="0"/>
                        <a:cs typeface="Times New Roman" panose="02020603050405020304" pitchFamily="18" charset="0"/>
                      </a:endParaRPr>
                    </a:p>
                    <a:p>
                      <a:pPr algn="just"/>
                      <a:r>
                        <a:rPr lang="ru-RU" sz="1400" b="1" dirty="0" err="1">
                          <a:effectLst/>
                          <a:latin typeface="Times New Roman" panose="02020603050405020304" pitchFamily="18" charset="0"/>
                          <a:cs typeface="Times New Roman" panose="02020603050405020304" pitchFamily="18" charset="0"/>
                        </a:rPr>
                        <a:t>Частина</a:t>
                      </a:r>
                      <a:r>
                        <a:rPr lang="ru-RU" sz="1400" b="1" dirty="0">
                          <a:effectLst/>
                          <a:latin typeface="Times New Roman" panose="02020603050405020304" pitchFamily="18" charset="0"/>
                          <a:cs typeface="Times New Roman" panose="02020603050405020304" pitchFamily="18" charset="0"/>
                        </a:rPr>
                        <a:t> 2 </a:t>
                      </a:r>
                      <a:r>
                        <a:rPr lang="ru-RU" sz="1400" b="0" dirty="0">
                          <a:effectLst/>
                          <a:latin typeface="Times New Roman" panose="02020603050405020304" pitchFamily="18" charset="0"/>
                          <a:cs typeface="Times New Roman" panose="02020603050405020304" pitchFamily="18" charset="0"/>
                        </a:rPr>
                        <a:t>«Історія України від </a:t>
                      </a:r>
                      <a:r>
                        <a:rPr lang="ru-RU" sz="1400" b="0" dirty="0" err="1">
                          <a:effectLst/>
                          <a:latin typeface="Times New Roman" panose="02020603050405020304" pitchFamily="18" charset="0"/>
                          <a:cs typeface="Times New Roman" panose="02020603050405020304" pitchFamily="18" charset="0"/>
                        </a:rPr>
                        <a:t>найдавніших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часів</a:t>
                      </a:r>
                      <a:r>
                        <a:rPr lang="ru-RU" sz="1400" b="0" dirty="0">
                          <a:effectLst/>
                          <a:latin typeface="Times New Roman" panose="02020603050405020304" pitchFamily="18" charset="0"/>
                          <a:cs typeface="Times New Roman" panose="02020603050405020304" pitchFamily="18" charset="0"/>
                        </a:rPr>
                        <a:t> до </a:t>
                      </a:r>
                      <a:r>
                        <a:rPr lang="ru-RU" sz="1400" b="0" dirty="0" err="1">
                          <a:effectLst/>
                          <a:latin typeface="Times New Roman" panose="02020603050405020304" pitchFamily="18" charset="0"/>
                          <a:cs typeface="Times New Roman" panose="02020603050405020304" pitchFamily="18" charset="0"/>
                        </a:rPr>
                        <a:t>кінця</a:t>
                      </a:r>
                      <a:r>
                        <a:rPr lang="ru-RU" sz="1400" b="0" dirty="0">
                          <a:effectLst/>
                          <a:latin typeface="Times New Roman" panose="02020603050405020304" pitchFamily="18" charset="0"/>
                          <a:cs typeface="Times New Roman" panose="02020603050405020304" pitchFamily="18" charset="0"/>
                        </a:rPr>
                        <a:t> </a:t>
                      </a:r>
                      <a:r>
                        <a:rPr lang="en-US" sz="1400" b="0" dirty="0">
                          <a:effectLst/>
                          <a:latin typeface="Times New Roman" panose="02020603050405020304" pitchFamily="18" charset="0"/>
                          <a:cs typeface="Times New Roman" panose="02020603050405020304" pitchFamily="18" charset="0"/>
                        </a:rPr>
                        <a:t>XIX </a:t>
                      </a:r>
                      <a:r>
                        <a:rPr lang="ru-RU" sz="1400" b="0" dirty="0">
                          <a:effectLst/>
                          <a:latin typeface="Times New Roman" panose="02020603050405020304" pitchFamily="18" charset="0"/>
                          <a:cs typeface="Times New Roman" panose="02020603050405020304" pitchFamily="18" charset="0"/>
                        </a:rPr>
                        <a:t>ст.» </a:t>
                      </a:r>
                      <a:r>
                        <a:rPr lang="ru-RU" sz="1400" b="0" dirty="0" err="1">
                          <a:effectLst/>
                          <a:latin typeface="Times New Roman" panose="02020603050405020304" pitchFamily="18" charset="0"/>
                          <a:cs typeface="Times New Roman" panose="02020603050405020304" pitchFamily="18" charset="0"/>
                        </a:rPr>
                        <a:t>містить</a:t>
                      </a:r>
                      <a:r>
                        <a:rPr lang="ru-RU" sz="1400" b="0" dirty="0">
                          <a:effectLst/>
                          <a:latin typeface="Times New Roman" panose="02020603050405020304" pitchFamily="18" charset="0"/>
                          <a:cs typeface="Times New Roman" panose="02020603050405020304" pitchFamily="18" charset="0"/>
                        </a:rPr>
                        <a:t> 30 завдань </a:t>
                      </a:r>
                      <a:r>
                        <a:rPr lang="ru-RU" sz="1400" b="0" dirty="0" err="1">
                          <a:effectLst/>
                          <a:latin typeface="Times New Roman" panose="02020603050405020304" pitchFamily="18" charset="0"/>
                          <a:cs typeface="Times New Roman" panose="02020603050405020304" pitchFamily="18" charset="0"/>
                        </a:rPr>
                        <a:t>різних</a:t>
                      </a:r>
                      <a:r>
                        <a:rPr lang="ru-RU" sz="1400" b="0" dirty="0">
                          <a:effectLst/>
                          <a:latin typeface="Times New Roman" panose="02020603050405020304" pitchFamily="18" charset="0"/>
                          <a:cs typeface="Times New Roman" panose="02020603050405020304" pitchFamily="18" charset="0"/>
                        </a:rPr>
                        <a:t> форм. </a:t>
                      </a:r>
                      <a:r>
                        <a:rPr lang="ru-RU" sz="1400" b="0" dirty="0" err="1">
                          <a:effectLst/>
                          <a:latin typeface="Times New Roman" panose="02020603050405020304" pitchFamily="18" charset="0"/>
                          <a:cs typeface="Times New Roman" panose="02020603050405020304" pitchFamily="18" charset="0"/>
                        </a:rPr>
                        <a:t>Відповіді</a:t>
                      </a:r>
                      <a:r>
                        <a:rPr lang="ru-RU" sz="1400" b="0" dirty="0">
                          <a:effectLst/>
                          <a:latin typeface="Times New Roman" panose="02020603050405020304" pitchFamily="18" charset="0"/>
                          <a:cs typeface="Times New Roman" panose="02020603050405020304" pitchFamily="18" charset="0"/>
                        </a:rPr>
                        <a:t> на </a:t>
                      </a:r>
                      <a:r>
                        <a:rPr lang="ru-RU" sz="1400" b="0" dirty="0" err="1">
                          <a:effectLst/>
                          <a:latin typeface="Times New Roman" panose="02020603050405020304" pitchFamily="18" charset="0"/>
                          <a:cs typeface="Times New Roman" panose="02020603050405020304" pitchFamily="18" charset="0"/>
                        </a:rPr>
                        <a:t>ці</a:t>
                      </a:r>
                      <a:r>
                        <a:rPr lang="ru-RU" sz="1400" b="0" dirty="0">
                          <a:effectLst/>
                          <a:latin typeface="Times New Roman" panose="02020603050405020304" pitchFamily="18" charset="0"/>
                          <a:cs typeface="Times New Roman" panose="02020603050405020304" pitchFamily="18" charset="0"/>
                        </a:rPr>
                        <a:t> завдання треба </a:t>
                      </a:r>
                      <a:r>
                        <a:rPr lang="ru-RU" sz="1400" b="0" dirty="0" err="1">
                          <a:effectLst/>
                          <a:latin typeface="Times New Roman" panose="02020603050405020304" pitchFamily="18" charset="0"/>
                          <a:cs typeface="Times New Roman" panose="02020603050405020304" pitchFamily="18" charset="0"/>
                        </a:rPr>
                        <a:t>позначити</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записати</a:t>
                      </a:r>
                      <a:r>
                        <a:rPr lang="ru-RU" sz="1400" b="0" dirty="0">
                          <a:effectLst/>
                          <a:latin typeface="Times New Roman" panose="02020603050405020304" pitchFamily="18" charset="0"/>
                          <a:cs typeface="Times New Roman" panose="02020603050405020304" pitchFamily="18" charset="0"/>
                        </a:rPr>
                        <a:t> в бланку </a:t>
                      </a:r>
                      <a:r>
                        <a:rPr lang="ru-RU" sz="1400" b="0" dirty="0" err="1">
                          <a:effectLst/>
                          <a:latin typeface="Times New Roman" panose="02020603050405020304" pitchFamily="18" charset="0"/>
                          <a:cs typeface="Times New Roman" panose="02020603050405020304" pitchFamily="18" charset="0"/>
                        </a:rPr>
                        <a:t>відповідей</a:t>
                      </a:r>
                      <a:r>
                        <a:rPr lang="ru-RU" sz="1400" b="0" dirty="0">
                          <a:effectLst/>
                          <a:latin typeface="Times New Roman" panose="02020603050405020304" pitchFamily="18" charset="0"/>
                          <a:cs typeface="Times New Roman" panose="02020603050405020304" pitchFamily="18" charset="0"/>
                        </a:rPr>
                        <a:t> А.</a:t>
                      </a:r>
                      <a:endParaRPr lang="ru-RU" sz="1400" b="1" dirty="0">
                        <a:effectLst/>
                        <a:latin typeface="Times New Roman" panose="02020603050405020304" pitchFamily="18" charset="0"/>
                        <a:cs typeface="Times New Roman" panose="02020603050405020304" pitchFamily="18" charset="0"/>
                      </a:endParaRPr>
                    </a:p>
                  </a:txBody>
                  <a:tcPr marL="47625" marR="47625" marT="47625" marB="47625"/>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2620428296"/>
                  </a:ext>
                </a:extLst>
              </a:tr>
              <a:tr h="1067804">
                <a:tc>
                  <a:txBody>
                    <a:bodyPr/>
                    <a:lstStyle/>
                    <a:p>
                      <a:pPr algn="ctr"/>
                      <a:r>
                        <a:rPr lang="ru-RU" sz="1600" b="1" dirty="0">
                          <a:solidFill>
                            <a:srgbClr val="545454"/>
                          </a:solidFill>
                          <a:effectLst/>
                          <a:latin typeface="Times New Roman" panose="02020603050405020304" pitchFamily="18" charset="0"/>
                          <a:cs typeface="Times New Roman" panose="02020603050405020304" pitchFamily="18" charset="0"/>
                        </a:rPr>
                        <a:t>ЗНО та ДПА</a:t>
                      </a:r>
                    </a:p>
                  </a:txBody>
                  <a:tcPr anchor="ctr"/>
                </a:tc>
                <a:tc gridSpan="3">
                  <a:txBody>
                    <a:bodyPr/>
                    <a:lstStyle/>
                    <a:p>
                      <a:pPr algn="just"/>
                      <a:r>
                        <a:rPr lang="ru-RU" sz="1400" b="1" dirty="0">
                          <a:effectLst/>
                          <a:latin typeface="Times New Roman" panose="02020603050405020304" pitchFamily="18" charset="0"/>
                          <a:cs typeface="Times New Roman" panose="02020603050405020304" pitchFamily="18" charset="0"/>
                        </a:rPr>
                        <a:t>Особи, </a:t>
                      </a:r>
                      <a:r>
                        <a:rPr lang="ru-RU" sz="1400" b="1" dirty="0" err="1">
                          <a:effectLst/>
                          <a:latin typeface="Times New Roman" panose="02020603050405020304" pitchFamily="18" charset="0"/>
                          <a:cs typeface="Times New Roman" panose="02020603050405020304" pitchFamily="18" charset="0"/>
                        </a:rPr>
                        <a:t>які</a:t>
                      </a:r>
                      <a:r>
                        <a:rPr lang="ru-RU" sz="1400" b="1" dirty="0">
                          <a:effectLst/>
                          <a:latin typeface="Times New Roman" panose="02020603050405020304" pitchFamily="18" charset="0"/>
                          <a:cs typeface="Times New Roman" panose="02020603050405020304" pitchFamily="18" charset="0"/>
                        </a:rPr>
                        <a:t> у 2021 </a:t>
                      </a:r>
                      <a:r>
                        <a:rPr lang="ru-RU" sz="1400" b="1" dirty="0" err="1">
                          <a:effectLst/>
                          <a:latin typeface="Times New Roman" panose="02020603050405020304" pitchFamily="18" charset="0"/>
                          <a:cs typeface="Times New Roman" panose="02020603050405020304" pitchFamily="18" charset="0"/>
                        </a:rPr>
                        <a:t>році</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завершують</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здобуття</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повної</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загальної</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середньої</a:t>
                      </a:r>
                      <a:r>
                        <a:rPr lang="ru-RU" sz="1400" b="1" dirty="0">
                          <a:effectLst/>
                          <a:latin typeface="Times New Roman" panose="02020603050405020304" pitchFamily="18" charset="0"/>
                          <a:cs typeface="Times New Roman" panose="02020603050405020304" pitchFamily="18" charset="0"/>
                        </a:rPr>
                        <a:t> освіти,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можуть</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вибрати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історію</a:t>
                      </a:r>
                      <a:r>
                        <a:rPr lang="ru-RU" sz="1400" b="0" dirty="0">
                          <a:effectLst/>
                          <a:latin typeface="Times New Roman" panose="02020603050405020304" pitchFamily="18" charset="0"/>
                          <a:cs typeface="Times New Roman" panose="02020603050405020304" pitchFamily="18" charset="0"/>
                        </a:rPr>
                        <a:t> України як </a:t>
                      </a:r>
                      <a:r>
                        <a:rPr lang="ru-RU" sz="1400" b="0" dirty="0" err="1">
                          <a:effectLst/>
                          <a:latin typeface="Times New Roman" panose="02020603050405020304" pitchFamily="18" charset="0"/>
                          <a:cs typeface="Times New Roman" panose="02020603050405020304" pitchFamily="18" charset="0"/>
                        </a:rPr>
                        <a:t>третій</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або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четвертий</a:t>
                      </a:r>
                      <a:r>
                        <a:rPr lang="ru-RU" sz="1400" b="0" dirty="0">
                          <a:effectLst/>
                          <a:latin typeface="Times New Roman" panose="02020603050405020304" pitchFamily="18" charset="0"/>
                          <a:cs typeface="Times New Roman" panose="02020603050405020304" pitchFamily="18" charset="0"/>
                        </a:rPr>
                        <a:t> предмет для </a:t>
                      </a:r>
                      <a:r>
                        <a:rPr lang="ru-RU" sz="1400" b="0" dirty="0" err="1">
                          <a:effectLst/>
                          <a:latin typeface="Times New Roman" panose="02020603050405020304" pitchFamily="18" charset="0"/>
                          <a:cs typeface="Times New Roman" panose="02020603050405020304" pitchFamily="18" charset="0"/>
                        </a:rPr>
                        <a:t>проходження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державної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підсумкової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атестації</a:t>
                      </a:r>
                      <a:r>
                        <a:rPr lang="ru-RU" sz="1400" b="0" dirty="0">
                          <a:effectLst/>
                          <a:latin typeface="Times New Roman" panose="02020603050405020304" pitchFamily="18" charset="0"/>
                          <a:cs typeface="Times New Roman" panose="02020603050405020304" pitchFamily="18" charset="0"/>
                        </a:rPr>
                        <a:t> (ДПА) у </a:t>
                      </a:r>
                      <a:r>
                        <a:rPr lang="ru-RU" sz="1400" b="0" dirty="0" err="1">
                          <a:effectLst/>
                          <a:latin typeface="Times New Roman" panose="02020603050405020304" pitchFamily="18" charset="0"/>
                          <a:cs typeface="Times New Roman" panose="02020603050405020304" pitchFamily="18" charset="0"/>
                        </a:rPr>
                        <a:t>формі</a:t>
                      </a:r>
                      <a:r>
                        <a:rPr lang="ru-RU" sz="1400" b="0" dirty="0">
                          <a:effectLst/>
                          <a:latin typeface="Times New Roman" panose="02020603050405020304" pitchFamily="18" charset="0"/>
                          <a:cs typeface="Times New Roman" panose="02020603050405020304" pitchFamily="18" charset="0"/>
                        </a:rPr>
                        <a:t> ЗНО. Таким </a:t>
                      </a:r>
                      <a:r>
                        <a:rPr lang="ru-RU" sz="1400" b="0" dirty="0" err="1">
                          <a:effectLst/>
                          <a:latin typeface="Times New Roman" panose="02020603050405020304" pitchFamily="18" charset="0"/>
                          <a:cs typeface="Times New Roman" panose="02020603050405020304" pitchFamily="18" charset="0"/>
                        </a:rPr>
                        <a:t>учасникам</a:t>
                      </a:r>
                      <a:r>
                        <a:rPr lang="ru-RU" sz="1400" b="0" dirty="0">
                          <a:effectLst/>
                          <a:latin typeface="Times New Roman" panose="02020603050405020304" pitchFamily="18" charset="0"/>
                          <a:cs typeface="Times New Roman" panose="02020603050405020304" pitchFamily="18" charset="0"/>
                        </a:rPr>
                        <a:t> / </a:t>
                      </a:r>
                      <a:r>
                        <a:rPr lang="ru-RU" sz="1400" b="0" dirty="0" err="1">
                          <a:effectLst/>
                          <a:latin typeface="Times New Roman" panose="02020603050405020304" pitchFamily="18" charset="0"/>
                          <a:cs typeface="Times New Roman" panose="02020603050405020304" pitchFamily="18" charset="0"/>
                        </a:rPr>
                        <a:t>учасницям</a:t>
                      </a:r>
                      <a:r>
                        <a:rPr lang="ru-RU" sz="1400" b="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результат виконання завдань </a:t>
                      </a:r>
                      <a:r>
                        <a:rPr lang="ru-RU" sz="1400" b="1" dirty="0" err="1">
                          <a:effectLst/>
                          <a:latin typeface="Times New Roman" panose="02020603050405020304" pitchFamily="18" charset="0"/>
                          <a:cs typeface="Times New Roman" panose="02020603050405020304" pitchFamily="18" charset="0"/>
                        </a:rPr>
                        <a:t>частини</a:t>
                      </a:r>
                      <a:r>
                        <a:rPr lang="ru-RU" sz="1400" b="1" dirty="0">
                          <a:effectLst/>
                          <a:latin typeface="Times New Roman" panose="02020603050405020304" pitchFamily="18" charset="0"/>
                          <a:cs typeface="Times New Roman" panose="02020603050405020304" pitchFamily="18" charset="0"/>
                        </a:rPr>
                        <a:t> 1 («Історія України ХХ – початку ХХІ ст.») </a:t>
                      </a:r>
                      <a:r>
                        <a:rPr lang="ru-RU" sz="1400" b="0" dirty="0">
                          <a:effectLst/>
                          <a:latin typeface="Times New Roman" panose="02020603050405020304" pitchFamily="18" charset="0"/>
                          <a:cs typeface="Times New Roman" panose="02020603050405020304" pitchFamily="18" charset="0"/>
                        </a:rPr>
                        <a:t>буде </a:t>
                      </a:r>
                      <a:r>
                        <a:rPr lang="ru-RU" sz="1400" b="0" dirty="0" err="1">
                          <a:effectLst/>
                          <a:latin typeface="Times New Roman" panose="02020603050405020304" pitchFamily="18" charset="0"/>
                          <a:cs typeface="Times New Roman" panose="02020603050405020304" pitchFamily="18" charset="0"/>
                        </a:rPr>
                        <a:t>зараховано</a:t>
                      </a:r>
                      <a:r>
                        <a:rPr lang="ru-RU" sz="1400" b="0" dirty="0">
                          <a:effectLst/>
                          <a:latin typeface="Times New Roman" panose="02020603050405020304" pitchFamily="18" charset="0"/>
                          <a:cs typeface="Times New Roman" panose="02020603050405020304" pitchFamily="18" charset="0"/>
                        </a:rPr>
                        <a:t> як </a:t>
                      </a:r>
                      <a:r>
                        <a:rPr lang="ru-RU" sz="1400" b="1" dirty="0">
                          <a:effectLst/>
                          <a:latin typeface="Times New Roman" panose="02020603050405020304" pitchFamily="18" charset="0"/>
                          <a:cs typeface="Times New Roman" panose="02020603050405020304" pitchFamily="18" charset="0"/>
                        </a:rPr>
                        <a:t>результат з ДПА. </a:t>
                      </a:r>
                      <a:r>
                        <a:rPr lang="ru-RU" sz="1400" b="0" dirty="0">
                          <a:effectLst/>
                          <a:latin typeface="Times New Roman" panose="02020603050405020304" pitchFamily="18" charset="0"/>
                          <a:cs typeface="Times New Roman" panose="02020603050405020304" pitchFamily="18" charset="0"/>
                        </a:rPr>
                        <a:t>Максимальна </a:t>
                      </a:r>
                      <a:r>
                        <a:rPr lang="ru-RU" sz="1400" b="0" dirty="0" err="1">
                          <a:effectLst/>
                          <a:latin typeface="Times New Roman" panose="02020603050405020304" pitchFamily="18" charset="0"/>
                          <a:cs typeface="Times New Roman" panose="02020603050405020304" pitchFamily="18" charset="0"/>
                        </a:rPr>
                        <a:t>кількість</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тестових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балів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які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можна</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отримати</a:t>
                      </a:r>
                      <a:r>
                        <a:rPr lang="ru-RU" sz="1400" b="0" dirty="0">
                          <a:effectLst/>
                          <a:latin typeface="Times New Roman" panose="02020603050405020304" pitchFamily="18" charset="0"/>
                          <a:cs typeface="Times New Roman" panose="02020603050405020304" pitchFamily="18" charset="0"/>
                        </a:rPr>
                        <a:t> за виконання завдань ДПА – </a:t>
                      </a:r>
                      <a:r>
                        <a:rPr lang="ru-RU" sz="1400" b="1" dirty="0">
                          <a:effectLst/>
                          <a:latin typeface="Times New Roman" panose="02020603050405020304" pitchFamily="18" charset="0"/>
                          <a:cs typeface="Times New Roman" panose="02020603050405020304" pitchFamily="18" charset="0"/>
                        </a:rPr>
                        <a:t>47.</a:t>
                      </a:r>
                    </a:p>
                    <a:p>
                      <a:pPr algn="just"/>
                      <a:r>
                        <a:rPr lang="ru-RU" sz="1400" b="1" i="1" dirty="0">
                          <a:effectLst/>
                          <a:latin typeface="Times New Roman" panose="02020603050405020304" pitchFamily="18" charset="0"/>
                          <a:cs typeface="Times New Roman" panose="02020603050405020304" pitchFamily="18" charset="0"/>
                        </a:rPr>
                        <a:t>Результат виконання завдань </a:t>
                      </a:r>
                      <a:r>
                        <a:rPr lang="ru-RU" sz="1400" b="1" i="1" dirty="0" err="1">
                          <a:effectLst/>
                          <a:latin typeface="Times New Roman" panose="02020603050405020304" pitchFamily="18" charset="0"/>
                          <a:cs typeface="Times New Roman" panose="02020603050405020304" pitchFamily="18" charset="0"/>
                        </a:rPr>
                        <a:t>частин</a:t>
                      </a:r>
                      <a:r>
                        <a:rPr lang="ru-RU" sz="1400" b="1" i="1" dirty="0">
                          <a:effectLst/>
                          <a:latin typeface="Times New Roman" panose="02020603050405020304" pitchFamily="18" charset="0"/>
                          <a:cs typeface="Times New Roman" panose="02020603050405020304" pitchFamily="18" charset="0"/>
                        </a:rPr>
                        <a:t> 1 і 2 буде </a:t>
                      </a:r>
                      <a:r>
                        <a:rPr lang="ru-RU" sz="1400" b="1" i="1" dirty="0" err="1">
                          <a:effectLst/>
                          <a:latin typeface="Times New Roman" panose="02020603050405020304" pitchFamily="18" charset="0"/>
                          <a:cs typeface="Times New Roman" panose="02020603050405020304" pitchFamily="18" charset="0"/>
                        </a:rPr>
                        <a:t>використовуватися</a:t>
                      </a:r>
                      <a:r>
                        <a:rPr lang="ru-RU" sz="1400" b="1" i="1" dirty="0">
                          <a:effectLst/>
                          <a:latin typeface="Times New Roman" panose="02020603050405020304" pitchFamily="18" charset="0"/>
                          <a:cs typeface="Times New Roman" panose="02020603050405020304" pitchFamily="18" charset="0"/>
                        </a:rPr>
                        <a:t> </a:t>
                      </a:r>
                      <a:r>
                        <a:rPr lang="ru-RU" sz="1400" b="1" i="1" dirty="0" err="1">
                          <a:effectLst/>
                          <a:latin typeface="Times New Roman" panose="02020603050405020304" pitchFamily="18" charset="0"/>
                          <a:cs typeface="Times New Roman" panose="02020603050405020304" pitchFamily="18" charset="0"/>
                        </a:rPr>
                        <a:t>під</a:t>
                      </a:r>
                      <a:r>
                        <a:rPr lang="ru-RU" sz="1400" b="1" i="1" dirty="0">
                          <a:effectLst/>
                          <a:latin typeface="Times New Roman" panose="02020603050405020304" pitchFamily="18" charset="0"/>
                          <a:cs typeface="Times New Roman" panose="02020603050405020304" pitchFamily="18" charset="0"/>
                        </a:rPr>
                        <a:t> час </a:t>
                      </a:r>
                      <a:r>
                        <a:rPr lang="ru-RU" sz="1400" b="1" i="1" dirty="0" err="1">
                          <a:effectLst/>
                          <a:latin typeface="Times New Roman" panose="02020603050405020304" pitchFamily="18" charset="0"/>
                          <a:cs typeface="Times New Roman" panose="02020603050405020304" pitchFamily="18" charset="0"/>
                        </a:rPr>
                        <a:t>прийому</a:t>
                      </a:r>
                      <a:r>
                        <a:rPr lang="ru-RU" sz="1400" b="1" i="1" dirty="0">
                          <a:effectLst/>
                          <a:latin typeface="Times New Roman" panose="02020603050405020304" pitchFamily="18" charset="0"/>
                          <a:cs typeface="Times New Roman" panose="02020603050405020304" pitchFamily="18" charset="0"/>
                        </a:rPr>
                        <a:t> до </a:t>
                      </a:r>
                      <a:r>
                        <a:rPr lang="ru-RU" sz="1400" b="1" i="1" dirty="0" err="1">
                          <a:effectLst/>
                          <a:latin typeface="Times New Roman" panose="02020603050405020304" pitchFamily="18" charset="0"/>
                          <a:cs typeface="Times New Roman" panose="02020603050405020304" pitchFamily="18" charset="0"/>
                        </a:rPr>
                        <a:t>закладів</a:t>
                      </a:r>
                      <a:r>
                        <a:rPr lang="ru-RU" sz="1400" b="1" i="1" dirty="0">
                          <a:effectLst/>
                          <a:latin typeface="Times New Roman" panose="02020603050405020304" pitchFamily="18" charset="0"/>
                          <a:cs typeface="Times New Roman" panose="02020603050405020304" pitchFamily="18" charset="0"/>
                        </a:rPr>
                        <a:t> </a:t>
                      </a:r>
                      <a:r>
                        <a:rPr lang="ru-RU" sz="1400" b="1" i="1" dirty="0" err="1">
                          <a:effectLst/>
                          <a:latin typeface="Times New Roman" panose="02020603050405020304" pitchFamily="18" charset="0"/>
                          <a:cs typeface="Times New Roman" panose="02020603050405020304" pitchFamily="18" charset="0"/>
                        </a:rPr>
                        <a:t>вищої</a:t>
                      </a:r>
                      <a:r>
                        <a:rPr lang="ru-RU" sz="1400" b="1" i="1" dirty="0">
                          <a:effectLst/>
                          <a:latin typeface="Times New Roman" panose="02020603050405020304" pitchFamily="18" charset="0"/>
                          <a:cs typeface="Times New Roman" panose="02020603050405020304" pitchFamily="18" charset="0"/>
                        </a:rPr>
                        <a:t> освіти.</a:t>
                      </a:r>
                      <a:endParaRPr lang="ru-RU" sz="1400" b="1" dirty="0">
                        <a:effectLst/>
                        <a:latin typeface="Times New Roman" panose="02020603050405020304" pitchFamily="18" charset="0"/>
                        <a:cs typeface="Times New Roman" panose="02020603050405020304" pitchFamily="18" charset="0"/>
                      </a:endParaRPr>
                    </a:p>
                  </a:txBody>
                  <a:tcPr marL="47625" marR="47625" marT="47625" marB="47625"/>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4100489489"/>
                  </a:ext>
                </a:extLst>
              </a:tr>
              <a:tr h="1402072">
                <a:tc>
                  <a:txBody>
                    <a:bodyPr/>
                    <a:lstStyle/>
                    <a:p>
                      <a:pPr algn="ctr"/>
                      <a:r>
                        <a:rPr lang="ru-RU" sz="1600" b="1" dirty="0" err="1">
                          <a:solidFill>
                            <a:srgbClr val="545454"/>
                          </a:solidFill>
                          <a:effectLst/>
                          <a:latin typeface="Times New Roman" panose="02020603050405020304" pitchFamily="18" charset="0"/>
                          <a:cs typeface="Times New Roman" panose="02020603050405020304" pitchFamily="18" charset="0"/>
                        </a:rPr>
                        <a:t>Особливості</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визначення</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результатів</a:t>
                      </a:r>
                      <a:endParaRPr lang="ru-RU" sz="1600" b="1" dirty="0">
                        <a:solidFill>
                          <a:srgbClr val="545454"/>
                        </a:solidFill>
                        <a:effectLst/>
                        <a:latin typeface="Times New Roman" panose="02020603050405020304" pitchFamily="18" charset="0"/>
                        <a:cs typeface="Times New Roman" panose="02020603050405020304" pitchFamily="18" charset="0"/>
                      </a:endParaRPr>
                    </a:p>
                  </a:txBody>
                  <a:tcPr anchor="ctr"/>
                </a:tc>
                <a:tc gridSpan="3">
                  <a:txBody>
                    <a:bodyPr/>
                    <a:lstStyle/>
                    <a:p>
                      <a:pPr algn="just"/>
                      <a:r>
                        <a:rPr lang="ru-RU" sz="1400" b="1" dirty="0" err="1">
                          <a:effectLst/>
                          <a:latin typeface="Times New Roman" panose="02020603050405020304" pitchFamily="18" charset="0"/>
                          <a:cs typeface="Times New Roman" panose="02020603050405020304" pitchFamily="18" charset="0"/>
                        </a:rPr>
                        <a:t>Результати</a:t>
                      </a:r>
                      <a:r>
                        <a:rPr lang="ru-RU" sz="1400" b="1" dirty="0">
                          <a:effectLst/>
                          <a:latin typeface="Times New Roman" panose="02020603050405020304" pitchFamily="18" charset="0"/>
                          <a:cs typeface="Times New Roman" panose="02020603050405020304" pitchFamily="18" charset="0"/>
                        </a:rPr>
                        <a:t> з історії України </a:t>
                      </a:r>
                      <a:r>
                        <a:rPr lang="ru-RU" sz="1400" b="1" dirty="0" err="1">
                          <a:effectLst/>
                          <a:latin typeface="Times New Roman" panose="02020603050405020304" pitchFamily="18" charset="0"/>
                          <a:cs typeface="Times New Roman" panose="02020603050405020304" pitchFamily="18" charset="0"/>
                        </a:rPr>
                        <a:t>визначаються</a:t>
                      </a:r>
                      <a:r>
                        <a:rPr lang="ru-RU" sz="1400" b="1" dirty="0">
                          <a:effectLst/>
                          <a:latin typeface="Times New Roman" panose="02020603050405020304" pitchFamily="18" charset="0"/>
                          <a:cs typeface="Times New Roman" panose="02020603050405020304" pitchFamily="18" charset="0"/>
                        </a:rPr>
                        <a:t> за:</a:t>
                      </a:r>
                    </a:p>
                    <a:p>
                      <a:pPr algn="just">
                        <a:buFont typeface="Arial" panose="020B0604020202020204" pitchFamily="34" charset="0"/>
                        <a:buChar char="•"/>
                      </a:pPr>
                      <a:r>
                        <a:rPr lang="ru-RU" sz="1400" b="0" dirty="0">
                          <a:effectLst/>
                          <a:latin typeface="Times New Roman" panose="02020603050405020304" pitchFamily="18" charset="0"/>
                          <a:cs typeface="Times New Roman" panose="02020603050405020304" pitchFamily="18" charset="0"/>
                        </a:rPr>
                        <a:t>рейтинговою шкалою 100-200 </a:t>
                      </a:r>
                      <a:r>
                        <a:rPr lang="ru-RU" sz="1400" b="0" dirty="0" err="1">
                          <a:effectLst/>
                          <a:latin typeface="Times New Roman" panose="02020603050405020304" pitchFamily="18" charset="0"/>
                          <a:cs typeface="Times New Roman" panose="02020603050405020304" pitchFamily="18" charset="0"/>
                        </a:rPr>
                        <a:t>балів</a:t>
                      </a:r>
                      <a:r>
                        <a:rPr lang="ru-RU" sz="1400" b="0" dirty="0">
                          <a:effectLst/>
                          <a:latin typeface="Times New Roman" panose="02020603050405020304" pitchFamily="18" charset="0"/>
                          <a:cs typeface="Times New Roman" panose="02020603050405020304" pitchFamily="18" charset="0"/>
                        </a:rPr>
                        <a:t> – для </a:t>
                      </a:r>
                      <a:r>
                        <a:rPr lang="ru-RU" sz="1400" b="0" dirty="0" err="1">
                          <a:effectLst/>
                          <a:latin typeface="Times New Roman" panose="02020603050405020304" pitchFamily="18" charset="0"/>
                          <a:cs typeface="Times New Roman" panose="02020603050405020304" pitchFamily="18" charset="0"/>
                        </a:rPr>
                        <a:t>усіх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учасників</a:t>
                      </a:r>
                      <a:r>
                        <a:rPr lang="ru-RU" sz="1400" b="0" dirty="0">
                          <a:effectLst/>
                          <a:latin typeface="Times New Roman" panose="02020603050405020304" pitchFamily="18" charset="0"/>
                          <a:cs typeface="Times New Roman" panose="02020603050405020304" pitchFamily="18" charset="0"/>
                        </a:rPr>
                        <a:t> / </a:t>
                      </a:r>
                      <a:r>
                        <a:rPr lang="ru-RU" sz="1400" b="0" dirty="0" err="1">
                          <a:effectLst/>
                          <a:latin typeface="Times New Roman" panose="02020603050405020304" pitchFamily="18" charset="0"/>
                          <a:cs typeface="Times New Roman" panose="02020603050405020304" pitchFamily="18" charset="0"/>
                        </a:rPr>
                        <a:t>учасниць</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які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обрали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цей</a:t>
                      </a:r>
                      <a:r>
                        <a:rPr lang="ru-RU" sz="1400" b="0" dirty="0">
                          <a:effectLst/>
                          <a:latin typeface="Times New Roman" panose="02020603050405020304" pitchFamily="18" charset="0"/>
                          <a:cs typeface="Times New Roman" panose="02020603050405020304" pitchFamily="18" charset="0"/>
                        </a:rPr>
                        <a:t> предмет та </a:t>
                      </a:r>
                      <a:r>
                        <a:rPr lang="ru-RU" sz="1400" b="0" dirty="0" err="1">
                          <a:effectLst/>
                          <a:latin typeface="Times New Roman" panose="02020603050405020304" pitchFamily="18" charset="0"/>
                          <a:cs typeface="Times New Roman" panose="02020603050405020304" pitchFamily="18" charset="0"/>
                        </a:rPr>
                        <a:t>подолали</a:t>
                      </a:r>
                      <a:r>
                        <a:rPr lang="ru-RU" sz="1400" b="0" dirty="0">
                          <a:effectLst/>
                          <a:latin typeface="Times New Roman" panose="02020603050405020304" pitchFamily="18" charset="0"/>
                          <a:cs typeface="Times New Roman" panose="02020603050405020304" pitchFamily="18" charset="0"/>
                        </a:rPr>
                        <a:t>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поріг</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склав</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 не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склав</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ru-RU" sz="1400" b="1" dirty="0">
                          <a:solidFill>
                            <a:srgbClr val="002060"/>
                          </a:solidFill>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1400" b="0" dirty="0" err="1">
                          <a:effectLst/>
                          <a:latin typeface="Times New Roman" panose="02020603050405020304" pitchFamily="18" charset="0"/>
                          <a:cs typeface="Times New Roman" panose="02020603050405020304" pitchFamily="18" charset="0"/>
                        </a:rPr>
                        <a:t>критеріальною</a:t>
                      </a:r>
                      <a:r>
                        <a:rPr lang="ru-RU" sz="1400" b="0" dirty="0">
                          <a:effectLst/>
                          <a:latin typeface="Times New Roman" panose="02020603050405020304" pitchFamily="18" charset="0"/>
                          <a:cs typeface="Times New Roman" panose="02020603050405020304" pitchFamily="18" charset="0"/>
                        </a:rPr>
                        <a:t> шкалою 1-12 </a:t>
                      </a:r>
                      <a:r>
                        <a:rPr lang="ru-RU" sz="1400" b="0" dirty="0" err="1">
                          <a:effectLst/>
                          <a:latin typeface="Times New Roman" panose="02020603050405020304" pitchFamily="18" charset="0"/>
                          <a:cs typeface="Times New Roman" panose="02020603050405020304" pitchFamily="18" charset="0"/>
                        </a:rPr>
                        <a:t>балів</a:t>
                      </a:r>
                      <a:r>
                        <a:rPr lang="ru-RU" sz="1400" b="0" dirty="0">
                          <a:effectLst/>
                          <a:latin typeface="Times New Roman" panose="02020603050405020304" pitchFamily="18" charset="0"/>
                          <a:cs typeface="Times New Roman" panose="02020603050405020304" pitchFamily="18" charset="0"/>
                        </a:rPr>
                        <a:t> – </a:t>
                      </a:r>
                      <a:r>
                        <a:rPr lang="ru-RU" sz="1400" b="1" dirty="0">
                          <a:effectLst/>
                          <a:latin typeface="Times New Roman" panose="02020603050405020304" pitchFamily="18" charset="0"/>
                          <a:cs typeface="Times New Roman" panose="02020603050405020304" pitchFamily="18" charset="0"/>
                        </a:rPr>
                        <a:t>для </a:t>
                      </a:r>
                      <a:r>
                        <a:rPr lang="ru-RU" sz="1400" b="1" dirty="0" err="1">
                          <a:effectLst/>
                          <a:latin typeface="Times New Roman" panose="02020603050405020304" pitchFamily="18" charset="0"/>
                          <a:cs typeface="Times New Roman" panose="02020603050405020304" pitchFamily="18" charset="0"/>
                        </a:rPr>
                        <a:t>осіб</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які</a:t>
                      </a:r>
                      <a:r>
                        <a:rPr lang="ru-RU" sz="1400" b="1" dirty="0">
                          <a:effectLst/>
                          <a:latin typeface="Times New Roman" panose="02020603050405020304" pitchFamily="18" charset="0"/>
                          <a:cs typeface="Times New Roman" panose="02020603050405020304" pitchFamily="18" charset="0"/>
                        </a:rPr>
                        <a:t> у 2021 </a:t>
                      </a:r>
                      <a:r>
                        <a:rPr lang="ru-RU" sz="1400" b="1" dirty="0" err="1">
                          <a:effectLst/>
                          <a:latin typeface="Times New Roman" panose="02020603050405020304" pitchFamily="18" charset="0"/>
                          <a:cs typeface="Times New Roman" panose="02020603050405020304" pitchFamily="18" charset="0"/>
                        </a:rPr>
                        <a:t>році</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завершують</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здобуття</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повної</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загальної</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середньої</a:t>
                      </a:r>
                      <a:r>
                        <a:rPr lang="ru-RU" sz="1400" b="1" dirty="0">
                          <a:effectLst/>
                          <a:latin typeface="Times New Roman" panose="02020603050405020304" pitchFamily="18" charset="0"/>
                          <a:cs typeface="Times New Roman" panose="02020603050405020304" pitchFamily="18" charset="0"/>
                        </a:rPr>
                        <a:t> освіти</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обрали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цей</a:t>
                      </a:r>
                      <a:r>
                        <a:rPr lang="ru-RU" sz="1400" b="0" dirty="0">
                          <a:effectLst/>
                          <a:latin typeface="Times New Roman" panose="02020603050405020304" pitchFamily="18" charset="0"/>
                          <a:cs typeface="Times New Roman" panose="02020603050405020304" pitchFamily="18" charset="0"/>
                        </a:rPr>
                        <a:t> навчальний предмет для </a:t>
                      </a:r>
                      <a:r>
                        <a:rPr lang="ru-RU" sz="1400" b="0" dirty="0" err="1">
                          <a:effectLst/>
                          <a:latin typeface="Times New Roman" panose="02020603050405020304" pitchFamily="18" charset="0"/>
                          <a:cs typeface="Times New Roman" panose="02020603050405020304" pitchFamily="18" charset="0"/>
                        </a:rPr>
                        <a:t>проходження</a:t>
                      </a:r>
                      <a:r>
                        <a:rPr lang="ru-RU" sz="1400" b="0" dirty="0">
                          <a:effectLst/>
                          <a:latin typeface="Times New Roman" panose="02020603050405020304" pitchFamily="18" charset="0"/>
                          <a:cs typeface="Times New Roman" panose="02020603050405020304" pitchFamily="18" charset="0"/>
                        </a:rPr>
                        <a:t> ДПА у </a:t>
                      </a:r>
                      <a:r>
                        <a:rPr lang="ru-RU" sz="1400" b="0" dirty="0" err="1">
                          <a:effectLst/>
                          <a:latin typeface="Times New Roman" panose="02020603050405020304" pitchFamily="18" charset="0"/>
                          <a:cs typeface="Times New Roman" panose="02020603050405020304" pitchFamily="18" charset="0"/>
                        </a:rPr>
                        <a:t>формі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зовнішнього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оцінювання</a:t>
                      </a:r>
                      <a:r>
                        <a:rPr lang="ru-RU" sz="1400" b="0" dirty="0">
                          <a:effectLst/>
                          <a:latin typeface="Times New Roman" panose="02020603050405020304" pitchFamily="18" charset="0"/>
                          <a:cs typeface="Times New Roman" panose="02020603050405020304" pitchFamily="18" charset="0"/>
                        </a:rPr>
                        <a:t>.</a:t>
                      </a:r>
                      <a:endParaRPr lang="ru-RU" sz="1400" b="1" dirty="0">
                        <a:effectLst/>
                        <a:latin typeface="Times New Roman" panose="02020603050405020304" pitchFamily="18" charset="0"/>
                        <a:cs typeface="Times New Roman" panose="02020603050405020304" pitchFamily="18" charset="0"/>
                      </a:endParaRPr>
                    </a:p>
                  </a:txBody>
                  <a:tcPr marL="47625" marR="47625" marT="47625" marB="47625"/>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543979999"/>
                  </a:ext>
                </a:extLst>
              </a:tr>
              <a:tr h="835672">
                <a:tc>
                  <a:txBody>
                    <a:bodyPr/>
                    <a:lstStyle/>
                    <a:p>
                      <a:pPr algn="ctr"/>
                      <a:r>
                        <a:rPr lang="ru-RU" sz="1600" b="1" dirty="0" err="1">
                          <a:solidFill>
                            <a:srgbClr val="545454"/>
                          </a:solidFill>
                          <a:effectLst/>
                          <a:latin typeface="Times New Roman" panose="02020603050405020304" pitchFamily="18" charset="0"/>
                          <a:cs typeface="Times New Roman" panose="02020603050405020304" pitchFamily="18" charset="0"/>
                        </a:rPr>
                        <a:t>Термін</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оголошення</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результатів</a:t>
                      </a:r>
                      <a:endParaRPr lang="ru-RU" sz="1600" b="1" dirty="0">
                        <a:solidFill>
                          <a:srgbClr val="545454"/>
                        </a:solidFill>
                        <a:effectLst/>
                        <a:latin typeface="Times New Roman" panose="02020603050405020304" pitchFamily="18" charset="0"/>
                        <a:cs typeface="Times New Roman" panose="02020603050405020304" pitchFamily="18" charset="0"/>
                      </a:endParaRPr>
                    </a:p>
                  </a:txBody>
                  <a:tcPr anchor="ctr"/>
                </a:tc>
                <a:tc gridSpan="3">
                  <a:txBody>
                    <a:bodyPr/>
                    <a:lstStyle/>
                    <a:p>
                      <a:pPr algn="just"/>
                      <a:r>
                        <a:rPr lang="ru-RU" sz="1400" b="0" dirty="0" err="1">
                          <a:effectLst/>
                          <a:latin typeface="Times New Roman" panose="02020603050405020304" pitchFamily="18" charset="0"/>
                          <a:cs typeface="Times New Roman" panose="02020603050405020304" pitchFamily="18" charset="0"/>
                        </a:rPr>
                        <a:t>Результати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зовнішнього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незалежного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оцінювання</a:t>
                      </a:r>
                      <a:r>
                        <a:rPr lang="ru-RU" sz="1400" b="0" dirty="0">
                          <a:effectLst/>
                          <a:latin typeface="Times New Roman" panose="02020603050405020304" pitchFamily="18" charset="0"/>
                          <a:cs typeface="Times New Roman" panose="02020603050405020304" pitchFamily="18" charset="0"/>
                        </a:rPr>
                        <a:t> з історії України буде </a:t>
                      </a:r>
                      <a:r>
                        <a:rPr lang="ru-RU" sz="1400" b="0" dirty="0" err="1">
                          <a:effectLst/>
                          <a:latin typeface="Times New Roman" panose="02020603050405020304" pitchFamily="18" charset="0"/>
                          <a:cs typeface="Times New Roman" panose="02020603050405020304" pitchFamily="18" charset="0"/>
                        </a:rPr>
                        <a:t>розміщено</a:t>
                      </a:r>
                      <a:r>
                        <a:rPr lang="ru-RU" sz="1400" b="0" dirty="0">
                          <a:effectLst/>
                          <a:latin typeface="Times New Roman" panose="02020603050405020304" pitchFamily="18" charset="0"/>
                          <a:cs typeface="Times New Roman" panose="02020603050405020304" pitchFamily="18" charset="0"/>
                        </a:rPr>
                        <a:t> на </a:t>
                      </a:r>
                      <a:r>
                        <a:rPr lang="ru-RU" sz="1400" b="0" dirty="0" err="1">
                          <a:effectLst/>
                          <a:latin typeface="Times New Roman" panose="02020603050405020304" pitchFamily="18" charset="0"/>
                          <a:cs typeface="Times New Roman" panose="02020603050405020304" pitchFamily="18" charset="0"/>
                        </a:rPr>
                        <a:t>інформаційних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сторінках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учасників</a:t>
                      </a:r>
                      <a:r>
                        <a:rPr lang="ru-RU" sz="1400" b="0" dirty="0">
                          <a:effectLst/>
                          <a:latin typeface="Times New Roman" panose="02020603050405020304" pitchFamily="18" charset="0"/>
                          <a:cs typeface="Times New Roman" panose="02020603050405020304" pitchFamily="18" charset="0"/>
                        </a:rPr>
                        <a:t> </a:t>
                      </a:r>
                      <a:r>
                        <a:rPr lang="ru-RU" sz="1400" b="1" dirty="0">
                          <a:solidFill>
                            <a:srgbClr val="6BAB9B"/>
                          </a:solidFill>
                          <a:effectLst/>
                          <a:latin typeface="Times New Roman" panose="02020603050405020304" pitchFamily="18" charset="0"/>
                          <a:cs typeface="Times New Roman" panose="02020603050405020304" pitchFamily="18" charset="0"/>
                        </a:rPr>
                        <a:t>до 25.06.2021</a:t>
                      </a:r>
                      <a:endParaRPr lang="ru-RU" sz="1400" b="1" dirty="0">
                        <a:effectLst/>
                        <a:latin typeface="Times New Roman" panose="02020603050405020304" pitchFamily="18" charset="0"/>
                        <a:cs typeface="Times New Roman" panose="02020603050405020304" pitchFamily="18" charset="0"/>
                      </a:endParaRPr>
                    </a:p>
                  </a:txBody>
                  <a:tcPr marL="47625" marR="47625" marT="47625" marB="47625" anchor="ct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1099331773"/>
                  </a:ext>
                </a:extLst>
              </a:tr>
              <a:tr h="763914">
                <a:tc>
                  <a:txBody>
                    <a:bodyPr/>
                    <a:lstStyle/>
                    <a:p>
                      <a:pPr algn="ctr"/>
                      <a:r>
                        <a:rPr lang="ru-RU" sz="1600" b="1" dirty="0" err="1">
                          <a:solidFill>
                            <a:srgbClr val="545454"/>
                          </a:solidFill>
                          <a:effectLst/>
                          <a:latin typeface="Times New Roman" panose="02020603050405020304" pitchFamily="18" charset="0"/>
                          <a:cs typeface="Times New Roman" panose="02020603050405020304" pitchFamily="18" charset="0"/>
                        </a:rPr>
                        <a:t>Матеріали</a:t>
                      </a:r>
                      <a:r>
                        <a:rPr lang="ru-RU" sz="1600" b="1" dirty="0">
                          <a:solidFill>
                            <a:srgbClr val="545454"/>
                          </a:solidFill>
                          <a:effectLst/>
                          <a:latin typeface="Times New Roman" panose="02020603050405020304" pitchFamily="18" charset="0"/>
                          <a:cs typeface="Times New Roman" panose="02020603050405020304" pitchFamily="18" charset="0"/>
                        </a:rPr>
                        <a:t> для</a:t>
                      </a:r>
                      <a:br>
                        <a:rPr lang="ru-RU" sz="1600" b="1" dirty="0">
                          <a:solidFill>
                            <a:srgbClr val="545454"/>
                          </a:solidFill>
                          <a:effectLst/>
                          <a:latin typeface="Times New Roman" panose="02020603050405020304" pitchFamily="18" charset="0"/>
                          <a:cs typeface="Times New Roman" panose="02020603050405020304" pitchFamily="18" charset="0"/>
                        </a:rPr>
                      </a:br>
                      <a:r>
                        <a:rPr lang="ru-RU" sz="1600" b="1" dirty="0" err="1">
                          <a:solidFill>
                            <a:srgbClr val="545454"/>
                          </a:solidFill>
                          <a:effectLst/>
                          <a:latin typeface="Times New Roman" panose="02020603050405020304" pitchFamily="18" charset="0"/>
                          <a:cs typeface="Times New Roman" panose="02020603050405020304" pitchFamily="18" charset="0"/>
                        </a:rPr>
                        <a:t>підготовки</a:t>
                      </a:r>
                      <a:endParaRPr lang="ru-RU" sz="1600" b="1" dirty="0">
                        <a:solidFill>
                          <a:srgbClr val="545454"/>
                        </a:solidFill>
                        <a:effectLst/>
                        <a:latin typeface="Times New Roman" panose="02020603050405020304" pitchFamily="18" charset="0"/>
                        <a:cs typeface="Times New Roman" panose="02020603050405020304" pitchFamily="18" charset="0"/>
                      </a:endParaRPr>
                    </a:p>
                  </a:txBody>
                  <a:tcPr anchor="ctr"/>
                </a:tc>
                <a:tc gridSpan="3">
                  <a:txBody>
                    <a:bodyPr/>
                    <a:lstStyle/>
                    <a:p>
                      <a:pPr algn="l"/>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Збірки</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тестових</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завдань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минулих</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років</a:t>
                      </a:r>
                      <a:endParaRPr lang="ru-RU" sz="1400" b="1" dirty="0">
                        <a:solidFill>
                          <a:srgbClr val="002060"/>
                        </a:solidFill>
                        <a:effectLst/>
                        <a:latin typeface="Times New Roman" panose="02020603050405020304" pitchFamily="18" charset="0"/>
                        <a:cs typeface="Times New Roman" panose="02020603050405020304" pitchFamily="18" charset="0"/>
                      </a:endParaRPr>
                    </a:p>
                    <a:p>
                      <a:pPr algn="l"/>
                      <a:r>
                        <a:rPr lang="ru-RU" sz="1400" b="1" u="none" strike="noStrike" dirty="0" err="1">
                          <a:solidFill>
                            <a:srgbClr val="00206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Підготовка</a:t>
                      </a:r>
                      <a:r>
                        <a:rPr lang="ru-RU" sz="1400" b="1" u="none" strike="noStrike" dirty="0">
                          <a:solidFill>
                            <a:srgbClr val="00206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до ЗНО</a:t>
                      </a:r>
                      <a:endParaRPr lang="ru-RU" sz="1400" b="1"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222662072"/>
                  </a:ext>
                </a:extLst>
              </a:tr>
            </a:tbl>
          </a:graphicData>
        </a:graphic>
      </p:graphicFrame>
    </p:spTree>
    <p:extLst>
      <p:ext uri="{BB962C8B-B14F-4D97-AF65-F5344CB8AC3E}">
        <p14:creationId xmlns:p14="http://schemas.microsoft.com/office/powerpoint/2010/main" val="81637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1C53C1-1D93-43D9-9A0C-3F93246C5463}"/>
              </a:ext>
            </a:extLst>
          </p:cNvPr>
          <p:cNvSpPr>
            <a:spLocks noGrp="1"/>
          </p:cNvSpPr>
          <p:nvPr>
            <p:ph type="title"/>
          </p:nvPr>
        </p:nvSpPr>
        <p:spPr>
          <a:xfrm>
            <a:off x="88310" y="137160"/>
            <a:ext cx="9439738" cy="1353312"/>
          </a:xfrm>
        </p:spPr>
        <p:txBody>
          <a:bodyPr>
            <a:normAutofit fontScale="90000"/>
          </a:bodyPr>
          <a:lstStyle/>
          <a:p>
            <a:pPr algn="ctr"/>
            <a:r>
              <a:rPr lang="ru-RU" sz="3100" b="1" i="0" dirty="0">
                <a:solidFill>
                  <a:schemeClr val="accent2">
                    <a:lumMod val="50000"/>
                  </a:schemeClr>
                </a:solidFill>
                <a:effectLst/>
                <a:latin typeface="Times New Roman" panose="02020603050405020304" pitchFamily="18" charset="0"/>
                <a:cs typeface="Times New Roman" panose="02020603050405020304" pitchFamily="18" charset="0"/>
              </a:rPr>
              <a:t>РАДИМО УЧАСНИКАМ ТЕСТУВАННЯ З ІСТОРІЇ УКРАЇНИ ОЗНАЙОМИТИСЯ З НАСТУПНИМИ МАТЕРІАЛАМИ :</a:t>
            </a:r>
            <a:br>
              <a:rPr lang="ru-RU" sz="3100" b="1" i="0" dirty="0">
                <a:solidFill>
                  <a:schemeClr val="accent2">
                    <a:lumMod val="50000"/>
                  </a:schemeClr>
                </a:solidFill>
                <a:effectLst/>
                <a:latin typeface="Times New Roman" panose="02020603050405020304" pitchFamily="18" charset="0"/>
                <a:cs typeface="Times New Roman" panose="02020603050405020304" pitchFamily="18" charset="0"/>
              </a:rPr>
            </a:br>
            <a:br>
              <a:rPr lang="ru-RU" b="1" i="0" dirty="0">
                <a:solidFill>
                  <a:schemeClr val="accent2">
                    <a:lumMod val="50000"/>
                  </a:schemeClr>
                </a:solidFill>
                <a:effectLst/>
                <a:latin typeface="Times New Roman" panose="02020603050405020304" pitchFamily="18" charset="0"/>
                <a:cs typeface="Times New Roman" panose="02020603050405020304" pitchFamily="18" charset="0"/>
              </a:rPr>
            </a:b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Портрети</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історичних</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персоналій</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обов'язкових</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на ЗНО </a:t>
            </a:r>
            <a:b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з історії</a:t>
            </a:r>
            <a:br>
              <a:rPr lang="ru-RU" sz="3100" b="0" i="0" dirty="0">
                <a:solidFill>
                  <a:schemeClr val="accent2"/>
                </a:solidFill>
                <a:effectLst/>
                <a:latin typeface="Times New Roman" panose="02020603050405020304" pitchFamily="18" charset="0"/>
                <a:cs typeface="Times New Roman" panose="02020603050405020304" pitchFamily="18" charset="0"/>
              </a:rPr>
            </a:b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Візуалізований</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перелік</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пам’яток</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архітектури</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та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образотворчого</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мистецтва</a:t>
            </a:r>
            <a:br>
              <a:rPr lang="ru-RU" sz="3100" b="0" i="0" dirty="0">
                <a:solidFill>
                  <a:schemeClr val="accent2"/>
                </a:solidFill>
                <a:effectLst/>
                <a:latin typeface="Times New Roman" panose="02020603050405020304" pitchFamily="18" charset="0"/>
                <a:cs typeface="Times New Roman" panose="02020603050405020304" pitchFamily="18" charset="0"/>
              </a:rPr>
            </a:b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Програма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зовнішнього</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незалежного</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оцінювання</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з історії України 2021 року</a:t>
            </a:r>
            <a:br>
              <a:rPr lang="ru-RU" sz="3100" b="0" i="0" dirty="0">
                <a:solidFill>
                  <a:schemeClr val="accent2"/>
                </a:solidFill>
                <a:effectLst/>
                <a:latin typeface="Times New Roman" panose="02020603050405020304" pitchFamily="18" charset="0"/>
                <a:cs typeface="Times New Roman" panose="02020603050405020304" pitchFamily="18" charset="0"/>
              </a:rPr>
            </a:b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Загальна</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характеристика тесту з історії України 2021 року</a:t>
            </a:r>
            <a:br>
              <a:rPr lang="ru-RU" sz="3100" b="0" i="0" dirty="0">
                <a:solidFill>
                  <a:schemeClr val="accent2"/>
                </a:solidFill>
                <a:effectLst/>
                <a:latin typeface="Times New Roman" panose="02020603050405020304" pitchFamily="18" charset="0"/>
                <a:cs typeface="Times New Roman" panose="02020603050405020304" pitchFamily="18" charset="0"/>
              </a:rPr>
            </a:b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Завдання та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відповіді</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на тести ЗНО з історії України </a:t>
            </a:r>
            <a:r>
              <a:rPr lang="ru-RU" sz="3100" b="0" i="0" u="none" strike="noStrike" dirty="0" err="1">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минулих</a:t>
            </a: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ru-RU" sz="3100" b="0" i="0" u="sng" strike="noStrike" dirty="0" err="1">
                <a:solidFill>
                  <a:schemeClr val="accent2"/>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років</a:t>
            </a:r>
            <a:r>
              <a:rPr lang="ru-RU" sz="3100" u="sng" dirty="0">
                <a:solidFill>
                  <a:schemeClr val="accent2"/>
                </a:solidFill>
                <a:latin typeface="Times New Roman" panose="02020603050405020304" pitchFamily="18" charset="0"/>
                <a:cs typeface="Times New Roman" panose="02020603050405020304" pitchFamily="18" charset="0"/>
              </a:rPr>
              <a:t> (2009-2020</a:t>
            </a:r>
            <a:r>
              <a:rPr lang="ru-RU" sz="3100" dirty="0">
                <a:solidFill>
                  <a:schemeClr val="accent2"/>
                </a:solidFill>
                <a:latin typeface="Times New Roman" panose="02020603050405020304" pitchFamily="18" charset="0"/>
                <a:cs typeface="Times New Roman" panose="02020603050405020304" pitchFamily="18" charset="0"/>
              </a:rPr>
              <a:t>)</a:t>
            </a:r>
            <a:br>
              <a:rPr lang="ru-RU" sz="3100" b="0" i="0" dirty="0">
                <a:solidFill>
                  <a:schemeClr val="accent2"/>
                </a:solidFill>
                <a:effectLst/>
                <a:latin typeface="Times New Roman" panose="02020603050405020304" pitchFamily="18" charset="0"/>
                <a:cs typeface="Times New Roman" panose="02020603050405020304" pitchFamily="18" charset="0"/>
              </a:rPr>
            </a:br>
            <a:r>
              <a:rPr lang="ru-RU" sz="3100" b="0" i="0" u="none" strike="noStrike" dirty="0">
                <a:solidFill>
                  <a:schemeClr val="accent2"/>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Тести ЗНО онлайн з історії України</a:t>
            </a:r>
            <a:br>
              <a:rPr lang="ru-RU" b="0" i="0" dirty="0">
                <a:solidFill>
                  <a:schemeClr val="accent2"/>
                </a:solidFill>
                <a:effectLst/>
                <a:latin typeface="Arial" panose="020B0604020202020204" pitchFamily="34" charset="0"/>
              </a:rPr>
            </a:br>
            <a:br>
              <a:rPr lang="ru-RU" b="0" i="0" u="sng" dirty="0">
                <a:solidFill>
                  <a:srgbClr val="000000"/>
                </a:solidFill>
                <a:effectLst/>
                <a:latin typeface="Arial" panose="020B0604020202020204" pitchFamily="34" charset="0"/>
              </a:rPr>
            </a:br>
            <a:endParaRPr lang="ru-UA" u="sng" dirty="0"/>
          </a:p>
        </p:txBody>
      </p:sp>
      <p:pic>
        <p:nvPicPr>
          <p:cNvPr id="3" name="Рисунок 2">
            <a:extLst>
              <a:ext uri="{FF2B5EF4-FFF2-40B4-BE49-F238E27FC236}">
                <a16:creationId xmlns:a16="http://schemas.microsoft.com/office/drawing/2014/main" id="{27F9FC52-05E5-4FFC-BE17-84165F533C8D}"/>
              </a:ext>
            </a:extLst>
          </p:cNvPr>
          <p:cNvPicPr>
            <a:picLocks noChangeAspect="1"/>
          </p:cNvPicPr>
          <p:nvPr/>
        </p:nvPicPr>
        <p:blipFill>
          <a:blip r:embed="rId8"/>
          <a:stretch>
            <a:fillRect/>
          </a:stretch>
        </p:blipFill>
        <p:spPr>
          <a:xfrm>
            <a:off x="10201573" y="0"/>
            <a:ext cx="1902117" cy="2402032"/>
          </a:xfrm>
          <a:prstGeom prst="rect">
            <a:avLst/>
          </a:prstGeom>
        </p:spPr>
      </p:pic>
    </p:spTree>
    <p:extLst>
      <p:ext uri="{BB962C8B-B14F-4D97-AF65-F5344CB8AC3E}">
        <p14:creationId xmlns:p14="http://schemas.microsoft.com/office/powerpoint/2010/main" val="179223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D9060C8-8A2A-4E31-B943-3B85B71AE97A}"/>
              </a:ext>
            </a:extLst>
          </p:cNvPr>
          <p:cNvSpPr txBox="1"/>
          <p:nvPr/>
        </p:nvSpPr>
        <p:spPr>
          <a:xfrm>
            <a:off x="0" y="0"/>
            <a:ext cx="9330611" cy="8125301"/>
          </a:xfrm>
          <a:prstGeom prst="rect">
            <a:avLst/>
          </a:prstGeom>
          <a:noFill/>
        </p:spPr>
        <p:txBody>
          <a:bodyPr wrap="square">
            <a:spAutoFit/>
          </a:bodyPr>
          <a:lstStyle/>
          <a:p>
            <a:pPr algn="ctr"/>
            <a:r>
              <a:rPr lang="ru-RU" sz="2800" b="1" i="0" dirty="0">
                <a:solidFill>
                  <a:schemeClr val="accent2">
                    <a:lumMod val="75000"/>
                  </a:schemeClr>
                </a:solidFill>
                <a:effectLst/>
                <a:latin typeface="Times New Roman" panose="02020603050405020304" pitchFamily="18" charset="0"/>
                <a:cs typeface="Times New Roman" panose="02020603050405020304" pitchFamily="18" charset="0"/>
              </a:rPr>
              <a:t>СПРОБУЙТЕ БЕЗКОШТОВНІ ОНЛАЙН - КУРСИ </a:t>
            </a:r>
          </a:p>
          <a:p>
            <a:pPr algn="ctr"/>
            <a:r>
              <a:rPr lang="ru-RU" sz="2800" b="1" i="0" dirty="0">
                <a:solidFill>
                  <a:schemeClr val="accent2">
                    <a:lumMod val="75000"/>
                  </a:schemeClr>
                </a:solidFill>
                <a:effectLst/>
                <a:latin typeface="Times New Roman" panose="02020603050405020304" pitchFamily="18" charset="0"/>
                <a:cs typeface="Times New Roman" panose="02020603050405020304" pitchFamily="18" charset="0"/>
              </a:rPr>
              <a:t>+ 5 Y</a:t>
            </a:r>
            <a:r>
              <a:rPr lang="en-US" sz="2800" b="1" i="0" dirty="0">
                <a:solidFill>
                  <a:schemeClr val="accent2">
                    <a:lumMod val="75000"/>
                  </a:schemeClr>
                </a:solidFill>
                <a:effectLst/>
                <a:latin typeface="Times New Roman" panose="02020603050405020304" pitchFamily="18" charset="0"/>
                <a:cs typeface="Times New Roman" panose="02020603050405020304" pitchFamily="18" charset="0"/>
              </a:rPr>
              <a:t>OU</a:t>
            </a:r>
            <a:r>
              <a:rPr lang="ru-RU" sz="2800" b="1" i="0" dirty="0">
                <a:solidFill>
                  <a:schemeClr val="accent2">
                    <a:lumMod val="75000"/>
                  </a:schemeClr>
                </a:solidFill>
                <a:effectLst/>
                <a:latin typeface="Times New Roman" panose="02020603050405020304" pitchFamily="18" charset="0"/>
                <a:cs typeface="Times New Roman" panose="02020603050405020304" pitchFamily="18" charset="0"/>
              </a:rPr>
              <a:t> T</a:t>
            </a:r>
            <a:r>
              <a:rPr lang="en-US" sz="2800" b="1" i="0" dirty="0">
                <a:solidFill>
                  <a:schemeClr val="accent2">
                    <a:lumMod val="75000"/>
                  </a:schemeClr>
                </a:solidFill>
                <a:effectLst/>
                <a:latin typeface="Times New Roman" panose="02020603050405020304" pitchFamily="18" charset="0"/>
                <a:cs typeface="Times New Roman" panose="02020603050405020304" pitchFamily="18" charset="0"/>
              </a:rPr>
              <a:t>UBE</a:t>
            </a:r>
            <a:r>
              <a:rPr lang="ru-RU" sz="2800" b="1" i="0" dirty="0">
                <a:solidFill>
                  <a:schemeClr val="accent2">
                    <a:lumMod val="75000"/>
                  </a:schemeClr>
                </a:solidFill>
                <a:effectLst/>
                <a:latin typeface="Times New Roman" panose="02020603050405020304" pitchFamily="18" charset="0"/>
                <a:cs typeface="Times New Roman" panose="02020603050405020304" pitchFamily="18" charset="0"/>
              </a:rPr>
              <a:t> КАНАЛІВ ДЛЯ ПІДГОТОКИ ДО ЗНО </a:t>
            </a:r>
          </a:p>
          <a:p>
            <a:pPr algn="ctr"/>
            <a:r>
              <a:rPr lang="ru-RU" sz="2800" b="1" i="0" dirty="0">
                <a:solidFill>
                  <a:schemeClr val="accent2">
                    <a:lumMod val="75000"/>
                  </a:schemeClr>
                </a:solidFill>
                <a:effectLst/>
                <a:latin typeface="Times New Roman" panose="02020603050405020304" pitchFamily="18" charset="0"/>
                <a:cs typeface="Times New Roman" panose="02020603050405020304" pitchFamily="18" charset="0"/>
              </a:rPr>
              <a:t>ТА ДИСТАНЦІЙНОЇ ОСВІТИ</a:t>
            </a:r>
            <a:endParaRPr lang="ru-RU" altLang="ru-UA" sz="2800" b="1" dirty="0">
              <a:solidFill>
                <a:schemeClr val="accent2">
                  <a:lumMod val="75000"/>
                </a:schemeClr>
              </a:solidFill>
              <a:latin typeface="Times New Roman" panose="02020603050405020304" pitchFamily="18" charset="0"/>
              <a:cs typeface="Times New Roman" panose="02020603050405020304" pitchFamily="18" charset="0"/>
            </a:endParaRPr>
          </a:p>
          <a:p>
            <a:endParaRPr kumimoji="0" lang="ru-RU" altLang="ru-UA"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a:p>
            <a:pPr algn="ct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СПЕЦПРОЕКТ </a:t>
            </a:r>
            <a:r>
              <a:rPr kumimoji="0" lang="ru-RU"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t>
            </a: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EDERA</a:t>
            </a:r>
            <a:r>
              <a:rPr lang="ru-RU" altLang="ru-UA" sz="2300" b="1" dirty="0">
                <a:solidFill>
                  <a:schemeClr val="accent1"/>
                </a:solidFill>
                <a:latin typeface="Times New Roman" panose="02020603050405020304" pitchFamily="18" charset="0"/>
                <a:cs typeface="Times New Roman" panose="02020603050405020304" pitchFamily="18" charset="0"/>
              </a:rPr>
              <a:t>» </a:t>
            </a: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ТА </a:t>
            </a:r>
            <a:r>
              <a:rPr kumimoji="0" lang="ru-RU"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t>
            </a: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ОСВІТОРІЇ</a:t>
            </a:r>
            <a:r>
              <a:rPr lang="ru-RU" altLang="ru-UA" sz="2300" b="1" dirty="0">
                <a:solidFill>
                  <a:schemeClr val="accent1"/>
                </a:solidFill>
                <a:latin typeface="Times New Roman" panose="02020603050405020304" pitchFamily="18" charset="0"/>
                <a:cs typeface="Times New Roman" panose="02020603050405020304" pitchFamily="18" charset="0"/>
              </a:rPr>
              <a:t>»</a:t>
            </a: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endParaRPr kumimoji="0" lang="ru-RU"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a:p>
            <a:pPr algn="ctr"/>
            <a: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(ІСТОРІЯ УКРАЇНИ В ІСТОРІЯХ)</a:t>
            </a:r>
            <a:br>
              <a:rPr kumimoji="0" lang="ru-UA" altLang="ru-UA" sz="23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br>
            <a:r>
              <a:rPr kumimoji="0" lang="ru-UA" altLang="ru-UA" sz="23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Повний курс з історії </a:t>
            </a:r>
            <a:r>
              <a:rPr kumimoji="0" lang="ru-UA" altLang="ru-UA" sz="23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України</a:t>
            </a:r>
            <a:r>
              <a:rPr kumimoji="0" lang="ru-UA" altLang="ru-UA" sz="23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для </a:t>
            </a:r>
            <a:r>
              <a:rPr kumimoji="0" lang="ru-UA" altLang="ru-UA" sz="23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підготовки</a:t>
            </a:r>
            <a:r>
              <a:rPr kumimoji="0" lang="ru-UA" altLang="ru-UA" sz="23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до ЗНО</a:t>
            </a:r>
            <a:endParaRPr kumimoji="0" lang="ru-RU" altLang="ru-UA" sz="23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a:p>
            <a:pPr algn="ctr"/>
            <a:r>
              <a:rPr lang="ru-RU" sz="2300" b="0" i="0" dirty="0">
                <a:solidFill>
                  <a:schemeClr val="accent1"/>
                </a:solidFill>
                <a:effectLst/>
                <a:latin typeface="Times New Roman" panose="02020603050405020304" pitchFamily="18" charset="0"/>
                <a:cs typeface="Times New Roman" panose="02020603050405020304" pitchFamily="18" charset="0"/>
              </a:rPr>
              <a:t> </a:t>
            </a:r>
            <a:r>
              <a:rPr lang="ru-RU" sz="2300" b="1" i="0" dirty="0">
                <a:solidFill>
                  <a:schemeClr val="accent1"/>
                </a:solidFill>
                <a:effectLst/>
                <a:latin typeface="Times New Roman" panose="02020603050405020304" pitchFamily="18" charset="0"/>
                <a:cs typeface="Times New Roman" panose="02020603050405020304" pitchFamily="18" charset="0"/>
              </a:rPr>
              <a:t>ІСТОРІЯ УКРАЇНИ. ПОВНИЙ КУРС ПІДГОТОВКИ ДО ЗНО </a:t>
            </a:r>
            <a:r>
              <a:rPr lang="ru-RU" sz="2300" b="0" i="0" u="none" strike="noStrike" dirty="0">
                <a:solidFill>
                  <a:schemeClr val="accent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(Prometheus)</a:t>
            </a:r>
            <a:endParaRPr lang="ru-RU" sz="2300" b="0" i="0" u="none" strike="noStrike" dirty="0">
              <a:solidFill>
                <a:schemeClr val="accent1"/>
              </a:solidFill>
              <a:effectLst/>
              <a:latin typeface="Times New Roman" panose="02020603050405020304" pitchFamily="18" charset="0"/>
              <a:cs typeface="Times New Roman" panose="02020603050405020304" pitchFamily="18" charset="0"/>
            </a:endParaRPr>
          </a:p>
          <a:p>
            <a:pPr algn="ctr"/>
            <a:r>
              <a:rPr lang="en-US" sz="2300" b="1" i="0" dirty="0">
                <a:solidFill>
                  <a:schemeClr val="accent1"/>
                </a:solidFill>
                <a:effectLst/>
                <a:latin typeface="Times New Roman" panose="02020603050405020304" pitchFamily="18" charset="0"/>
                <a:cs typeface="Times New Roman" panose="02020603050405020304" pitchFamily="18" charset="0"/>
              </a:rPr>
              <a:t>GENIX</a:t>
            </a:r>
            <a:r>
              <a:rPr lang="en-US" sz="2300" b="0" i="0" dirty="0">
                <a:solidFill>
                  <a:schemeClr val="accent1"/>
                </a:solidFill>
                <a:effectLst/>
                <a:latin typeface="Times New Roman" panose="02020603050405020304" pitchFamily="18" charset="0"/>
                <a:cs typeface="Times New Roman" panose="02020603050405020304" pitchFamily="18" charset="0"/>
              </a:rPr>
              <a:t> </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Історія України</a:t>
            </a:r>
            <a:endParaRPr lang="ru-RU" sz="2300" b="0" i="0" u="sng" dirty="0">
              <a:solidFill>
                <a:schemeClr val="accent1"/>
              </a:solidFill>
              <a:effectLst/>
              <a:latin typeface="Times New Roman" panose="02020603050405020304" pitchFamily="18" charset="0"/>
              <a:cs typeface="Times New Roman" panose="02020603050405020304" pitchFamily="18" charset="0"/>
            </a:endParaRPr>
          </a:p>
          <a:p>
            <a:pPr algn="ctr"/>
            <a:r>
              <a:rPr lang="ru-RU" sz="2300" b="0" i="0" dirty="0" err="1">
                <a:solidFill>
                  <a:schemeClr val="accent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Підготовка</a:t>
            </a:r>
            <a:r>
              <a:rPr lang="ru-RU" sz="2300" b="0" i="0" dirty="0">
                <a:solidFill>
                  <a:schemeClr val="accent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до ЗНО з історії України (онлайн курс)</a:t>
            </a:r>
            <a:endParaRPr lang="ru-RU" sz="2300" b="0" i="0" dirty="0">
              <a:solidFill>
                <a:schemeClr val="accent1"/>
              </a:solidFill>
              <a:effectLst/>
              <a:latin typeface="Times New Roman" panose="02020603050405020304" pitchFamily="18" charset="0"/>
              <a:cs typeface="Times New Roman" panose="02020603050405020304" pitchFamily="18" charset="0"/>
            </a:endParaRPr>
          </a:p>
          <a:p>
            <a:pPr algn="ctr"/>
            <a:r>
              <a:rPr lang="ru-RU" sz="2300" b="0" i="0" dirty="0">
                <a:solidFill>
                  <a:schemeClr val="accent1"/>
                </a:solidFill>
                <a:effectLst/>
                <a:latin typeface="Times New Roman" panose="02020603050405020304" pitchFamily="18" charset="0"/>
                <a:cs typeface="Times New Roman" panose="02020603050405020304" pitchFamily="18" charset="0"/>
              </a:rPr>
              <a:t> </a:t>
            </a:r>
            <a:r>
              <a:rPr lang="ru-RU" sz="2300" b="0" i="0" u="none" strike="noStrike" dirty="0">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Проєкт </a:t>
            </a:r>
            <a:r>
              <a:rPr lang="ru-RU" sz="2300" b="0" i="0" u="none" strike="noStrike" dirty="0" err="1">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Якість</a:t>
            </a:r>
            <a:r>
              <a:rPr lang="ru-RU" sz="2300" b="0" i="0" u="none" strike="noStrike" dirty="0">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Освіти (</a:t>
            </a:r>
            <a:r>
              <a:rPr lang="en-US" sz="2300" b="0" i="0" u="none" strike="noStrike" dirty="0">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you</a:t>
            </a:r>
            <a:r>
              <a:rPr lang="ru-RU" sz="2300" b="0" i="0" u="none" strike="noStrike" dirty="0">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300" b="0" i="0" u="none" strike="noStrike" dirty="0">
                <a:solidFill>
                  <a:schemeClr val="accent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tube) </a:t>
            </a:r>
            <a:endParaRPr lang="ru-RU" sz="2300" u="none" strike="noStrike" dirty="0">
              <a:solidFill>
                <a:schemeClr val="accent1"/>
              </a:solidFill>
              <a:latin typeface="Times New Roman" panose="02020603050405020304" pitchFamily="18" charset="0"/>
              <a:cs typeface="Times New Roman" panose="02020603050405020304" pitchFamily="18" charset="0"/>
            </a:endParaRPr>
          </a:p>
          <a:p>
            <a:pPr algn="ctr"/>
            <a:r>
              <a:rPr lang="ru-RU" sz="2300" b="0" i="0" dirty="0">
                <a:solidFill>
                  <a:schemeClr val="accent1"/>
                </a:solidFill>
                <a:effectLst/>
                <a:latin typeface="Times New Roman" panose="02020603050405020304" pitchFamily="18" charset="0"/>
                <a:cs typeface="Times New Roman" panose="02020603050405020304" pitchFamily="18" charset="0"/>
              </a:rPr>
              <a:t> </a:t>
            </a:r>
            <a:r>
              <a:rPr lang="ru-RU" sz="2300" b="0" i="0" u="sng" dirty="0" err="1">
                <a:solidFill>
                  <a:schemeClr val="accent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YouTube</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канал </a:t>
            </a:r>
            <a:r>
              <a:rPr lang="ru-RU" sz="2300" b="0" i="0" u="sng" dirty="0" err="1">
                <a:solidFill>
                  <a:schemeClr val="accent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імені</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Тараса Григоровича  Шевченка</a:t>
            </a:r>
            <a:endParaRPr lang="ru-RU" sz="2300" b="0" i="0" dirty="0">
              <a:solidFill>
                <a:schemeClr val="accent1"/>
              </a:solidFill>
              <a:effectLst/>
              <a:latin typeface="Times New Roman" panose="02020603050405020304" pitchFamily="18" charset="0"/>
              <a:cs typeface="Times New Roman" panose="02020603050405020304" pitchFamily="18" charset="0"/>
            </a:endParaRPr>
          </a:p>
          <a:p>
            <a:pPr algn="ctr"/>
            <a:r>
              <a:rPr lang="en-US" sz="2300" b="0" i="0" u="sng" dirty="0">
                <a:solidFill>
                  <a:schemeClr val="accent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Igor Aleynikov - </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Уроки історії </a:t>
            </a:r>
            <a:r>
              <a:rPr lang="ru-RU" sz="2300" b="0" i="0" u="sng" dirty="0" err="1">
                <a:solidFill>
                  <a:schemeClr val="accent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Пітона</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ru-RU" sz="2300" b="0" i="0" u="sng" dirty="0" err="1">
                <a:solidFill>
                  <a:schemeClr val="accent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Каа</a:t>
            </a:r>
            <a:endParaRPr lang="ru-RU" sz="2300" u="sng" dirty="0">
              <a:solidFill>
                <a:schemeClr val="accent1"/>
              </a:solidFill>
              <a:latin typeface="Times New Roman" panose="02020603050405020304" pitchFamily="18" charset="0"/>
              <a:cs typeface="Times New Roman" panose="02020603050405020304" pitchFamily="18" charset="0"/>
            </a:endParaRPr>
          </a:p>
          <a:p>
            <a:pPr algn="ctr"/>
            <a:r>
              <a:rPr lang="ru-RU" sz="2300" b="0" i="0" u="sng" dirty="0">
                <a:solidFill>
                  <a:schemeClr val="accent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ZNOUA </a:t>
            </a:r>
            <a:r>
              <a:rPr lang="ru-RU" sz="2300" b="0" i="0" u="sng" dirty="0" err="1">
                <a:solidFill>
                  <a:schemeClr val="accent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Підготовка</a:t>
            </a:r>
            <a:r>
              <a:rPr lang="ru-RU" sz="2300" b="0" i="0" u="sng" dirty="0">
                <a:solidFill>
                  <a:schemeClr val="accent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 до ЗНО Історія України</a:t>
            </a:r>
            <a:endParaRPr lang="ru-RU" sz="2300" b="0" i="0" u="sng" dirty="0">
              <a:solidFill>
                <a:schemeClr val="accent1"/>
              </a:solidFill>
              <a:effectLst/>
              <a:latin typeface="Times New Roman" panose="02020603050405020304" pitchFamily="18" charset="0"/>
              <a:cs typeface="Times New Roman" panose="02020603050405020304" pitchFamily="18" charset="0"/>
            </a:endParaRPr>
          </a:p>
          <a:p>
            <a:pPr algn="ctr"/>
            <a:r>
              <a:rPr lang="en-US" sz="2300" b="0" i="0" u="sng" dirty="0">
                <a:solidFill>
                  <a:schemeClr val="accent1"/>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History by </a:t>
            </a:r>
            <a:r>
              <a:rPr lang="en-US" sz="2300" b="0" i="0" u="sng" dirty="0" err="1">
                <a:solidFill>
                  <a:schemeClr val="accent1"/>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Kudria</a:t>
            </a:r>
            <a:r>
              <a:rPr lang="en-US" sz="2300" b="0" i="0" u="sng" dirty="0">
                <a:solidFill>
                  <a:schemeClr val="accent1"/>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 </a:t>
            </a:r>
            <a:r>
              <a:rPr lang="ru-RU" sz="2300" b="1" i="0" dirty="0">
                <a:solidFill>
                  <a:schemeClr val="accent1"/>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ОСВІТНІЙ ПРОЄКТ: ЯК ВИВЧИТИ ІСТОРІЮ УКРАЇНИ</a:t>
            </a:r>
            <a:endParaRPr lang="ru-RU" sz="2300" b="1" i="0" dirty="0">
              <a:solidFill>
                <a:schemeClr val="accent1"/>
              </a:solidFill>
              <a:effectLst/>
              <a:latin typeface="Times New Roman" panose="02020603050405020304" pitchFamily="18" charset="0"/>
              <a:cs typeface="Times New Roman" panose="02020603050405020304" pitchFamily="18" charset="0"/>
            </a:endParaRPr>
          </a:p>
          <a:p>
            <a:pPr algn="ctr"/>
            <a:r>
              <a:rPr lang="ru-RU" sz="2300" b="1" dirty="0">
                <a:solidFill>
                  <a:schemeClr val="accent1"/>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ЗНАЙШОВ (ВІДЕОУРОКИ З ІСТОРІЇ УКРАЇНИ)</a:t>
            </a:r>
            <a:endParaRPr lang="ru-RU" sz="2300" b="1" dirty="0">
              <a:solidFill>
                <a:schemeClr val="accent1"/>
              </a:solidFill>
              <a:latin typeface="Times New Roman" panose="02020603050405020304" pitchFamily="18" charset="0"/>
              <a:cs typeface="Times New Roman" panose="02020603050405020304" pitchFamily="18" charset="0"/>
            </a:endParaRPr>
          </a:p>
          <a:p>
            <a:endParaRPr lang="ru-RU" sz="1800" b="1" i="0" strike="noStrike" dirty="0">
              <a:solidFill>
                <a:schemeClr val="accent2">
                  <a:lumMod val="75000"/>
                </a:schemeClr>
              </a:solidFill>
              <a:effectLst/>
              <a:latin typeface="Arial" panose="020B0604020202020204" pitchFamily="34" charset="0"/>
            </a:endParaRPr>
          </a:p>
          <a:p>
            <a:endParaRPr lang="ru-RU" sz="1800" b="0" i="0" u="none" strike="noStrike" dirty="0">
              <a:solidFill>
                <a:srgbClr val="4D469C"/>
              </a:solidFill>
              <a:effectLst/>
              <a:latin typeface="Arial" panose="020B0604020202020204" pitchFamily="34" charset="0"/>
            </a:endParaRPr>
          </a:p>
          <a:p>
            <a:br>
              <a:rPr kumimoji="0" lang="ru-UA" altLang="ru-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ru-UA" altLang="ru-UA"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lang="ru-UA" sz="20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B92BF401-266A-48D8-BFDD-92D77903D145}"/>
              </a:ext>
            </a:extLst>
          </p:cNvPr>
          <p:cNvPicPr>
            <a:picLocks noChangeAspect="1"/>
          </p:cNvPicPr>
          <p:nvPr/>
        </p:nvPicPr>
        <p:blipFill>
          <a:blip r:embed="rId12"/>
          <a:stretch>
            <a:fillRect/>
          </a:stretch>
        </p:blipFill>
        <p:spPr>
          <a:xfrm>
            <a:off x="10189386" y="164500"/>
            <a:ext cx="1798476" cy="2121592"/>
          </a:xfrm>
          <a:prstGeom prst="rect">
            <a:avLst/>
          </a:prstGeom>
        </p:spPr>
      </p:pic>
    </p:spTree>
    <p:extLst>
      <p:ext uri="{BB962C8B-B14F-4D97-AF65-F5344CB8AC3E}">
        <p14:creationId xmlns:p14="http://schemas.microsoft.com/office/powerpoint/2010/main" val="267540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26BC3D-D469-42A7-9442-E6117EB639C0}"/>
              </a:ext>
            </a:extLst>
          </p:cNvPr>
          <p:cNvSpPr>
            <a:spLocks noGrp="1"/>
          </p:cNvSpPr>
          <p:nvPr>
            <p:ph type="title"/>
          </p:nvPr>
        </p:nvSpPr>
        <p:spPr>
          <a:effectLst>
            <a:glow rad="228600">
              <a:schemeClr val="accent2">
                <a:satMod val="175000"/>
                <a:alpha val="40000"/>
              </a:schemeClr>
            </a:glow>
          </a:effectLst>
        </p:spPr>
        <p:txBody>
          <a:bodyPr>
            <a:normAutofit fontScale="90000"/>
          </a:bodyPr>
          <a:lstStyle/>
          <a:p>
            <a:pPr algn="ct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ДЯКУЮ ЗА УВАГУ !</a:t>
            </a:r>
            <a:endParaRPr lang="ru-UA" sz="40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D03A3CDF-9DE2-42EB-86D5-4BF6BA1B3423}"/>
              </a:ext>
            </a:extLst>
          </p:cNvPr>
          <p:cNvPicPr>
            <a:picLocks noChangeAspect="1"/>
          </p:cNvPicPr>
          <p:nvPr/>
        </p:nvPicPr>
        <p:blipFill>
          <a:blip r:embed="rId2"/>
          <a:stretch>
            <a:fillRect/>
          </a:stretch>
        </p:blipFill>
        <p:spPr>
          <a:xfrm>
            <a:off x="3405759" y="1212596"/>
            <a:ext cx="3295650" cy="1905000"/>
          </a:xfrm>
          <a:prstGeom prst="rect">
            <a:avLst/>
          </a:prstGeom>
        </p:spPr>
      </p:pic>
    </p:spTree>
    <p:extLst>
      <p:ext uri="{BB962C8B-B14F-4D97-AF65-F5344CB8AC3E}">
        <p14:creationId xmlns:p14="http://schemas.microsoft.com/office/powerpoint/2010/main" val="86069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D6E25-A4F2-4777-9AC5-2BA47C4FE49E}"/>
              </a:ext>
            </a:extLst>
          </p:cNvPr>
          <p:cNvSpPr>
            <a:spLocks noGrp="1"/>
          </p:cNvSpPr>
          <p:nvPr>
            <p:ph type="title"/>
          </p:nvPr>
        </p:nvSpPr>
        <p:spPr/>
        <p:txBody>
          <a:bodyPr>
            <a:normAutofit/>
          </a:bodyPr>
          <a:lstStyle/>
          <a:p>
            <a:pPr algn="ctr"/>
            <a:r>
              <a:rPr lang="uk-UA" sz="1800" b="1" dirty="0">
                <a:solidFill>
                  <a:srgbClr val="0070C0"/>
                </a:solidFill>
                <a:effectLst/>
                <a:latin typeface="Times New Roman" panose="02020603050405020304" pitchFamily="18" charset="0"/>
                <a:ea typeface="Times New Roman" panose="02020603050405020304" pitchFamily="18" charset="0"/>
              </a:rPr>
              <a:t>1.3. Розподіл тестових завдань з історії України за складністю</a:t>
            </a:r>
            <a:endParaRPr lang="ru-UA" sz="1800" b="1" dirty="0">
              <a:solidFill>
                <a:srgbClr val="0070C0"/>
              </a:solidFill>
            </a:endParaRPr>
          </a:p>
        </p:txBody>
      </p:sp>
      <p:pic>
        <p:nvPicPr>
          <p:cNvPr id="4" name="Объект 3">
            <a:extLst>
              <a:ext uri="{FF2B5EF4-FFF2-40B4-BE49-F238E27FC236}">
                <a16:creationId xmlns:a16="http://schemas.microsoft.com/office/drawing/2014/main" id="{F94A4C84-0080-4477-B5AC-CB18A5C77506}"/>
              </a:ext>
            </a:extLst>
          </p:cNvPr>
          <p:cNvPicPr>
            <a:picLocks noGrp="1" noChangeAspect="1"/>
          </p:cNvPicPr>
          <p:nvPr>
            <p:ph idx="1"/>
          </p:nvPr>
        </p:nvPicPr>
        <p:blipFill rotWithShape="1">
          <a:blip r:embed="rId2"/>
          <a:srcRect t="3528" b="1565"/>
          <a:stretch/>
        </p:blipFill>
        <p:spPr>
          <a:xfrm>
            <a:off x="116943" y="2047431"/>
            <a:ext cx="5117530" cy="3023460"/>
          </a:xfrm>
          <a:prstGeom prst="rect">
            <a:avLst/>
          </a:prstGeom>
        </p:spPr>
      </p:pic>
      <p:pic>
        <p:nvPicPr>
          <p:cNvPr id="6" name="Рисунок 5">
            <a:extLst>
              <a:ext uri="{FF2B5EF4-FFF2-40B4-BE49-F238E27FC236}">
                <a16:creationId xmlns:a16="http://schemas.microsoft.com/office/drawing/2014/main" id="{E0505EBE-F289-4C85-A495-D041767D692B}"/>
              </a:ext>
            </a:extLst>
          </p:cNvPr>
          <p:cNvPicPr>
            <a:picLocks noChangeAspect="1"/>
          </p:cNvPicPr>
          <p:nvPr/>
        </p:nvPicPr>
        <p:blipFill>
          <a:blip r:embed="rId3"/>
          <a:stretch>
            <a:fillRect/>
          </a:stretch>
        </p:blipFill>
        <p:spPr>
          <a:xfrm>
            <a:off x="10253400" y="197011"/>
            <a:ext cx="1652159" cy="2145978"/>
          </a:xfrm>
          <a:prstGeom prst="rect">
            <a:avLst/>
          </a:prstGeom>
        </p:spPr>
      </p:pic>
      <p:pic>
        <p:nvPicPr>
          <p:cNvPr id="5" name="image26.png">
            <a:extLst>
              <a:ext uri="{FF2B5EF4-FFF2-40B4-BE49-F238E27FC236}">
                <a16:creationId xmlns:a16="http://schemas.microsoft.com/office/drawing/2014/main" id="{248EB1E4-97D3-41C2-9099-DEC16EB95CCF}"/>
              </a:ext>
            </a:extLst>
          </p:cNvPr>
          <p:cNvPicPr/>
          <p:nvPr/>
        </p:nvPicPr>
        <p:blipFill>
          <a:blip r:embed="rId4" cstate="print"/>
          <a:stretch>
            <a:fillRect/>
          </a:stretch>
        </p:blipFill>
        <p:spPr>
          <a:xfrm>
            <a:off x="5149379" y="1455102"/>
            <a:ext cx="4488180" cy="3947795"/>
          </a:xfrm>
          <a:prstGeom prst="rect">
            <a:avLst/>
          </a:prstGeom>
        </p:spPr>
      </p:pic>
      <p:sp>
        <p:nvSpPr>
          <p:cNvPr id="3" name="TextBox 2">
            <a:extLst>
              <a:ext uri="{FF2B5EF4-FFF2-40B4-BE49-F238E27FC236}">
                <a16:creationId xmlns:a16="http://schemas.microsoft.com/office/drawing/2014/main" id="{7086D75B-4734-4B20-AC33-E091F9E49C7A}"/>
              </a:ext>
            </a:extLst>
          </p:cNvPr>
          <p:cNvSpPr txBox="1"/>
          <p:nvPr/>
        </p:nvSpPr>
        <p:spPr>
          <a:xfrm>
            <a:off x="428626" y="5762624"/>
            <a:ext cx="21236644" cy="230832"/>
          </a:xfrm>
          <a:prstGeom prst="rect">
            <a:avLst/>
          </a:prstGeom>
          <a:noFill/>
        </p:spPr>
        <p:txBody>
          <a:bodyPr wrap="square" rtlCol="0">
            <a:spAutoFit/>
          </a:bodyPr>
          <a:lstStyle/>
          <a:p>
            <a:r>
              <a:rPr lang="uk-UA" sz="900" dirty="0">
                <a:effectLst/>
                <a:latin typeface="Times New Roman" panose="02020603050405020304" pitchFamily="18" charset="0"/>
                <a:ea typeface="Times New Roman" panose="02020603050405020304" pitchFamily="18" charset="0"/>
              </a:rPr>
              <a:t>На точковій діаграмі показано розподіл (розсіювання) тестових завдань з історії України за складністю та розподільною здатністю відповідно до їхніх систем</a:t>
            </a:r>
            <a:r>
              <a:rPr lang="uk-UA" sz="900" spc="-10" dirty="0">
                <a:effectLst/>
                <a:latin typeface="Times New Roman" panose="02020603050405020304" pitchFamily="18" charset="0"/>
                <a:ea typeface="Times New Roman" panose="02020603050405020304" pitchFamily="18" charset="0"/>
              </a:rPr>
              <a:t> </a:t>
            </a:r>
            <a:r>
              <a:rPr lang="uk-UA" sz="900" dirty="0">
                <a:effectLst/>
                <a:latin typeface="Times New Roman" panose="02020603050405020304" pitchFamily="18" charset="0"/>
                <a:ea typeface="Times New Roman" panose="02020603050405020304" pitchFamily="18" charset="0"/>
              </a:rPr>
              <a:t>оцінювання</a:t>
            </a:r>
            <a:endParaRPr lang="ru-UA" sz="900" dirty="0"/>
          </a:p>
        </p:txBody>
      </p:sp>
    </p:spTree>
    <p:extLst>
      <p:ext uri="{BB962C8B-B14F-4D97-AF65-F5344CB8AC3E}">
        <p14:creationId xmlns:p14="http://schemas.microsoft.com/office/powerpoint/2010/main" val="35760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249CE5B-517F-4995-B436-9136B25A6FC0}"/>
              </a:ext>
            </a:extLst>
          </p:cNvPr>
          <p:cNvPicPr>
            <a:picLocks noChangeAspect="1"/>
          </p:cNvPicPr>
          <p:nvPr/>
        </p:nvPicPr>
        <p:blipFill rotWithShape="1">
          <a:blip r:embed="rId2"/>
          <a:srcRect l="14111" t="10533" r="2649" b="42059"/>
          <a:stretch/>
        </p:blipFill>
        <p:spPr>
          <a:xfrm>
            <a:off x="1" y="0"/>
            <a:ext cx="12192000" cy="6858000"/>
          </a:xfrm>
          <a:prstGeom prst="rect">
            <a:avLst/>
          </a:prstGeom>
        </p:spPr>
      </p:pic>
    </p:spTree>
    <p:extLst>
      <p:ext uri="{BB962C8B-B14F-4D97-AF65-F5344CB8AC3E}">
        <p14:creationId xmlns:p14="http://schemas.microsoft.com/office/powerpoint/2010/main" val="29899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53C26-B5D7-4FEB-A210-AF9EC6EB86EA}"/>
              </a:ext>
            </a:extLst>
          </p:cNvPr>
          <p:cNvSpPr>
            <a:spLocks noGrp="1"/>
          </p:cNvSpPr>
          <p:nvPr>
            <p:ph type="title"/>
          </p:nvPr>
        </p:nvSpPr>
        <p:spPr>
          <a:xfrm>
            <a:off x="100584" y="64008"/>
            <a:ext cx="9308592" cy="585216"/>
          </a:xfrm>
        </p:spPr>
        <p:txBody>
          <a:bodyPr>
            <a:noAutofit/>
          </a:bodyPr>
          <a:lstStyle/>
          <a:p>
            <a:pPr algn="ctr"/>
            <a:r>
              <a:rPr lang="ru-RU" sz="2800" b="1" dirty="0">
                <a:solidFill>
                  <a:schemeClr val="accent2">
                    <a:lumMod val="50000"/>
                  </a:schemeClr>
                </a:solidFill>
                <a:latin typeface="Times New Roman" panose="02020603050405020304" pitchFamily="18" charset="0"/>
                <a:cs typeface="Times New Roman" panose="02020603050405020304" pitchFamily="18" charset="0"/>
              </a:rPr>
              <a:t>КІЛЬКІСНИЙ АНАЛІЗ ЗНО-2020 З ІСТОРІЇ УКРАЇНИ В РОЗРІЗІ ЗАКЛАДІВ ОСВІТИ МІСТА</a:t>
            </a:r>
            <a:endParaRPr lang="ru-UA" sz="2800" b="1"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0E22E773-7E47-4FED-9F7D-CA87A424FD30}"/>
              </a:ext>
            </a:extLst>
          </p:cNvPr>
          <p:cNvGraphicFramePr>
            <a:graphicFrameLocks noGrp="1"/>
          </p:cNvGraphicFramePr>
          <p:nvPr>
            <p:ph idx="1"/>
            <p:extLst>
              <p:ext uri="{D42A27DB-BD31-4B8C-83A1-F6EECF244321}">
                <p14:modId xmlns:p14="http://schemas.microsoft.com/office/powerpoint/2010/main" val="960579781"/>
              </p:ext>
            </p:extLst>
          </p:nvPr>
        </p:nvGraphicFramePr>
        <p:xfrm>
          <a:off x="0" y="1353312"/>
          <a:ext cx="9834465" cy="5486027"/>
        </p:xfrm>
        <a:graphic>
          <a:graphicData uri="http://schemas.openxmlformats.org/drawingml/2006/table">
            <a:tbl>
              <a:tblPr firstRow="1" bandRow="1">
                <a:tableStyleId>{5C22544A-7EE6-4342-B048-85BDC9FD1C3A}</a:tableStyleId>
              </a:tblPr>
              <a:tblGrid>
                <a:gridCol w="1491019">
                  <a:extLst>
                    <a:ext uri="{9D8B030D-6E8A-4147-A177-3AD203B41FA5}">
                      <a16:colId xmlns:a16="http://schemas.microsoft.com/office/drawing/2014/main" val="1566813839"/>
                    </a:ext>
                  </a:extLst>
                </a:gridCol>
                <a:gridCol w="1226769">
                  <a:extLst>
                    <a:ext uri="{9D8B030D-6E8A-4147-A177-3AD203B41FA5}">
                      <a16:colId xmlns:a16="http://schemas.microsoft.com/office/drawing/2014/main" val="4274748943"/>
                    </a:ext>
                  </a:extLst>
                </a:gridCol>
                <a:gridCol w="1389244">
                  <a:extLst>
                    <a:ext uri="{9D8B030D-6E8A-4147-A177-3AD203B41FA5}">
                      <a16:colId xmlns:a16="http://schemas.microsoft.com/office/drawing/2014/main" val="1755922502"/>
                    </a:ext>
                  </a:extLst>
                </a:gridCol>
                <a:gridCol w="1389244">
                  <a:extLst>
                    <a:ext uri="{9D8B030D-6E8A-4147-A177-3AD203B41FA5}">
                      <a16:colId xmlns:a16="http://schemas.microsoft.com/office/drawing/2014/main" val="3980745014"/>
                    </a:ext>
                  </a:extLst>
                </a:gridCol>
                <a:gridCol w="1389244">
                  <a:extLst>
                    <a:ext uri="{9D8B030D-6E8A-4147-A177-3AD203B41FA5}">
                      <a16:colId xmlns:a16="http://schemas.microsoft.com/office/drawing/2014/main" val="4292041976"/>
                    </a:ext>
                  </a:extLst>
                </a:gridCol>
                <a:gridCol w="1389244">
                  <a:extLst>
                    <a:ext uri="{9D8B030D-6E8A-4147-A177-3AD203B41FA5}">
                      <a16:colId xmlns:a16="http://schemas.microsoft.com/office/drawing/2014/main" val="360037668"/>
                    </a:ext>
                  </a:extLst>
                </a:gridCol>
                <a:gridCol w="1559701">
                  <a:extLst>
                    <a:ext uri="{9D8B030D-6E8A-4147-A177-3AD203B41FA5}">
                      <a16:colId xmlns:a16="http://schemas.microsoft.com/office/drawing/2014/main" val="3101962648"/>
                    </a:ext>
                  </a:extLst>
                </a:gridCol>
              </a:tblGrid>
              <a:tr h="501261">
                <a:tc>
                  <a:txBody>
                    <a:bodyPr/>
                    <a:lstStyle/>
                    <a:p>
                      <a:pPr algn="ctr">
                        <a:lnSpc>
                          <a:spcPct val="115000"/>
                        </a:lnSpc>
                        <a:spcAft>
                          <a:spcPts val="10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ЗЗСО</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Учасники</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Не подолали</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100-120</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120-160</a:t>
                      </a:r>
                      <a:endParaRPr lang="ru-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160-180</a:t>
                      </a:r>
                      <a:endParaRPr lang="ru-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180-200</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658512"/>
                  </a:ext>
                </a:extLst>
              </a:tr>
              <a:tr h="591488">
                <a:tc>
                  <a:txBody>
                    <a:bodyPr/>
                    <a:lstStyle/>
                    <a:p>
                      <a:r>
                        <a:rPr lang="ru-RU" sz="1400" dirty="0">
                          <a:solidFill>
                            <a:schemeClr val="accent2">
                              <a:lumMod val="50000"/>
                            </a:schemeClr>
                          </a:solidFill>
                          <a:latin typeface="Times New Roman" panose="02020603050405020304" pitchFamily="18" charset="0"/>
                          <a:cs typeface="Times New Roman" panose="02020603050405020304" pitchFamily="18" charset="0"/>
                        </a:rPr>
                        <a:t>ЗОШ І-ІІІ ст. №1</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37</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821762"/>
                  </a:ext>
                </a:extLst>
              </a:tr>
              <a:tr h="491268">
                <a:tc>
                  <a:txBody>
                    <a:bodyPr/>
                    <a:lstStyle/>
                    <a:p>
                      <a:r>
                        <a:rPr lang="ru-RU" sz="1400" dirty="0">
                          <a:solidFill>
                            <a:schemeClr val="accent2">
                              <a:lumMod val="50000"/>
                            </a:schemeClr>
                          </a:solidFill>
                          <a:latin typeface="Times New Roman" panose="02020603050405020304" pitchFamily="18" charset="0"/>
                          <a:cs typeface="Times New Roman" panose="02020603050405020304" pitchFamily="18" charset="0"/>
                        </a:rPr>
                        <a:t>НВК</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807182"/>
                  </a:ext>
                </a:extLst>
              </a:tr>
              <a:tr h="686430">
                <a:tc>
                  <a:txBody>
                    <a:bodyPr/>
                    <a:lstStyle/>
                    <a:p>
                      <a:r>
                        <a:rPr lang="ru-RU" sz="1400" dirty="0">
                          <a:solidFill>
                            <a:schemeClr val="accent2">
                              <a:lumMod val="50000"/>
                            </a:schemeClr>
                          </a:solidFill>
                          <a:latin typeface="Times New Roman" panose="02020603050405020304" pitchFamily="18" charset="0"/>
                          <a:cs typeface="Times New Roman" panose="02020603050405020304" pitchFamily="18" charset="0"/>
                        </a:rPr>
                        <a:t>Славутська гімназія №3</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7714579"/>
                  </a:ext>
                </a:extLst>
              </a:tr>
              <a:tr h="6864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chemeClr val="accent2">
                              <a:lumMod val="50000"/>
                            </a:schemeClr>
                          </a:solidFill>
                          <a:latin typeface="Times New Roman" panose="02020603050405020304" pitchFamily="18" charset="0"/>
                          <a:cs typeface="Times New Roman" panose="02020603050405020304" pitchFamily="18" charset="0"/>
                        </a:rPr>
                        <a:t>Славутська гімназія №4</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638053"/>
                  </a:ext>
                </a:extLst>
              </a:tr>
              <a:tr h="6864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chemeClr val="accent2">
                              <a:lumMod val="50000"/>
                            </a:schemeClr>
                          </a:solidFill>
                          <a:latin typeface="Times New Roman" panose="02020603050405020304" pitchFamily="18" charset="0"/>
                          <a:cs typeface="Times New Roman" panose="02020603050405020304" pitchFamily="18" charset="0"/>
                        </a:rPr>
                        <a:t>Славутська гімназія №5</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22658"/>
                  </a:ext>
                </a:extLst>
              </a:tr>
              <a:tr h="5680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chemeClr val="accent2">
                              <a:lumMod val="50000"/>
                            </a:schemeClr>
                          </a:solidFill>
                          <a:latin typeface="Times New Roman" panose="02020603050405020304" pitchFamily="18" charset="0"/>
                          <a:cs typeface="Times New Roman" panose="02020603050405020304" pitchFamily="18" charset="0"/>
                        </a:rPr>
                        <a:t>Славутська гімназія №6</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UA"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UA"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630576"/>
                  </a:ext>
                </a:extLst>
              </a:tr>
              <a:tr h="8020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chemeClr val="accent2">
                              <a:lumMod val="50000"/>
                            </a:schemeClr>
                          </a:solidFill>
                          <a:latin typeface="Times New Roman" panose="02020603050405020304" pitchFamily="18" charset="0"/>
                          <a:cs typeface="Times New Roman" panose="02020603050405020304" pitchFamily="18" charset="0"/>
                        </a:rPr>
                        <a:t>НВК «СЗОШ І-ІІІ ст., ліцей «Успіх»</a:t>
                      </a:r>
                      <a:endParaRPr lang="ru-UA"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b="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UA" sz="1100" b="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UA" sz="1100" b="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UA" sz="1100" b="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UA" sz="1100" b="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UA" sz="1100" b="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UA" sz="1100" b="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090376"/>
                  </a:ext>
                </a:extLst>
              </a:tr>
              <a:tr h="4726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b="1" dirty="0">
                          <a:solidFill>
                            <a:schemeClr val="accent2">
                              <a:lumMod val="50000"/>
                            </a:schemeClr>
                          </a:solidFill>
                          <a:latin typeface="Times New Roman" panose="02020603050405020304" pitchFamily="18" charset="0"/>
                          <a:cs typeface="Times New Roman" panose="02020603050405020304" pitchFamily="18" charset="0"/>
                        </a:rPr>
                        <a:t>РАЗОМ :</a:t>
                      </a:r>
                      <a:endParaRPr lang="ru-UA" sz="1400" b="1"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000"/>
                        </a:spcAft>
                      </a:pPr>
                      <a:r>
                        <a:rPr lang="uk-UA" sz="16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147</a:t>
                      </a:r>
                      <a:endParaRPr lang="ru-UA"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17-11,5%</a:t>
                      </a:r>
                      <a:endParaRPr lang="ru-UA" sz="1100" b="1">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38-26%</a:t>
                      </a:r>
                      <a:endParaRPr lang="ru-UA" sz="1100" b="1">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58-39,4%</a:t>
                      </a:r>
                      <a:endParaRPr lang="ru-UA" sz="1100" b="1">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23-15,6%</a:t>
                      </a:r>
                      <a:endParaRPr lang="ru-UA" sz="1100" b="1">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uk-UA" sz="16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11-7,5%</a:t>
                      </a:r>
                      <a:endParaRPr lang="ru-UA"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367108"/>
                  </a:ext>
                </a:extLst>
              </a:tr>
            </a:tbl>
          </a:graphicData>
        </a:graphic>
      </p:graphicFrame>
    </p:spTree>
    <p:extLst>
      <p:ext uri="{BB962C8B-B14F-4D97-AF65-F5344CB8AC3E}">
        <p14:creationId xmlns:p14="http://schemas.microsoft.com/office/powerpoint/2010/main" val="388087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938AB72-FB7F-4246-8627-3A36255539CF}"/>
              </a:ext>
            </a:extLst>
          </p:cNvPr>
          <p:cNvPicPr>
            <a:picLocks noChangeAspect="1"/>
          </p:cNvPicPr>
          <p:nvPr/>
        </p:nvPicPr>
        <p:blipFill rotWithShape="1">
          <a:blip r:embed="rId2"/>
          <a:srcRect l="25350" t="29200" r="23200" b="33600"/>
          <a:stretch/>
        </p:blipFill>
        <p:spPr>
          <a:xfrm>
            <a:off x="256032" y="1609344"/>
            <a:ext cx="9272016" cy="3849624"/>
          </a:xfrm>
          <a:prstGeom prst="rect">
            <a:avLst/>
          </a:prstGeom>
        </p:spPr>
      </p:pic>
      <p:sp>
        <p:nvSpPr>
          <p:cNvPr id="4" name="TextBox 3">
            <a:extLst>
              <a:ext uri="{FF2B5EF4-FFF2-40B4-BE49-F238E27FC236}">
                <a16:creationId xmlns:a16="http://schemas.microsoft.com/office/drawing/2014/main" id="{1A4F7C80-3780-4C4F-85F0-8F7756ACB4B3}"/>
              </a:ext>
            </a:extLst>
          </p:cNvPr>
          <p:cNvSpPr txBox="1"/>
          <p:nvPr/>
        </p:nvSpPr>
        <p:spPr>
          <a:xfrm>
            <a:off x="9079992" y="2212848"/>
            <a:ext cx="1481328" cy="1569660"/>
          </a:xfrm>
          <a:prstGeom prst="rect">
            <a:avLst/>
          </a:prstGeom>
          <a:noFill/>
        </p:spPr>
        <p:txBody>
          <a:bodyPr wrap="square" rtlCol="0">
            <a:spAutoFit/>
          </a:bodyPr>
          <a:lstStyle/>
          <a:p>
            <a:r>
              <a:rPr lang="ru-RU" sz="1600" dirty="0">
                <a:solidFill>
                  <a:srgbClr val="FF0000"/>
                </a:solidFill>
                <a:latin typeface="Arial" panose="020B0604020202020204" pitchFamily="34" charset="0"/>
                <a:cs typeface="Arial" panose="020B0604020202020204" pitchFamily="34" charset="0"/>
              </a:rPr>
              <a:t>17 (11,5%)</a:t>
            </a:r>
          </a:p>
          <a:p>
            <a:r>
              <a:rPr lang="ru-RU" sz="1600" dirty="0">
                <a:solidFill>
                  <a:srgbClr val="FF0000"/>
                </a:solidFill>
                <a:latin typeface="Arial" panose="020B0604020202020204" pitchFamily="34" charset="0"/>
                <a:cs typeface="Arial" panose="020B0604020202020204" pitchFamily="34" charset="0"/>
              </a:rPr>
              <a:t>38 (26% )</a:t>
            </a:r>
          </a:p>
          <a:p>
            <a:r>
              <a:rPr lang="ru-RU" sz="1600" dirty="0">
                <a:solidFill>
                  <a:srgbClr val="FF0000"/>
                </a:solidFill>
                <a:latin typeface="Arial" panose="020B0604020202020204" pitchFamily="34" charset="0"/>
                <a:cs typeface="Arial" panose="020B0604020202020204" pitchFamily="34" charset="0"/>
              </a:rPr>
              <a:t>58 (39,4%)</a:t>
            </a:r>
          </a:p>
          <a:p>
            <a:endParaRPr lang="ru-RU" sz="1600" dirty="0">
              <a:solidFill>
                <a:srgbClr val="FF0000"/>
              </a:solidFill>
              <a:latin typeface="Arial" panose="020B0604020202020204" pitchFamily="34" charset="0"/>
              <a:cs typeface="Arial" panose="020B0604020202020204" pitchFamily="34" charset="0"/>
            </a:endParaRPr>
          </a:p>
          <a:p>
            <a:r>
              <a:rPr lang="ru-RU" sz="1600" dirty="0">
                <a:solidFill>
                  <a:srgbClr val="FF0000"/>
                </a:solidFill>
                <a:latin typeface="Arial" panose="020B0604020202020204" pitchFamily="34" charset="0"/>
                <a:cs typeface="Arial" panose="020B0604020202020204" pitchFamily="34" charset="0"/>
              </a:rPr>
              <a:t>23 (15,6%)</a:t>
            </a:r>
          </a:p>
          <a:p>
            <a:r>
              <a:rPr lang="ru-RU" sz="1600" dirty="0">
                <a:solidFill>
                  <a:srgbClr val="FF0000"/>
                </a:solidFill>
                <a:latin typeface="Arial" panose="020B0604020202020204" pitchFamily="34" charset="0"/>
                <a:cs typeface="Arial" panose="020B0604020202020204" pitchFamily="34" charset="0"/>
              </a:rPr>
              <a:t>11 (7,5%)</a:t>
            </a:r>
            <a:endParaRPr lang="ru-UA" sz="16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61E5167-D05E-4741-A999-1CA19998DF6D}"/>
              </a:ext>
            </a:extLst>
          </p:cNvPr>
          <p:cNvSpPr txBox="1"/>
          <p:nvPr/>
        </p:nvSpPr>
        <p:spPr>
          <a:xfrm>
            <a:off x="9253728" y="1609344"/>
            <a:ext cx="1179576" cy="584775"/>
          </a:xfrm>
          <a:prstGeom prst="rect">
            <a:avLst/>
          </a:prstGeom>
          <a:noFill/>
        </p:spPr>
        <p:txBody>
          <a:bodyPr wrap="square" rtlCol="0">
            <a:spAutoFit/>
          </a:bodyPr>
          <a:lstStyle/>
          <a:p>
            <a:r>
              <a:rPr lang="ru-RU" sz="1600" dirty="0">
                <a:solidFill>
                  <a:srgbClr val="FF0000"/>
                </a:solidFill>
                <a:latin typeface="Times New Roman" panose="02020603050405020304" pitchFamily="18" charset="0"/>
                <a:cs typeface="Times New Roman" panose="02020603050405020304" pitchFamily="18" charset="0"/>
              </a:rPr>
              <a:t>ЗЗСО </a:t>
            </a:r>
          </a:p>
          <a:p>
            <a:r>
              <a:rPr lang="ru-RU" sz="1600" dirty="0">
                <a:solidFill>
                  <a:srgbClr val="FF0000"/>
                </a:solidFill>
                <a:latin typeface="Times New Roman" panose="02020603050405020304" pitchFamily="18" charset="0"/>
                <a:cs typeface="Times New Roman" panose="02020603050405020304" pitchFamily="18" charset="0"/>
              </a:rPr>
              <a:t>міста</a:t>
            </a:r>
            <a:endParaRPr lang="ru-UA" sz="1600" dirty="0">
              <a:solidFill>
                <a:srgbClr val="FF0000"/>
              </a:solidFill>
              <a:latin typeface="Times New Roman" panose="02020603050405020304" pitchFamily="18" charset="0"/>
              <a:cs typeface="Times New Roman" panose="02020603050405020304" pitchFamily="18" charset="0"/>
            </a:endParaRPr>
          </a:p>
        </p:txBody>
      </p:sp>
      <p:sp>
        <p:nvSpPr>
          <p:cNvPr id="6" name="Правая фигурная скобка 5">
            <a:extLst>
              <a:ext uri="{FF2B5EF4-FFF2-40B4-BE49-F238E27FC236}">
                <a16:creationId xmlns:a16="http://schemas.microsoft.com/office/drawing/2014/main" id="{A997BD2B-75DC-4CC5-AD7E-7E545142250B}"/>
              </a:ext>
            </a:extLst>
          </p:cNvPr>
          <p:cNvSpPr/>
          <p:nvPr/>
        </p:nvSpPr>
        <p:spPr>
          <a:xfrm>
            <a:off x="8677656" y="2843784"/>
            <a:ext cx="164592" cy="35661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ru-UA"/>
          </a:p>
        </p:txBody>
      </p:sp>
    </p:spTree>
    <p:extLst>
      <p:ext uri="{BB962C8B-B14F-4D97-AF65-F5344CB8AC3E}">
        <p14:creationId xmlns:p14="http://schemas.microsoft.com/office/powerpoint/2010/main" val="95861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3593AE-308E-4F77-A1F6-A896BE482F61}"/>
              </a:ext>
            </a:extLst>
          </p:cNvPr>
          <p:cNvSpPr txBox="1"/>
          <p:nvPr/>
        </p:nvSpPr>
        <p:spPr>
          <a:xfrm>
            <a:off x="0" y="0"/>
            <a:ext cx="9939528" cy="1077218"/>
          </a:xfrm>
          <a:prstGeom prst="rect">
            <a:avLst/>
          </a:prstGeom>
          <a:noFill/>
        </p:spPr>
        <p:txBody>
          <a:bodyPr wrap="square" rtlCol="0">
            <a:spAutoFit/>
          </a:bodyPr>
          <a:lstStyle/>
          <a:p>
            <a:pPr algn="ctr"/>
            <a:r>
              <a:rPr lang="uk-UA" sz="3200" spc="-3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Психометричні</a:t>
            </a:r>
            <a:r>
              <a:rPr lang="uk-UA" sz="3200" spc="-32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spc="-3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характеристики</a:t>
            </a:r>
            <a:r>
              <a:rPr lang="uk-UA" sz="3200" spc="-32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spc="-3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завдань</a:t>
            </a:r>
            <a:r>
              <a:rPr lang="uk-UA" sz="3200" spc="-32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spc="-3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сертифікаційної</a:t>
            </a:r>
            <a:r>
              <a:rPr lang="uk-UA" sz="3200" spc="-32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spc="-3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endParaRPr lang="ru-UA" sz="3200" dirty="0">
              <a:solidFill>
                <a:srgbClr val="0070C0"/>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A6F6D78A-774D-45B0-B8FD-B22341CFAC97}"/>
              </a:ext>
            </a:extLst>
          </p:cNvPr>
          <p:cNvPicPr>
            <a:picLocks noChangeAspect="1"/>
          </p:cNvPicPr>
          <p:nvPr/>
        </p:nvPicPr>
        <p:blipFill rotWithShape="1">
          <a:blip r:embed="rId2"/>
          <a:srcRect l="12516" r="10401"/>
          <a:stretch/>
        </p:blipFill>
        <p:spPr>
          <a:xfrm>
            <a:off x="10207753" y="135445"/>
            <a:ext cx="1652016" cy="2143125"/>
          </a:xfrm>
          <a:prstGeom prst="rect">
            <a:avLst/>
          </a:prstGeom>
        </p:spPr>
      </p:pic>
      <p:pic>
        <p:nvPicPr>
          <p:cNvPr id="3" name="Рисунок 2">
            <a:extLst>
              <a:ext uri="{FF2B5EF4-FFF2-40B4-BE49-F238E27FC236}">
                <a16:creationId xmlns:a16="http://schemas.microsoft.com/office/drawing/2014/main" id="{C1FCDD24-67BB-4860-B3A4-A1D7BCEAED21}"/>
              </a:ext>
            </a:extLst>
          </p:cNvPr>
          <p:cNvPicPr>
            <a:picLocks noChangeAspect="1"/>
          </p:cNvPicPr>
          <p:nvPr/>
        </p:nvPicPr>
        <p:blipFill rotWithShape="1">
          <a:blip r:embed="rId3"/>
          <a:srcRect l="67125" t="24533" r="9678" b="23200"/>
          <a:stretch/>
        </p:blipFill>
        <p:spPr>
          <a:xfrm>
            <a:off x="2626462" y="1077218"/>
            <a:ext cx="4460138" cy="5652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285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 name="TextBox 2201">
            <a:extLst>
              <a:ext uri="{FF2B5EF4-FFF2-40B4-BE49-F238E27FC236}">
                <a16:creationId xmlns:a16="http://schemas.microsoft.com/office/drawing/2014/main" id="{DCCEAA04-5FBA-4951-9291-D8653C4D9430}"/>
              </a:ext>
            </a:extLst>
          </p:cNvPr>
          <p:cNvSpPr txBox="1"/>
          <p:nvPr/>
        </p:nvSpPr>
        <p:spPr>
          <a:xfrm flipH="1">
            <a:off x="2564091" y="103695"/>
            <a:ext cx="65987" cy="45719"/>
          </a:xfrm>
          <a:prstGeom prst="rect">
            <a:avLst/>
          </a:prstGeom>
          <a:noFill/>
        </p:spPr>
        <p:txBody>
          <a:bodyPr wrap="square" rtlCol="0">
            <a:spAutoFit/>
          </a:bodyPr>
          <a:lstStyle/>
          <a:p>
            <a:endParaRPr lang="ru-UA" dirty="0"/>
          </a:p>
        </p:txBody>
      </p:sp>
      <p:pic>
        <p:nvPicPr>
          <p:cNvPr id="2204" name="Рисунок 2203">
            <a:extLst>
              <a:ext uri="{FF2B5EF4-FFF2-40B4-BE49-F238E27FC236}">
                <a16:creationId xmlns:a16="http://schemas.microsoft.com/office/drawing/2014/main" id="{65ABFF82-ACC8-45F9-8B88-54AE33581CE0}"/>
              </a:ext>
            </a:extLst>
          </p:cNvPr>
          <p:cNvPicPr>
            <a:picLocks noChangeAspect="1"/>
          </p:cNvPicPr>
          <p:nvPr/>
        </p:nvPicPr>
        <p:blipFill>
          <a:blip r:embed="rId2"/>
          <a:stretch>
            <a:fillRect/>
          </a:stretch>
        </p:blipFill>
        <p:spPr>
          <a:xfrm>
            <a:off x="10216824" y="149414"/>
            <a:ext cx="1652159" cy="2145978"/>
          </a:xfrm>
          <a:prstGeom prst="rect">
            <a:avLst/>
          </a:prstGeom>
        </p:spPr>
      </p:pic>
      <p:pic>
        <p:nvPicPr>
          <p:cNvPr id="3" name="Рисунок 2">
            <a:extLst>
              <a:ext uri="{FF2B5EF4-FFF2-40B4-BE49-F238E27FC236}">
                <a16:creationId xmlns:a16="http://schemas.microsoft.com/office/drawing/2014/main" id="{34043962-63B9-4F0C-9CBD-7E36FFF1E605}"/>
              </a:ext>
            </a:extLst>
          </p:cNvPr>
          <p:cNvPicPr>
            <a:picLocks noChangeAspect="1"/>
          </p:cNvPicPr>
          <p:nvPr/>
        </p:nvPicPr>
        <p:blipFill rotWithShape="1">
          <a:blip r:embed="rId3"/>
          <a:srcRect l="9149" t="16800" r="64385" b="22267"/>
          <a:stretch/>
        </p:blipFill>
        <p:spPr>
          <a:xfrm>
            <a:off x="1785058" y="0"/>
            <a:ext cx="522991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70703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TM02900688[[fn=Аспект]]</Template>
  <TotalTime>397</TotalTime>
  <Words>1603</Words>
  <Application>Microsoft Office PowerPoint</Application>
  <PresentationFormat>Широкоэкранный</PresentationFormat>
  <Paragraphs>225</Paragraphs>
  <Slides>37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ector>
  </HeadingPairs>
  <TitlesOfParts>
    <vt:vector size="44" baseType="lpstr">
      <vt:lpstr>Arial</vt:lpstr>
      <vt:lpstr>Calibri</vt:lpstr>
      <vt:lpstr>Palatino Linotype</vt:lpstr>
      <vt:lpstr>Times New Roman</vt:lpstr>
      <vt:lpstr>Trebuchet MS</vt:lpstr>
      <vt:lpstr>Wingdings 3</vt:lpstr>
      <vt:lpstr>Аспект</vt:lpstr>
      <vt:lpstr>Презентация PowerPoint</vt:lpstr>
      <vt:lpstr>1. Структура та зміст сертифікаційної роботи  1.1. Кількісний розподіл завдань сертифікаційної роботи за розділами програми наведено в таблиці </vt:lpstr>
      <vt:lpstr> 1.2. Кількісний розподіл завдань сертифікаційної роботи за формами</vt:lpstr>
      <vt:lpstr>1.3. Розподіл тестових завдань з історії України за складністю</vt:lpstr>
      <vt:lpstr>Презентация PowerPoint</vt:lpstr>
      <vt:lpstr>КІЛЬКІСНИЙ АНАЛІЗ ЗНО-2020 З ІСТОРІЇ УКРАЇНИ В РОЗРІЗІ ЗАКЛАДІВ ОСВІТИ МІСТА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РАДИМО УЧАСНИКАМ ТЕСТУВАННЯ З ІСТОРІЇ УКРАЇНИ ОЗНАЙОМИТИСЯ З НАСТУПНИМИ МАТЕРІАЛАМИ :  Портрети історичних персоналій обов'язкових на ЗНО  з історії Візуалізований перелік пам’яток архітектури та образотворчого мистецтва Програма зовнішнього незалежного оцінювання з історії України 2021 року Загальна характеристика тесту з історії України 2021 року Завдання та відповіді на тести ЗНО з історії України минулих років (2009-2020) Тести ЗНО онлайн з історії України  </vt:lpstr>
      <vt:lpstr>Презентация PowerPoint</vt:lpstr>
      <vt:lpstr>      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51</cp:revision>
  <dcterms:created xsi:type="dcterms:W3CDTF">2020-11-18T13:00:47Z</dcterms:created>
  <dcterms:modified xsi:type="dcterms:W3CDTF">2020-11-25T15:01:06Z</dcterms:modified>
</cp:coreProperties>
</file>